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3" r:id="rId5"/>
    <p:sldId id="257" r:id="rId6"/>
    <p:sldId id="269" r:id="rId7"/>
    <p:sldId id="270" r:id="rId8"/>
    <p:sldId id="285" r:id="rId9"/>
    <p:sldId id="280" r:id="rId10"/>
    <p:sldId id="272" r:id="rId11"/>
    <p:sldId id="281" r:id="rId12"/>
    <p:sldId id="282" r:id="rId13"/>
    <p:sldId id="284" r:id="rId14"/>
    <p:sldId id="286" r:id="rId15"/>
    <p:sldId id="278" r:id="rId16"/>
    <p:sldId id="264" r:id="rId17"/>
    <p:sldId id="279" r:id="rId18"/>
    <p:sldId id="287" r:id="rId19"/>
    <p:sldId id="288" r:id="rId20"/>
    <p:sldId id="289" r:id="rId21"/>
    <p:sldId id="271" r:id="rId22"/>
    <p:sldId id="290" r:id="rId23"/>
    <p:sldId id="283"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53CBCE-1D07-4658-AF5B-435D8ACE7788}" v="3" dt="2020-12-15T15:42:08.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5" autoAdjust="0"/>
    <p:restoredTop sz="94660"/>
  </p:normalViewPr>
  <p:slideViewPr>
    <p:cSldViewPr snapToGrid="0">
      <p:cViewPr varScale="1">
        <p:scale>
          <a:sx n="86" d="100"/>
          <a:sy n="86" d="100"/>
        </p:scale>
        <p:origin x="34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Scollins Smith" userId="d6fc3bab-6402-4aaa-81aa-1a76aba14fb4" providerId="ADAL" clId="{90D6AAC7-CFC8-45E3-A9E3-FC313BE10F4C}"/>
    <pc:docChg chg="modSld">
      <pc:chgData name="Linda Scollins Smith" userId="d6fc3bab-6402-4aaa-81aa-1a76aba14fb4" providerId="ADAL" clId="{90D6AAC7-CFC8-45E3-A9E3-FC313BE10F4C}" dt="2020-06-20T09:23:46.080" v="43" actId="20577"/>
      <pc:docMkLst>
        <pc:docMk/>
      </pc:docMkLst>
      <pc:sldChg chg="modSp mod">
        <pc:chgData name="Linda Scollins Smith" userId="d6fc3bab-6402-4aaa-81aa-1a76aba14fb4" providerId="ADAL" clId="{90D6AAC7-CFC8-45E3-A9E3-FC313BE10F4C}" dt="2020-06-20T09:23:46.080" v="43" actId="20577"/>
        <pc:sldMkLst>
          <pc:docMk/>
          <pc:sldMk cId="1115805548" sldId="278"/>
        </pc:sldMkLst>
        <pc:spChg chg="mod">
          <ac:chgData name="Linda Scollins Smith" userId="d6fc3bab-6402-4aaa-81aa-1a76aba14fb4" providerId="ADAL" clId="{90D6AAC7-CFC8-45E3-A9E3-FC313BE10F4C}" dt="2020-06-20T09:23:46.080" v="43" actId="20577"/>
          <ac:spMkLst>
            <pc:docMk/>
            <pc:sldMk cId="1115805548" sldId="278"/>
            <ac:spMk id="6" creationId="{12C7D641-36E4-416E-A55F-24F6FCF3A212}"/>
          </ac:spMkLst>
        </pc:spChg>
      </pc:sldChg>
    </pc:docChg>
  </pc:docChgLst>
  <pc:docChgLst>
    <pc:chgData name="Claire Patel" userId="0b94f1bf-e38b-4ca9-aae9-9cce60fe2f15" providerId="ADAL" clId="{A853CBCE-1D07-4658-AF5B-435D8ACE7788}"/>
    <pc:docChg chg="modSld">
      <pc:chgData name="Claire Patel" userId="0b94f1bf-e38b-4ca9-aae9-9cce60fe2f15" providerId="ADAL" clId="{A853CBCE-1D07-4658-AF5B-435D8ACE7788}" dt="2020-12-15T15:42:44.825" v="23"/>
      <pc:docMkLst>
        <pc:docMk/>
      </pc:docMkLst>
      <pc:sldChg chg="addSp delSp modSp mod">
        <pc:chgData name="Claire Patel" userId="0b94f1bf-e38b-4ca9-aae9-9cce60fe2f15" providerId="ADAL" clId="{A853CBCE-1D07-4658-AF5B-435D8ACE7788}" dt="2020-12-15T15:42:44.825" v="23"/>
        <pc:sldMkLst>
          <pc:docMk/>
          <pc:sldMk cId="1226158546" sldId="263"/>
        </pc:sldMkLst>
        <pc:spChg chg="mod">
          <ac:chgData name="Claire Patel" userId="0b94f1bf-e38b-4ca9-aae9-9cce60fe2f15" providerId="ADAL" clId="{A853CBCE-1D07-4658-AF5B-435D8ACE7788}" dt="2020-12-15T15:41:34.302" v="2" actId="14100"/>
          <ac:spMkLst>
            <pc:docMk/>
            <pc:sldMk cId="1226158546" sldId="263"/>
            <ac:spMk id="2" creationId="{1318A4BB-9FC5-4A2C-B1C9-4595C2628904}"/>
          </ac:spMkLst>
        </pc:spChg>
        <pc:spChg chg="mod">
          <ac:chgData name="Claire Patel" userId="0b94f1bf-e38b-4ca9-aae9-9cce60fe2f15" providerId="ADAL" clId="{A853CBCE-1D07-4658-AF5B-435D8ACE7788}" dt="2020-12-15T15:41:43.265" v="6" actId="14100"/>
          <ac:spMkLst>
            <pc:docMk/>
            <pc:sldMk cId="1226158546" sldId="263"/>
            <ac:spMk id="7" creationId="{BEA11700-5073-4F4B-967E-98CA652FE644}"/>
          </ac:spMkLst>
        </pc:spChg>
        <pc:spChg chg="add del mod">
          <ac:chgData name="Claire Patel" userId="0b94f1bf-e38b-4ca9-aae9-9cce60fe2f15" providerId="ADAL" clId="{A853CBCE-1D07-4658-AF5B-435D8ACE7788}" dt="2020-12-15T15:41:39.933" v="5"/>
          <ac:spMkLst>
            <pc:docMk/>
            <pc:sldMk cId="1226158546" sldId="263"/>
            <ac:spMk id="9" creationId="{3C47F8AF-DE5A-48F6-AC38-00905A9ADE4D}"/>
          </ac:spMkLst>
        </pc:spChg>
        <pc:spChg chg="add del mod">
          <ac:chgData name="Claire Patel" userId="0b94f1bf-e38b-4ca9-aae9-9cce60fe2f15" providerId="ADAL" clId="{A853CBCE-1D07-4658-AF5B-435D8ACE7788}" dt="2020-12-15T15:42:44.825" v="23"/>
          <ac:spMkLst>
            <pc:docMk/>
            <pc:sldMk cId="1226158546" sldId="263"/>
            <ac:spMk id="10" creationId="{647B30FA-DF12-455E-8447-34EBA863638E}"/>
          </ac:spMkLst>
        </pc:spChg>
        <pc:spChg chg="add mod">
          <ac:chgData name="Claire Patel" userId="0b94f1bf-e38b-4ca9-aae9-9cce60fe2f15" providerId="ADAL" clId="{A853CBCE-1D07-4658-AF5B-435D8ACE7788}" dt="2020-12-15T15:42:43.879" v="21" actId="1076"/>
          <ac:spMkLst>
            <pc:docMk/>
            <pc:sldMk cId="1226158546" sldId="263"/>
            <ac:spMk id="11" creationId="{35D6AE6E-248E-4319-AD8F-A73D1AE13ACB}"/>
          </ac:spMkLst>
        </pc:spChg>
      </pc:sldChg>
    </pc:docChg>
  </pc:docChgLst>
  <pc:docChgLst>
    <pc:chgData name="Linda Scollins Smith" userId="d6fc3bab-6402-4aaa-81aa-1a76aba14fb4" providerId="ADAL" clId="{45377DE6-8EAB-4B93-B183-8E1679DBA57B}"/>
    <pc:docChg chg="custSel addSld delSld modSld sldOrd">
      <pc:chgData name="Linda Scollins Smith" userId="d6fc3bab-6402-4aaa-81aa-1a76aba14fb4" providerId="ADAL" clId="{45377DE6-8EAB-4B93-B183-8E1679DBA57B}" dt="2020-06-27T11:18:54.462" v="670" actId="20577"/>
      <pc:docMkLst>
        <pc:docMk/>
      </pc:docMkLst>
      <pc:sldChg chg="addSp modSp mod">
        <pc:chgData name="Linda Scollins Smith" userId="d6fc3bab-6402-4aaa-81aa-1a76aba14fb4" providerId="ADAL" clId="{45377DE6-8EAB-4B93-B183-8E1679DBA57B}" dt="2020-06-27T09:46:10.412" v="517" actId="1076"/>
        <pc:sldMkLst>
          <pc:docMk/>
          <pc:sldMk cId="901312042" sldId="257"/>
        </pc:sldMkLst>
        <pc:spChg chg="add mod">
          <ac:chgData name="Linda Scollins Smith" userId="d6fc3bab-6402-4aaa-81aa-1a76aba14fb4" providerId="ADAL" clId="{45377DE6-8EAB-4B93-B183-8E1679DBA57B}" dt="2020-06-27T09:46:10.412" v="517" actId="1076"/>
          <ac:spMkLst>
            <pc:docMk/>
            <pc:sldMk cId="901312042" sldId="257"/>
            <ac:spMk id="2" creationId="{C8B28470-F5F3-4BDD-896B-413DAC01BCE4}"/>
          </ac:spMkLst>
        </pc:spChg>
      </pc:sldChg>
      <pc:sldChg chg="modSp add mod">
        <pc:chgData name="Linda Scollins Smith" userId="d6fc3bab-6402-4aaa-81aa-1a76aba14fb4" providerId="ADAL" clId="{45377DE6-8EAB-4B93-B183-8E1679DBA57B}" dt="2020-06-27T09:33:10.909" v="6" actId="20577"/>
        <pc:sldMkLst>
          <pc:docMk/>
          <pc:sldMk cId="1226158546" sldId="263"/>
        </pc:sldMkLst>
        <pc:spChg chg="mod">
          <ac:chgData name="Linda Scollins Smith" userId="d6fc3bab-6402-4aaa-81aa-1a76aba14fb4" providerId="ADAL" clId="{45377DE6-8EAB-4B93-B183-8E1679DBA57B}" dt="2020-06-27T09:33:10.909" v="6" actId="20577"/>
          <ac:spMkLst>
            <pc:docMk/>
            <pc:sldMk cId="1226158546" sldId="263"/>
            <ac:spMk id="3" creationId="{03763A96-042A-485A-986C-2FCB0C6A2AFF}"/>
          </ac:spMkLst>
        </pc:spChg>
        <pc:spChg chg="mod">
          <ac:chgData name="Linda Scollins Smith" userId="d6fc3bab-6402-4aaa-81aa-1a76aba14fb4" providerId="ADAL" clId="{45377DE6-8EAB-4B93-B183-8E1679DBA57B}" dt="2020-06-27T09:32:59.033" v="2" actId="20577"/>
          <ac:spMkLst>
            <pc:docMk/>
            <pc:sldMk cId="1226158546" sldId="263"/>
            <ac:spMk id="7" creationId="{BEA11700-5073-4F4B-967E-98CA652FE644}"/>
          </ac:spMkLst>
        </pc:spChg>
      </pc:sldChg>
      <pc:sldChg chg="modSp mod">
        <pc:chgData name="Linda Scollins Smith" userId="d6fc3bab-6402-4aaa-81aa-1a76aba14fb4" providerId="ADAL" clId="{45377DE6-8EAB-4B93-B183-8E1679DBA57B}" dt="2020-06-27T09:45:26.979" v="513" actId="20577"/>
        <pc:sldMkLst>
          <pc:docMk/>
          <pc:sldMk cId="3899661479" sldId="264"/>
        </pc:sldMkLst>
        <pc:spChg chg="mod">
          <ac:chgData name="Linda Scollins Smith" userId="d6fc3bab-6402-4aaa-81aa-1a76aba14fb4" providerId="ADAL" clId="{45377DE6-8EAB-4B93-B183-8E1679DBA57B}" dt="2020-06-27T09:45:26.979" v="513" actId="20577"/>
          <ac:spMkLst>
            <pc:docMk/>
            <pc:sldMk cId="3899661479" sldId="264"/>
            <ac:spMk id="5" creationId="{BAA43F61-0357-4AC2-A318-C9C016272F2C}"/>
          </ac:spMkLst>
        </pc:spChg>
      </pc:sldChg>
      <pc:sldChg chg="addSp modSp mod">
        <pc:chgData name="Linda Scollins Smith" userId="d6fc3bab-6402-4aaa-81aa-1a76aba14fb4" providerId="ADAL" clId="{45377DE6-8EAB-4B93-B183-8E1679DBA57B}" dt="2020-06-27T09:45:49.455" v="515" actId="1076"/>
        <pc:sldMkLst>
          <pc:docMk/>
          <pc:sldMk cId="4198642355" sldId="269"/>
        </pc:sldMkLst>
        <pc:spChg chg="add mod">
          <ac:chgData name="Linda Scollins Smith" userId="d6fc3bab-6402-4aaa-81aa-1a76aba14fb4" providerId="ADAL" clId="{45377DE6-8EAB-4B93-B183-8E1679DBA57B}" dt="2020-06-27T09:45:49.455" v="515" actId="1076"/>
          <ac:spMkLst>
            <pc:docMk/>
            <pc:sldMk cId="4198642355" sldId="269"/>
            <ac:spMk id="2" creationId="{E4149670-62E8-4FCC-A3C0-CFC6A7A44BD0}"/>
          </ac:spMkLst>
        </pc:spChg>
      </pc:sldChg>
      <pc:sldChg chg="modSp mod">
        <pc:chgData name="Linda Scollins Smith" userId="d6fc3bab-6402-4aaa-81aa-1a76aba14fb4" providerId="ADAL" clId="{45377DE6-8EAB-4B93-B183-8E1679DBA57B}" dt="2020-06-27T09:33:34.160" v="7" actId="20577"/>
        <pc:sldMkLst>
          <pc:docMk/>
          <pc:sldMk cId="1703498653" sldId="270"/>
        </pc:sldMkLst>
        <pc:spChg chg="mod">
          <ac:chgData name="Linda Scollins Smith" userId="d6fc3bab-6402-4aaa-81aa-1a76aba14fb4" providerId="ADAL" clId="{45377DE6-8EAB-4B93-B183-8E1679DBA57B}" dt="2020-06-27T09:33:34.160" v="7" actId="20577"/>
          <ac:spMkLst>
            <pc:docMk/>
            <pc:sldMk cId="1703498653" sldId="270"/>
            <ac:spMk id="6" creationId="{12C7D641-36E4-416E-A55F-24F6FCF3A212}"/>
          </ac:spMkLst>
        </pc:spChg>
      </pc:sldChg>
      <pc:sldChg chg="modSp add mod">
        <pc:chgData name="Linda Scollins Smith" userId="d6fc3bab-6402-4aaa-81aa-1a76aba14fb4" providerId="ADAL" clId="{45377DE6-8EAB-4B93-B183-8E1679DBA57B}" dt="2020-06-27T11:18:54.462" v="670" actId="20577"/>
        <pc:sldMkLst>
          <pc:docMk/>
          <pc:sldMk cId="3062166714" sldId="271"/>
        </pc:sldMkLst>
        <pc:spChg chg="mod">
          <ac:chgData name="Linda Scollins Smith" userId="d6fc3bab-6402-4aaa-81aa-1a76aba14fb4" providerId="ADAL" clId="{45377DE6-8EAB-4B93-B183-8E1679DBA57B}" dt="2020-06-27T11:18:54.462" v="670" actId="20577"/>
          <ac:spMkLst>
            <pc:docMk/>
            <pc:sldMk cId="3062166714" sldId="271"/>
            <ac:spMk id="6" creationId="{12C7D641-36E4-416E-A55F-24F6FCF3A212}"/>
          </ac:spMkLst>
        </pc:spChg>
      </pc:sldChg>
      <pc:sldChg chg="modSp mod">
        <pc:chgData name="Linda Scollins Smith" userId="d6fc3bab-6402-4aaa-81aa-1a76aba14fb4" providerId="ADAL" clId="{45377DE6-8EAB-4B93-B183-8E1679DBA57B}" dt="2020-06-27T11:13:14.835" v="669" actId="20577"/>
        <pc:sldMkLst>
          <pc:docMk/>
          <pc:sldMk cId="1115805548" sldId="278"/>
        </pc:sldMkLst>
        <pc:spChg chg="mod">
          <ac:chgData name="Linda Scollins Smith" userId="d6fc3bab-6402-4aaa-81aa-1a76aba14fb4" providerId="ADAL" clId="{45377DE6-8EAB-4B93-B183-8E1679DBA57B}" dt="2020-06-27T11:13:14.835" v="669" actId="20577"/>
          <ac:spMkLst>
            <pc:docMk/>
            <pc:sldMk cId="1115805548" sldId="278"/>
            <ac:spMk id="6" creationId="{12C7D641-36E4-416E-A55F-24F6FCF3A212}"/>
          </ac:spMkLst>
        </pc:spChg>
      </pc:sldChg>
      <pc:sldChg chg="addSp modSp mod">
        <pc:chgData name="Linda Scollins Smith" userId="d6fc3bab-6402-4aaa-81aa-1a76aba14fb4" providerId="ADAL" clId="{45377DE6-8EAB-4B93-B183-8E1679DBA57B}" dt="2020-06-27T09:49:18.632" v="547" actId="20577"/>
        <pc:sldMkLst>
          <pc:docMk/>
          <pc:sldMk cId="102790204" sldId="279"/>
        </pc:sldMkLst>
        <pc:spChg chg="mod">
          <ac:chgData name="Linda Scollins Smith" userId="d6fc3bab-6402-4aaa-81aa-1a76aba14fb4" providerId="ADAL" clId="{45377DE6-8EAB-4B93-B183-8E1679DBA57B}" dt="2020-06-27T09:45:11.734" v="479" actId="20577"/>
          <ac:spMkLst>
            <pc:docMk/>
            <pc:sldMk cId="102790204" sldId="279"/>
            <ac:spMk id="5" creationId="{BAA43F61-0357-4AC2-A318-C9C016272F2C}"/>
          </ac:spMkLst>
        </pc:spChg>
        <pc:spChg chg="mod">
          <ac:chgData name="Linda Scollins Smith" userId="d6fc3bab-6402-4aaa-81aa-1a76aba14fb4" providerId="ADAL" clId="{45377DE6-8EAB-4B93-B183-8E1679DBA57B}" dt="2020-06-27T09:49:18.632" v="547" actId="20577"/>
          <ac:spMkLst>
            <pc:docMk/>
            <pc:sldMk cId="102790204" sldId="279"/>
            <ac:spMk id="6" creationId="{12C7D641-36E4-416E-A55F-24F6FCF3A212}"/>
          </ac:spMkLst>
        </pc:spChg>
        <pc:picChg chg="add mod">
          <ac:chgData name="Linda Scollins Smith" userId="d6fc3bab-6402-4aaa-81aa-1a76aba14fb4" providerId="ADAL" clId="{45377DE6-8EAB-4B93-B183-8E1679DBA57B}" dt="2020-06-27T09:49:11.964" v="546" actId="14100"/>
          <ac:picMkLst>
            <pc:docMk/>
            <pc:sldMk cId="102790204" sldId="279"/>
            <ac:picMk id="7" creationId="{5A0DC902-B4C1-4D4C-A0DA-7EE6FDFE2D3F}"/>
          </ac:picMkLst>
        </pc:picChg>
      </pc:sldChg>
      <pc:sldChg chg="addSp modSp mod">
        <pc:chgData name="Linda Scollins Smith" userId="d6fc3bab-6402-4aaa-81aa-1a76aba14fb4" providerId="ADAL" clId="{45377DE6-8EAB-4B93-B183-8E1679DBA57B}" dt="2020-06-27T09:47:05.470" v="543" actId="14100"/>
        <pc:sldMkLst>
          <pc:docMk/>
          <pc:sldMk cId="3944377261" sldId="282"/>
        </pc:sldMkLst>
        <pc:spChg chg="add mod">
          <ac:chgData name="Linda Scollins Smith" userId="d6fc3bab-6402-4aaa-81aa-1a76aba14fb4" providerId="ADAL" clId="{45377DE6-8EAB-4B93-B183-8E1679DBA57B}" dt="2020-06-27T09:47:05.470" v="543" actId="14100"/>
          <ac:spMkLst>
            <pc:docMk/>
            <pc:sldMk cId="3944377261" sldId="282"/>
            <ac:spMk id="7" creationId="{970165E3-4879-4EE3-89E9-F804A01E071F}"/>
          </ac:spMkLst>
        </pc:spChg>
      </pc:sldChg>
      <pc:sldChg chg="add">
        <pc:chgData name="Linda Scollins Smith" userId="d6fc3bab-6402-4aaa-81aa-1a76aba14fb4" providerId="ADAL" clId="{45377DE6-8EAB-4B93-B183-8E1679DBA57B}" dt="2020-06-27T10:06:45.282" v="548"/>
        <pc:sldMkLst>
          <pc:docMk/>
          <pc:sldMk cId="49819495" sldId="283"/>
        </pc:sldMkLst>
      </pc:sldChg>
      <pc:sldChg chg="del">
        <pc:chgData name="Linda Scollins Smith" userId="d6fc3bab-6402-4aaa-81aa-1a76aba14fb4" providerId="ADAL" clId="{45377DE6-8EAB-4B93-B183-8E1679DBA57B}" dt="2020-06-27T09:48:44.648" v="544" actId="47"/>
        <pc:sldMkLst>
          <pc:docMk/>
          <pc:sldMk cId="2726402758" sldId="283"/>
        </pc:sldMkLst>
      </pc:sldChg>
      <pc:sldChg chg="addSp delSp modSp add mod">
        <pc:chgData name="Linda Scollins Smith" userId="d6fc3bab-6402-4aaa-81aa-1a76aba14fb4" providerId="ADAL" clId="{45377DE6-8EAB-4B93-B183-8E1679DBA57B}" dt="2020-06-27T11:07:32.957" v="618" actId="20577"/>
        <pc:sldMkLst>
          <pc:docMk/>
          <pc:sldMk cId="1397634871" sldId="285"/>
        </pc:sldMkLst>
        <pc:spChg chg="mod">
          <ac:chgData name="Linda Scollins Smith" userId="d6fc3bab-6402-4aaa-81aa-1a76aba14fb4" providerId="ADAL" clId="{45377DE6-8EAB-4B93-B183-8E1679DBA57B}" dt="2020-06-27T09:34:05.398" v="43" actId="20577"/>
          <ac:spMkLst>
            <pc:docMk/>
            <pc:sldMk cId="1397634871" sldId="285"/>
            <ac:spMk id="5" creationId="{BAA43F61-0357-4AC2-A318-C9C016272F2C}"/>
          </ac:spMkLst>
        </pc:spChg>
        <pc:spChg chg="mod">
          <ac:chgData name="Linda Scollins Smith" userId="d6fc3bab-6402-4aaa-81aa-1a76aba14fb4" providerId="ADAL" clId="{45377DE6-8EAB-4B93-B183-8E1679DBA57B}" dt="2020-06-27T11:07:32.957" v="618" actId="20577"/>
          <ac:spMkLst>
            <pc:docMk/>
            <pc:sldMk cId="1397634871" sldId="285"/>
            <ac:spMk id="6" creationId="{12C7D641-36E4-416E-A55F-24F6FCF3A212}"/>
          </ac:spMkLst>
        </pc:spChg>
        <pc:picChg chg="del">
          <ac:chgData name="Linda Scollins Smith" userId="d6fc3bab-6402-4aaa-81aa-1a76aba14fb4" providerId="ADAL" clId="{45377DE6-8EAB-4B93-B183-8E1679DBA57B}" dt="2020-06-27T09:40:22.437" v="177" actId="478"/>
          <ac:picMkLst>
            <pc:docMk/>
            <pc:sldMk cId="1397634871" sldId="285"/>
            <ac:picMk id="3" creationId="{50095C6C-3517-4F77-8BBB-1DA72845A728}"/>
          </ac:picMkLst>
        </pc:picChg>
        <pc:picChg chg="add mod">
          <ac:chgData name="Linda Scollins Smith" userId="d6fc3bab-6402-4aaa-81aa-1a76aba14fb4" providerId="ADAL" clId="{45377DE6-8EAB-4B93-B183-8E1679DBA57B}" dt="2020-06-27T09:40:33.110" v="181" actId="14100"/>
          <ac:picMkLst>
            <pc:docMk/>
            <pc:sldMk cId="1397634871" sldId="285"/>
            <ac:picMk id="7" creationId="{1C05CC12-19F2-4EC4-A097-F0585DA66173}"/>
          </ac:picMkLst>
        </pc:picChg>
      </pc:sldChg>
      <pc:sldChg chg="add">
        <pc:chgData name="Linda Scollins Smith" userId="d6fc3bab-6402-4aaa-81aa-1a76aba14fb4" providerId="ADAL" clId="{45377DE6-8EAB-4B93-B183-8E1679DBA57B}" dt="2020-06-27T09:42:34.197" v="182"/>
        <pc:sldMkLst>
          <pc:docMk/>
          <pc:sldMk cId="3325965191" sldId="286"/>
        </pc:sldMkLst>
      </pc:sldChg>
      <pc:sldChg chg="add">
        <pc:chgData name="Linda Scollins Smith" userId="d6fc3bab-6402-4aaa-81aa-1a76aba14fb4" providerId="ADAL" clId="{45377DE6-8EAB-4B93-B183-8E1679DBA57B}" dt="2020-06-27T10:06:45.282" v="548"/>
        <pc:sldMkLst>
          <pc:docMk/>
          <pc:sldMk cId="3565701495" sldId="287"/>
        </pc:sldMkLst>
      </pc:sldChg>
      <pc:sldChg chg="add">
        <pc:chgData name="Linda Scollins Smith" userId="d6fc3bab-6402-4aaa-81aa-1a76aba14fb4" providerId="ADAL" clId="{45377DE6-8EAB-4B93-B183-8E1679DBA57B}" dt="2020-06-27T10:06:45.282" v="548"/>
        <pc:sldMkLst>
          <pc:docMk/>
          <pc:sldMk cId="1275995362" sldId="288"/>
        </pc:sldMkLst>
      </pc:sldChg>
      <pc:sldChg chg="add">
        <pc:chgData name="Linda Scollins Smith" userId="d6fc3bab-6402-4aaa-81aa-1a76aba14fb4" providerId="ADAL" clId="{45377DE6-8EAB-4B93-B183-8E1679DBA57B}" dt="2020-06-27T10:06:45.282" v="548"/>
        <pc:sldMkLst>
          <pc:docMk/>
          <pc:sldMk cId="3836839353" sldId="289"/>
        </pc:sldMkLst>
      </pc:sldChg>
      <pc:sldChg chg="add">
        <pc:chgData name="Linda Scollins Smith" userId="d6fc3bab-6402-4aaa-81aa-1a76aba14fb4" providerId="ADAL" clId="{45377DE6-8EAB-4B93-B183-8E1679DBA57B}" dt="2020-06-27T10:06:45.282" v="548"/>
        <pc:sldMkLst>
          <pc:docMk/>
          <pc:sldMk cId="2647615458" sldId="290"/>
        </pc:sldMkLst>
      </pc:sldChg>
      <pc:sldChg chg="add">
        <pc:chgData name="Linda Scollins Smith" userId="d6fc3bab-6402-4aaa-81aa-1a76aba14fb4" providerId="ADAL" clId="{45377DE6-8EAB-4B93-B183-8E1679DBA57B}" dt="2020-06-27T10:06:45.282" v="548"/>
        <pc:sldMkLst>
          <pc:docMk/>
          <pc:sldMk cId="814619919" sldId="291"/>
        </pc:sldMkLst>
      </pc:sldChg>
      <pc:sldChg chg="add">
        <pc:chgData name="Linda Scollins Smith" userId="d6fc3bab-6402-4aaa-81aa-1a76aba14fb4" providerId="ADAL" clId="{45377DE6-8EAB-4B93-B183-8E1679DBA57B}" dt="2020-06-27T10:06:45.282" v="548"/>
        <pc:sldMkLst>
          <pc:docMk/>
          <pc:sldMk cId="2629017879" sldId="292"/>
        </pc:sldMkLst>
      </pc:sldChg>
      <pc:sldChg chg="add">
        <pc:chgData name="Linda Scollins Smith" userId="d6fc3bab-6402-4aaa-81aa-1a76aba14fb4" providerId="ADAL" clId="{45377DE6-8EAB-4B93-B183-8E1679DBA57B}" dt="2020-06-27T10:06:45.282" v="548"/>
        <pc:sldMkLst>
          <pc:docMk/>
          <pc:sldMk cId="700195347" sldId="293"/>
        </pc:sldMkLst>
      </pc:sldChg>
      <pc:sldChg chg="add">
        <pc:chgData name="Linda Scollins Smith" userId="d6fc3bab-6402-4aaa-81aa-1a76aba14fb4" providerId="ADAL" clId="{45377DE6-8EAB-4B93-B183-8E1679DBA57B}" dt="2020-06-27T10:06:45.282" v="548"/>
        <pc:sldMkLst>
          <pc:docMk/>
          <pc:sldMk cId="1752778316" sldId="294"/>
        </pc:sldMkLst>
      </pc:sldChg>
      <pc:sldChg chg="add">
        <pc:chgData name="Linda Scollins Smith" userId="d6fc3bab-6402-4aaa-81aa-1a76aba14fb4" providerId="ADAL" clId="{45377DE6-8EAB-4B93-B183-8E1679DBA57B}" dt="2020-06-27T10:06:45.282" v="548"/>
        <pc:sldMkLst>
          <pc:docMk/>
          <pc:sldMk cId="3907411345" sldId="295"/>
        </pc:sldMkLst>
      </pc:sldChg>
      <pc:sldChg chg="modSp add">
        <pc:chgData name="Linda Scollins Smith" userId="d6fc3bab-6402-4aaa-81aa-1a76aba14fb4" providerId="ADAL" clId="{45377DE6-8EAB-4B93-B183-8E1679DBA57B}" dt="2020-06-27T10:22:27.608" v="554" actId="207"/>
        <pc:sldMkLst>
          <pc:docMk/>
          <pc:sldMk cId="3703531180" sldId="296"/>
        </pc:sldMkLst>
        <pc:spChg chg="mod">
          <ac:chgData name="Linda Scollins Smith" userId="d6fc3bab-6402-4aaa-81aa-1a76aba14fb4" providerId="ADAL" clId="{45377DE6-8EAB-4B93-B183-8E1679DBA57B}" dt="2020-06-27T10:22:27.608" v="554" actId="207"/>
          <ac:spMkLst>
            <pc:docMk/>
            <pc:sldMk cId="3703531180" sldId="296"/>
            <ac:spMk id="8" creationId="{D053A49E-1A42-47AF-88CA-C590F825AAFD}"/>
          </ac:spMkLst>
        </pc:spChg>
      </pc:sldChg>
      <pc:sldChg chg="add">
        <pc:chgData name="Linda Scollins Smith" userId="d6fc3bab-6402-4aaa-81aa-1a76aba14fb4" providerId="ADAL" clId="{45377DE6-8EAB-4B93-B183-8E1679DBA57B}" dt="2020-06-27T10:06:45.282" v="548"/>
        <pc:sldMkLst>
          <pc:docMk/>
          <pc:sldMk cId="648781640" sldId="297"/>
        </pc:sldMkLst>
      </pc:sldChg>
      <pc:sldChg chg="add">
        <pc:chgData name="Linda Scollins Smith" userId="d6fc3bab-6402-4aaa-81aa-1a76aba14fb4" providerId="ADAL" clId="{45377DE6-8EAB-4B93-B183-8E1679DBA57B}" dt="2020-06-27T10:06:45.282" v="548"/>
        <pc:sldMkLst>
          <pc:docMk/>
          <pc:sldMk cId="1233681865" sldId="298"/>
        </pc:sldMkLst>
      </pc:sldChg>
      <pc:sldChg chg="add">
        <pc:chgData name="Linda Scollins Smith" userId="d6fc3bab-6402-4aaa-81aa-1a76aba14fb4" providerId="ADAL" clId="{45377DE6-8EAB-4B93-B183-8E1679DBA57B}" dt="2020-06-27T10:06:45.282" v="548"/>
        <pc:sldMkLst>
          <pc:docMk/>
          <pc:sldMk cId="2328821569" sldId="299"/>
        </pc:sldMkLst>
      </pc:sldChg>
      <pc:sldChg chg="addSp modSp add mod">
        <pc:chgData name="Linda Scollins Smith" userId="d6fc3bab-6402-4aaa-81aa-1a76aba14fb4" providerId="ADAL" clId="{45377DE6-8EAB-4B93-B183-8E1679DBA57B}" dt="2020-06-27T10:22:06.356" v="553" actId="1076"/>
        <pc:sldMkLst>
          <pc:docMk/>
          <pc:sldMk cId="4208404651" sldId="300"/>
        </pc:sldMkLst>
        <pc:spChg chg="add mod">
          <ac:chgData name="Linda Scollins Smith" userId="d6fc3bab-6402-4aaa-81aa-1a76aba14fb4" providerId="ADAL" clId="{45377DE6-8EAB-4B93-B183-8E1679DBA57B}" dt="2020-06-27T10:22:06.356" v="553" actId="1076"/>
          <ac:spMkLst>
            <pc:docMk/>
            <pc:sldMk cId="4208404651" sldId="300"/>
            <ac:spMk id="2" creationId="{E061518B-F644-4406-B051-DA21E453B73A}"/>
          </ac:spMkLst>
        </pc:spChg>
      </pc:sldChg>
      <pc:sldChg chg="addSp modSp add mod ord">
        <pc:chgData name="Linda Scollins Smith" userId="d6fc3bab-6402-4aaa-81aa-1a76aba14fb4" providerId="ADAL" clId="{45377DE6-8EAB-4B93-B183-8E1679DBA57B}" dt="2020-06-27T10:23:13.799" v="556"/>
        <pc:sldMkLst>
          <pc:docMk/>
          <pc:sldMk cId="2537902880" sldId="301"/>
        </pc:sldMkLst>
        <pc:spChg chg="add mod">
          <ac:chgData name="Linda Scollins Smith" userId="d6fc3bab-6402-4aaa-81aa-1a76aba14fb4" providerId="ADAL" clId="{45377DE6-8EAB-4B93-B183-8E1679DBA57B}" dt="2020-06-27T10:21:42.054" v="551" actId="1076"/>
          <ac:spMkLst>
            <pc:docMk/>
            <pc:sldMk cId="2537902880" sldId="301"/>
            <ac:spMk id="2" creationId="{D4542D18-54ED-4471-B916-39D2D9916D4A}"/>
          </ac:spMkLst>
        </pc:spChg>
      </pc:sldChg>
      <pc:sldChg chg="add">
        <pc:chgData name="Linda Scollins Smith" userId="d6fc3bab-6402-4aaa-81aa-1a76aba14fb4" providerId="ADAL" clId="{45377DE6-8EAB-4B93-B183-8E1679DBA57B}" dt="2020-06-27T10:21:19.299" v="549"/>
        <pc:sldMkLst>
          <pc:docMk/>
          <pc:sldMk cId="3352281241" sldId="302"/>
        </pc:sldMkLst>
      </pc:sldChg>
      <pc:sldChg chg="add">
        <pc:chgData name="Linda Scollins Smith" userId="d6fc3bab-6402-4aaa-81aa-1a76aba14fb4" providerId="ADAL" clId="{45377DE6-8EAB-4B93-B183-8E1679DBA57B}" dt="2020-06-27T10:21:19.299" v="549"/>
        <pc:sldMkLst>
          <pc:docMk/>
          <pc:sldMk cId="1909200326" sldId="303"/>
        </pc:sldMkLst>
      </pc:sldChg>
      <pc:sldChg chg="add">
        <pc:chgData name="Linda Scollins Smith" userId="d6fc3bab-6402-4aaa-81aa-1a76aba14fb4" providerId="ADAL" clId="{45377DE6-8EAB-4B93-B183-8E1679DBA57B}" dt="2020-06-27T10:21:19.299" v="549"/>
        <pc:sldMkLst>
          <pc:docMk/>
          <pc:sldMk cId="2512181954" sldId="304"/>
        </pc:sldMkLst>
      </pc:sldChg>
      <pc:sldChg chg="add">
        <pc:chgData name="Linda Scollins Smith" userId="d6fc3bab-6402-4aaa-81aa-1a76aba14fb4" providerId="ADAL" clId="{45377DE6-8EAB-4B93-B183-8E1679DBA57B}" dt="2020-06-27T10:21:19.299" v="549"/>
        <pc:sldMkLst>
          <pc:docMk/>
          <pc:sldMk cId="2284764645" sldId="305"/>
        </pc:sldMkLst>
      </pc:sldChg>
      <pc:sldChg chg="add">
        <pc:chgData name="Linda Scollins Smith" userId="d6fc3bab-6402-4aaa-81aa-1a76aba14fb4" providerId="ADAL" clId="{45377DE6-8EAB-4B93-B183-8E1679DBA57B}" dt="2020-06-27T10:21:19.299" v="549"/>
        <pc:sldMkLst>
          <pc:docMk/>
          <pc:sldMk cId="3529134104" sldId="306"/>
        </pc:sldMkLst>
      </pc:sldChg>
      <pc:sldChg chg="add">
        <pc:chgData name="Linda Scollins Smith" userId="d6fc3bab-6402-4aaa-81aa-1a76aba14fb4" providerId="ADAL" clId="{45377DE6-8EAB-4B93-B183-8E1679DBA57B}" dt="2020-06-27T10:21:19.299" v="549"/>
        <pc:sldMkLst>
          <pc:docMk/>
          <pc:sldMk cId="1551446523" sldId="307"/>
        </pc:sldMkLst>
      </pc:sldChg>
      <pc:sldChg chg="add">
        <pc:chgData name="Linda Scollins Smith" userId="d6fc3bab-6402-4aaa-81aa-1a76aba14fb4" providerId="ADAL" clId="{45377DE6-8EAB-4B93-B183-8E1679DBA57B}" dt="2020-06-27T10:21:19.299" v="549"/>
        <pc:sldMkLst>
          <pc:docMk/>
          <pc:sldMk cId="3310470787" sldId="308"/>
        </pc:sldMkLst>
      </pc:sldChg>
      <pc:sldChg chg="add">
        <pc:chgData name="Linda Scollins Smith" userId="d6fc3bab-6402-4aaa-81aa-1a76aba14fb4" providerId="ADAL" clId="{45377DE6-8EAB-4B93-B183-8E1679DBA57B}" dt="2020-06-27T10:21:19.299" v="549"/>
        <pc:sldMkLst>
          <pc:docMk/>
          <pc:sldMk cId="254546489" sldId="309"/>
        </pc:sldMkLst>
      </pc:sldChg>
      <pc:sldChg chg="add">
        <pc:chgData name="Linda Scollins Smith" userId="d6fc3bab-6402-4aaa-81aa-1a76aba14fb4" providerId="ADAL" clId="{45377DE6-8EAB-4B93-B183-8E1679DBA57B}" dt="2020-06-27T10:21:19.299" v="549"/>
        <pc:sldMkLst>
          <pc:docMk/>
          <pc:sldMk cId="1326495069" sldId="310"/>
        </pc:sldMkLst>
      </pc:sldChg>
      <pc:sldChg chg="add">
        <pc:chgData name="Linda Scollins Smith" userId="d6fc3bab-6402-4aaa-81aa-1a76aba14fb4" providerId="ADAL" clId="{45377DE6-8EAB-4B93-B183-8E1679DBA57B}" dt="2020-06-27T10:21:19.299" v="549"/>
        <pc:sldMkLst>
          <pc:docMk/>
          <pc:sldMk cId="3476474768" sldId="311"/>
        </pc:sldMkLst>
      </pc:sldChg>
      <pc:sldChg chg="add">
        <pc:chgData name="Linda Scollins Smith" userId="d6fc3bab-6402-4aaa-81aa-1a76aba14fb4" providerId="ADAL" clId="{45377DE6-8EAB-4B93-B183-8E1679DBA57B}" dt="2020-06-27T10:29:42.400" v="557"/>
        <pc:sldMkLst>
          <pc:docMk/>
          <pc:sldMk cId="2416998816" sldId="312"/>
        </pc:sldMkLst>
      </pc:sldChg>
      <pc:sldChg chg="add">
        <pc:chgData name="Linda Scollins Smith" userId="d6fc3bab-6402-4aaa-81aa-1a76aba14fb4" providerId="ADAL" clId="{45377DE6-8EAB-4B93-B183-8E1679DBA57B}" dt="2020-06-27T10:29:42.400" v="557"/>
        <pc:sldMkLst>
          <pc:docMk/>
          <pc:sldMk cId="2258250674" sldId="313"/>
        </pc:sldMkLst>
      </pc:sldChg>
      <pc:sldChg chg="add">
        <pc:chgData name="Linda Scollins Smith" userId="d6fc3bab-6402-4aaa-81aa-1a76aba14fb4" providerId="ADAL" clId="{45377DE6-8EAB-4B93-B183-8E1679DBA57B}" dt="2020-06-27T10:29:42.400" v="557"/>
        <pc:sldMkLst>
          <pc:docMk/>
          <pc:sldMk cId="2936467367" sldId="314"/>
        </pc:sldMkLst>
      </pc:sldChg>
      <pc:sldChg chg="add">
        <pc:chgData name="Linda Scollins Smith" userId="d6fc3bab-6402-4aaa-81aa-1a76aba14fb4" providerId="ADAL" clId="{45377DE6-8EAB-4B93-B183-8E1679DBA57B}" dt="2020-06-27T10:29:42.400" v="557"/>
        <pc:sldMkLst>
          <pc:docMk/>
          <pc:sldMk cId="3435827077" sldId="315"/>
        </pc:sldMkLst>
      </pc:sldChg>
      <pc:sldChg chg="add">
        <pc:chgData name="Linda Scollins Smith" userId="d6fc3bab-6402-4aaa-81aa-1a76aba14fb4" providerId="ADAL" clId="{45377DE6-8EAB-4B93-B183-8E1679DBA57B}" dt="2020-06-27T10:29:42.400" v="557"/>
        <pc:sldMkLst>
          <pc:docMk/>
          <pc:sldMk cId="2577986492" sldId="316"/>
        </pc:sldMkLst>
      </pc:sldChg>
      <pc:sldChg chg="add">
        <pc:chgData name="Linda Scollins Smith" userId="d6fc3bab-6402-4aaa-81aa-1a76aba14fb4" providerId="ADAL" clId="{45377DE6-8EAB-4B93-B183-8E1679DBA57B}" dt="2020-06-27T10:29:42.400" v="557"/>
        <pc:sldMkLst>
          <pc:docMk/>
          <pc:sldMk cId="4163606786" sldId="317"/>
        </pc:sldMkLst>
      </pc:sldChg>
      <pc:sldChg chg="add">
        <pc:chgData name="Linda Scollins Smith" userId="d6fc3bab-6402-4aaa-81aa-1a76aba14fb4" providerId="ADAL" clId="{45377DE6-8EAB-4B93-B183-8E1679DBA57B}" dt="2020-06-27T10:29:42.400" v="557"/>
        <pc:sldMkLst>
          <pc:docMk/>
          <pc:sldMk cId="1344141107" sldId="318"/>
        </pc:sldMkLst>
      </pc:sldChg>
      <pc:sldChg chg="add">
        <pc:chgData name="Linda Scollins Smith" userId="d6fc3bab-6402-4aaa-81aa-1a76aba14fb4" providerId="ADAL" clId="{45377DE6-8EAB-4B93-B183-8E1679DBA57B}" dt="2020-06-27T10:29:42.400" v="557"/>
        <pc:sldMkLst>
          <pc:docMk/>
          <pc:sldMk cId="2367091503" sldId="319"/>
        </pc:sldMkLst>
      </pc:sldChg>
      <pc:sldChg chg="add">
        <pc:chgData name="Linda Scollins Smith" userId="d6fc3bab-6402-4aaa-81aa-1a76aba14fb4" providerId="ADAL" clId="{45377DE6-8EAB-4B93-B183-8E1679DBA57B}" dt="2020-06-27T10:29:42.400" v="557"/>
        <pc:sldMkLst>
          <pc:docMk/>
          <pc:sldMk cId="2190151375" sldId="320"/>
        </pc:sldMkLst>
      </pc:sldChg>
      <pc:sldChg chg="add">
        <pc:chgData name="Linda Scollins Smith" userId="d6fc3bab-6402-4aaa-81aa-1a76aba14fb4" providerId="ADAL" clId="{45377DE6-8EAB-4B93-B183-8E1679DBA57B}" dt="2020-06-27T10:29:42.400" v="557"/>
        <pc:sldMkLst>
          <pc:docMk/>
          <pc:sldMk cId="1014220115" sldId="321"/>
        </pc:sldMkLst>
      </pc:sldChg>
      <pc:sldChg chg="add">
        <pc:chgData name="Linda Scollins Smith" userId="d6fc3bab-6402-4aaa-81aa-1a76aba14fb4" providerId="ADAL" clId="{45377DE6-8EAB-4B93-B183-8E1679DBA57B}" dt="2020-06-27T10:29:42.400" v="557"/>
        <pc:sldMkLst>
          <pc:docMk/>
          <pc:sldMk cId="494832082" sldId="322"/>
        </pc:sldMkLst>
      </pc:sldChg>
      <pc:sldChg chg="add">
        <pc:chgData name="Linda Scollins Smith" userId="d6fc3bab-6402-4aaa-81aa-1a76aba14fb4" providerId="ADAL" clId="{45377DE6-8EAB-4B93-B183-8E1679DBA57B}" dt="2020-06-27T10:29:42.400" v="557"/>
        <pc:sldMkLst>
          <pc:docMk/>
          <pc:sldMk cId="1765538881" sldId="323"/>
        </pc:sldMkLst>
      </pc:sldChg>
      <pc:sldChg chg="add">
        <pc:chgData name="Linda Scollins Smith" userId="d6fc3bab-6402-4aaa-81aa-1a76aba14fb4" providerId="ADAL" clId="{45377DE6-8EAB-4B93-B183-8E1679DBA57B}" dt="2020-06-27T10:29:42.400" v="557"/>
        <pc:sldMkLst>
          <pc:docMk/>
          <pc:sldMk cId="766643839" sldId="324"/>
        </pc:sldMkLst>
      </pc:sldChg>
    </pc:docChg>
  </pc:docChgLst>
  <pc:docChgLst>
    <pc:chgData name="Linda Scollins Smith" userId="d6fc3bab-6402-4aaa-81aa-1a76aba14fb4" providerId="ADAL" clId="{8463285E-6B3B-4E2D-8EB0-614522C3509B}"/>
    <pc:docChg chg="modSld">
      <pc:chgData name="Linda Scollins Smith" userId="d6fc3bab-6402-4aaa-81aa-1a76aba14fb4" providerId="ADAL" clId="{8463285E-6B3B-4E2D-8EB0-614522C3509B}" dt="2020-06-29T10:11:59.319" v="6" actId="20577"/>
      <pc:docMkLst>
        <pc:docMk/>
      </pc:docMkLst>
      <pc:sldChg chg="modSp mod">
        <pc:chgData name="Linda Scollins Smith" userId="d6fc3bab-6402-4aaa-81aa-1a76aba14fb4" providerId="ADAL" clId="{8463285E-6B3B-4E2D-8EB0-614522C3509B}" dt="2020-06-29T10:11:24.123" v="5" actId="20577"/>
        <pc:sldMkLst>
          <pc:docMk/>
          <pc:sldMk cId="1226158546" sldId="263"/>
        </pc:sldMkLst>
        <pc:spChg chg="mod">
          <ac:chgData name="Linda Scollins Smith" userId="d6fc3bab-6402-4aaa-81aa-1a76aba14fb4" providerId="ADAL" clId="{8463285E-6B3B-4E2D-8EB0-614522C3509B}" dt="2020-06-29T10:11:24.123" v="5" actId="20577"/>
          <ac:spMkLst>
            <pc:docMk/>
            <pc:sldMk cId="1226158546" sldId="263"/>
            <ac:spMk id="3" creationId="{03763A96-042A-485A-986C-2FCB0C6A2AFF}"/>
          </ac:spMkLst>
        </pc:spChg>
      </pc:sldChg>
      <pc:sldChg chg="modSp mod">
        <pc:chgData name="Linda Scollins Smith" userId="d6fc3bab-6402-4aaa-81aa-1a76aba14fb4" providerId="ADAL" clId="{8463285E-6B3B-4E2D-8EB0-614522C3509B}" dt="2020-06-29T10:11:59.319" v="6" actId="20577"/>
        <pc:sldMkLst>
          <pc:docMk/>
          <pc:sldMk cId="3325965191" sldId="286"/>
        </pc:sldMkLst>
        <pc:spChg chg="mod">
          <ac:chgData name="Linda Scollins Smith" userId="d6fc3bab-6402-4aaa-81aa-1a76aba14fb4" providerId="ADAL" clId="{8463285E-6B3B-4E2D-8EB0-614522C3509B}" dt="2020-06-29T10:11:59.319" v="6" actId="20577"/>
          <ac:spMkLst>
            <pc:docMk/>
            <pc:sldMk cId="3325965191" sldId="286"/>
            <ac:spMk id="6" creationId="{12C7D641-36E4-416E-A55F-24F6FCF3A212}"/>
          </ac:spMkLst>
        </pc:spChg>
      </pc:sldChg>
    </pc:docChg>
  </pc:docChgLst>
  <pc:docChgLst>
    <pc:chgData name="Linda Scollins Smith" userId="d6fc3bab-6402-4aaa-81aa-1a76aba14fb4" providerId="ADAL" clId="{9218F8E0-D3F3-43E2-9F33-C3D6FAE2FA3A}"/>
    <pc:docChg chg="custSel modSld">
      <pc:chgData name="Linda Scollins Smith" userId="d6fc3bab-6402-4aaa-81aa-1a76aba14fb4" providerId="ADAL" clId="{9218F8E0-D3F3-43E2-9F33-C3D6FAE2FA3A}" dt="2020-06-20T09:03:52.183" v="244" actId="122"/>
      <pc:docMkLst>
        <pc:docMk/>
      </pc:docMkLst>
      <pc:sldChg chg="delSp modSp mod">
        <pc:chgData name="Linda Scollins Smith" userId="d6fc3bab-6402-4aaa-81aa-1a76aba14fb4" providerId="ADAL" clId="{9218F8E0-D3F3-43E2-9F33-C3D6FAE2FA3A}" dt="2020-06-20T08:53:40.917" v="195" actId="20577"/>
        <pc:sldMkLst>
          <pc:docMk/>
          <pc:sldMk cId="901312042" sldId="257"/>
        </pc:sldMkLst>
        <pc:spChg chg="mod">
          <ac:chgData name="Linda Scollins Smith" userId="d6fc3bab-6402-4aaa-81aa-1a76aba14fb4" providerId="ADAL" clId="{9218F8E0-D3F3-43E2-9F33-C3D6FAE2FA3A}" dt="2020-06-18T09:40:57.437" v="1" actId="14100"/>
          <ac:spMkLst>
            <pc:docMk/>
            <pc:sldMk cId="901312042" sldId="257"/>
            <ac:spMk id="4" creationId="{35F6CE81-175E-4411-BEF5-88816EEA75DD}"/>
          </ac:spMkLst>
        </pc:spChg>
        <pc:spChg chg="mod">
          <ac:chgData name="Linda Scollins Smith" userId="d6fc3bab-6402-4aaa-81aa-1a76aba14fb4" providerId="ADAL" clId="{9218F8E0-D3F3-43E2-9F33-C3D6FAE2FA3A}" dt="2020-06-20T08:53:40.917" v="195" actId="20577"/>
          <ac:spMkLst>
            <pc:docMk/>
            <pc:sldMk cId="901312042" sldId="257"/>
            <ac:spMk id="5" creationId="{14102432-1E0C-4587-9251-1BF2C7D4EE0A}"/>
          </ac:spMkLst>
        </pc:spChg>
        <pc:picChg chg="del">
          <ac:chgData name="Linda Scollins Smith" userId="d6fc3bab-6402-4aaa-81aa-1a76aba14fb4" providerId="ADAL" clId="{9218F8E0-D3F3-43E2-9F33-C3D6FAE2FA3A}" dt="2020-06-18T09:40:50.021" v="0" actId="478"/>
          <ac:picMkLst>
            <pc:docMk/>
            <pc:sldMk cId="901312042" sldId="257"/>
            <ac:picMk id="6" creationId="{1F98C758-4736-4140-B25D-B9AB6F4035E4}"/>
          </ac:picMkLst>
        </pc:picChg>
      </pc:sldChg>
      <pc:sldChg chg="modSp mod">
        <pc:chgData name="Linda Scollins Smith" userId="d6fc3bab-6402-4aaa-81aa-1a76aba14fb4" providerId="ADAL" clId="{9218F8E0-D3F3-43E2-9F33-C3D6FAE2FA3A}" dt="2020-06-20T08:53:51.043" v="213" actId="20577"/>
        <pc:sldMkLst>
          <pc:docMk/>
          <pc:sldMk cId="4198642355" sldId="269"/>
        </pc:sldMkLst>
        <pc:spChg chg="mod">
          <ac:chgData name="Linda Scollins Smith" userId="d6fc3bab-6402-4aaa-81aa-1a76aba14fb4" providerId="ADAL" clId="{9218F8E0-D3F3-43E2-9F33-C3D6FAE2FA3A}" dt="2020-06-20T08:53:51.043" v="213" actId="20577"/>
          <ac:spMkLst>
            <pc:docMk/>
            <pc:sldMk cId="4198642355" sldId="269"/>
            <ac:spMk id="5" creationId="{14102432-1E0C-4587-9251-1BF2C7D4EE0A}"/>
          </ac:spMkLst>
        </pc:spChg>
      </pc:sldChg>
      <pc:sldChg chg="modSp mod">
        <pc:chgData name="Linda Scollins Smith" userId="d6fc3bab-6402-4aaa-81aa-1a76aba14fb4" providerId="ADAL" clId="{9218F8E0-D3F3-43E2-9F33-C3D6FAE2FA3A}" dt="2020-06-20T08:54:47.180" v="214" actId="20577"/>
        <pc:sldMkLst>
          <pc:docMk/>
          <pc:sldMk cId="1703498653" sldId="270"/>
        </pc:sldMkLst>
        <pc:spChg chg="mod">
          <ac:chgData name="Linda Scollins Smith" userId="d6fc3bab-6402-4aaa-81aa-1a76aba14fb4" providerId="ADAL" clId="{9218F8E0-D3F3-43E2-9F33-C3D6FAE2FA3A}" dt="2020-06-20T08:54:47.180" v="214" actId="20577"/>
          <ac:spMkLst>
            <pc:docMk/>
            <pc:sldMk cId="1703498653" sldId="270"/>
            <ac:spMk id="6" creationId="{12C7D641-36E4-416E-A55F-24F6FCF3A212}"/>
          </ac:spMkLst>
        </pc:spChg>
      </pc:sldChg>
      <pc:sldChg chg="modSp mod">
        <pc:chgData name="Linda Scollins Smith" userId="d6fc3bab-6402-4aaa-81aa-1a76aba14fb4" providerId="ADAL" clId="{9218F8E0-D3F3-43E2-9F33-C3D6FAE2FA3A}" dt="2020-06-18T09:46:52.309" v="177" actId="20577"/>
        <pc:sldMkLst>
          <pc:docMk/>
          <pc:sldMk cId="1115805548" sldId="278"/>
        </pc:sldMkLst>
        <pc:spChg chg="mod">
          <ac:chgData name="Linda Scollins Smith" userId="d6fc3bab-6402-4aaa-81aa-1a76aba14fb4" providerId="ADAL" clId="{9218F8E0-D3F3-43E2-9F33-C3D6FAE2FA3A}" dt="2020-06-18T09:46:52.309" v="177" actId="20577"/>
          <ac:spMkLst>
            <pc:docMk/>
            <pc:sldMk cId="1115805548" sldId="278"/>
            <ac:spMk id="6" creationId="{12C7D641-36E4-416E-A55F-24F6FCF3A212}"/>
          </ac:spMkLst>
        </pc:spChg>
      </pc:sldChg>
      <pc:sldChg chg="addSp modSp mod">
        <pc:chgData name="Linda Scollins Smith" userId="d6fc3bab-6402-4aaa-81aa-1a76aba14fb4" providerId="ADAL" clId="{9218F8E0-D3F3-43E2-9F33-C3D6FAE2FA3A}" dt="2020-06-20T09:03:52.183" v="244" actId="122"/>
        <pc:sldMkLst>
          <pc:docMk/>
          <pc:sldMk cId="3944377261" sldId="282"/>
        </pc:sldMkLst>
        <pc:spChg chg="add mod">
          <ac:chgData name="Linda Scollins Smith" userId="d6fc3bab-6402-4aaa-81aa-1a76aba14fb4" providerId="ADAL" clId="{9218F8E0-D3F3-43E2-9F33-C3D6FAE2FA3A}" dt="2020-06-20T08:55:21.889" v="219" actId="20577"/>
          <ac:spMkLst>
            <pc:docMk/>
            <pc:sldMk cId="3944377261" sldId="282"/>
            <ac:spMk id="2" creationId="{AB1C9397-0679-4D46-ABF9-970742F15081}"/>
          </ac:spMkLst>
        </pc:spChg>
        <pc:spChg chg="add mod">
          <ac:chgData name="Linda Scollins Smith" userId="d6fc3bab-6402-4aaa-81aa-1a76aba14fb4" providerId="ADAL" clId="{9218F8E0-D3F3-43E2-9F33-C3D6FAE2FA3A}" dt="2020-06-20T09:03:52.183" v="244" actId="122"/>
          <ac:spMkLst>
            <pc:docMk/>
            <pc:sldMk cId="3944377261" sldId="282"/>
            <ac:spMk id="6" creationId="{6098CD32-DB50-45D8-A93E-C38AAA2A4686}"/>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E680-EFCE-4FE3-87E6-C32347B8D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D1008F-318D-4E2E-9348-02F96F544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D50104-5D5B-49C2-8E95-612D0C1ACDDC}"/>
              </a:ext>
            </a:extLst>
          </p:cNvPr>
          <p:cNvSpPr>
            <a:spLocks noGrp="1"/>
          </p:cNvSpPr>
          <p:nvPr>
            <p:ph type="dt" sz="half" idx="10"/>
          </p:nvPr>
        </p:nvSpPr>
        <p:spPr/>
        <p:txBody>
          <a:bodyPr/>
          <a:lstStyle/>
          <a:p>
            <a:fld id="{C330952E-A617-41A8-BA84-448DB0546A70}" type="datetimeFigureOut">
              <a:rPr lang="en-GB" smtClean="0"/>
              <a:t>15/12/2020</a:t>
            </a:fld>
            <a:endParaRPr lang="en-GB"/>
          </a:p>
        </p:txBody>
      </p:sp>
      <p:sp>
        <p:nvSpPr>
          <p:cNvPr id="5" name="Footer Placeholder 4">
            <a:extLst>
              <a:ext uri="{FF2B5EF4-FFF2-40B4-BE49-F238E27FC236}">
                <a16:creationId xmlns:a16="http://schemas.microsoft.com/office/drawing/2014/main" id="{A28A2093-0F71-4929-9403-DAAE80ADE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665A6-E178-485B-8C3A-8C0BFBD6CBBF}"/>
              </a:ext>
            </a:extLst>
          </p:cNvPr>
          <p:cNvSpPr>
            <a:spLocks noGrp="1"/>
          </p:cNvSpPr>
          <p:nvPr>
            <p:ph type="sldNum" sz="quarter" idx="12"/>
          </p:nvPr>
        </p:nvSpPr>
        <p:spPr/>
        <p:txBody>
          <a:bodyPr/>
          <a:lstStyle/>
          <a:p>
            <a:fld id="{EA5EE9F7-23CF-4F0A-9CB8-24F6F4CD1B50}" type="slidenum">
              <a:rPr lang="en-GB" smtClean="0"/>
              <a:t>‹#›</a:t>
            </a:fld>
            <a:endParaRPr lang="en-GB"/>
          </a:p>
        </p:txBody>
      </p:sp>
    </p:spTree>
    <p:custDataLst>
      <p:tags r:id="rId1"/>
    </p:custDataLst>
    <p:extLst>
      <p:ext uri="{BB962C8B-B14F-4D97-AF65-F5344CB8AC3E}">
        <p14:creationId xmlns:p14="http://schemas.microsoft.com/office/powerpoint/2010/main" val="334431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D041-AD43-4296-BC5C-E0D4C2E9274C}"/>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F448BC2-68A3-48AD-A822-76A323B063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514B1-026A-4049-9377-B53FA932E304}"/>
              </a:ext>
            </a:extLst>
          </p:cNvPr>
          <p:cNvSpPr>
            <a:spLocks noGrp="1"/>
          </p:cNvSpPr>
          <p:nvPr>
            <p:ph type="dt" sz="half" idx="10"/>
          </p:nvPr>
        </p:nvSpPr>
        <p:spPr/>
        <p:txBody>
          <a:bodyPr/>
          <a:lstStyle/>
          <a:p>
            <a:fld id="{C330952E-A617-41A8-BA84-448DB0546A70}" type="datetimeFigureOut">
              <a:rPr lang="en-GB" smtClean="0"/>
              <a:t>15/12/2020</a:t>
            </a:fld>
            <a:endParaRPr lang="en-GB"/>
          </a:p>
        </p:txBody>
      </p:sp>
      <p:sp>
        <p:nvSpPr>
          <p:cNvPr id="5" name="Footer Placeholder 4">
            <a:extLst>
              <a:ext uri="{FF2B5EF4-FFF2-40B4-BE49-F238E27FC236}">
                <a16:creationId xmlns:a16="http://schemas.microsoft.com/office/drawing/2014/main" id="{E4276FF3-364D-4E4E-8C09-B4244055FE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641F35-8E55-43E9-8AD1-1FE3A45E483D}"/>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86D0D8A3-B70F-4C60-8041-33BE75FC5FA7}"/>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53808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EC75-B09A-496B-9FD2-6C3284C598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06193B-02A9-4972-8CA9-5DCF7C9B0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1F639C-FB9F-4693-901C-CFD123269265}"/>
              </a:ext>
            </a:extLst>
          </p:cNvPr>
          <p:cNvSpPr>
            <a:spLocks noGrp="1"/>
          </p:cNvSpPr>
          <p:nvPr>
            <p:ph type="dt" sz="half" idx="10"/>
          </p:nvPr>
        </p:nvSpPr>
        <p:spPr/>
        <p:txBody>
          <a:bodyPr/>
          <a:lstStyle/>
          <a:p>
            <a:fld id="{C330952E-A617-41A8-BA84-448DB0546A70}" type="datetimeFigureOut">
              <a:rPr lang="en-GB" smtClean="0"/>
              <a:t>15/12/2020</a:t>
            </a:fld>
            <a:endParaRPr lang="en-GB"/>
          </a:p>
        </p:txBody>
      </p:sp>
      <p:sp>
        <p:nvSpPr>
          <p:cNvPr id="5" name="Footer Placeholder 4">
            <a:extLst>
              <a:ext uri="{FF2B5EF4-FFF2-40B4-BE49-F238E27FC236}">
                <a16:creationId xmlns:a16="http://schemas.microsoft.com/office/drawing/2014/main" id="{701178B4-0EEC-45DE-B3D2-4D36222F1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8E311-BCB6-4BD1-8A1E-E3D7CD3F9FB5}"/>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93E635EA-52A6-4C8C-BFFE-8A4C4D1C09A9}"/>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367965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211A-D986-4E3D-ACD5-4B63BCFF92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B24F9A-CC36-4E85-9527-0CAC74138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11BE3A-413A-4C98-950A-947FFEB011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33B1E9-A213-44CA-97DF-5F0E11469499}"/>
              </a:ext>
            </a:extLst>
          </p:cNvPr>
          <p:cNvSpPr>
            <a:spLocks noGrp="1"/>
          </p:cNvSpPr>
          <p:nvPr>
            <p:ph type="dt" sz="half" idx="10"/>
          </p:nvPr>
        </p:nvSpPr>
        <p:spPr/>
        <p:txBody>
          <a:bodyPr/>
          <a:lstStyle/>
          <a:p>
            <a:fld id="{C330952E-A617-41A8-BA84-448DB0546A70}" type="datetimeFigureOut">
              <a:rPr lang="en-GB" smtClean="0"/>
              <a:t>15/12/2020</a:t>
            </a:fld>
            <a:endParaRPr lang="en-GB"/>
          </a:p>
        </p:txBody>
      </p:sp>
      <p:sp>
        <p:nvSpPr>
          <p:cNvPr id="6" name="Footer Placeholder 5">
            <a:extLst>
              <a:ext uri="{FF2B5EF4-FFF2-40B4-BE49-F238E27FC236}">
                <a16:creationId xmlns:a16="http://schemas.microsoft.com/office/drawing/2014/main" id="{399F524A-25CD-41B5-9C9E-78AD6CA1BE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384F03-0030-4D48-AFA2-5FD66304A3A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9" name="Text Placeholder 7">
            <a:extLst>
              <a:ext uri="{FF2B5EF4-FFF2-40B4-BE49-F238E27FC236}">
                <a16:creationId xmlns:a16="http://schemas.microsoft.com/office/drawing/2014/main" id="{F8835D27-3F7E-4195-B1FB-1C97AE46BCFF}"/>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222436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5F92-3BB3-402E-9A29-9ABF613CF2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1AC1F5-DEBA-4E87-9A69-CD7F81B67A90}"/>
              </a:ext>
            </a:extLst>
          </p:cNvPr>
          <p:cNvSpPr>
            <a:spLocks noGrp="1"/>
          </p:cNvSpPr>
          <p:nvPr>
            <p:ph type="dt" sz="half" idx="10"/>
          </p:nvPr>
        </p:nvSpPr>
        <p:spPr/>
        <p:txBody>
          <a:bodyPr/>
          <a:lstStyle/>
          <a:p>
            <a:fld id="{C330952E-A617-41A8-BA84-448DB0546A70}" type="datetimeFigureOut">
              <a:rPr lang="en-GB" smtClean="0"/>
              <a:t>15/12/2020</a:t>
            </a:fld>
            <a:endParaRPr lang="en-GB"/>
          </a:p>
        </p:txBody>
      </p:sp>
      <p:sp>
        <p:nvSpPr>
          <p:cNvPr id="4" name="Footer Placeholder 3">
            <a:extLst>
              <a:ext uri="{FF2B5EF4-FFF2-40B4-BE49-F238E27FC236}">
                <a16:creationId xmlns:a16="http://schemas.microsoft.com/office/drawing/2014/main" id="{B6256018-9D15-4A56-A301-70B228CEA1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AECC9B-DFA3-4CAB-A81E-727C5A1A3764}"/>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7" name="Text Placeholder 7">
            <a:extLst>
              <a:ext uri="{FF2B5EF4-FFF2-40B4-BE49-F238E27FC236}">
                <a16:creationId xmlns:a16="http://schemas.microsoft.com/office/drawing/2014/main" id="{43F5139D-B387-42CB-954A-EA42C721A1BB}"/>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429342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A27CF-E7CF-4825-A80D-0A86829D733F}"/>
              </a:ext>
            </a:extLst>
          </p:cNvPr>
          <p:cNvSpPr>
            <a:spLocks noGrp="1"/>
          </p:cNvSpPr>
          <p:nvPr>
            <p:ph type="dt" sz="half" idx="10"/>
          </p:nvPr>
        </p:nvSpPr>
        <p:spPr/>
        <p:txBody>
          <a:bodyPr/>
          <a:lstStyle/>
          <a:p>
            <a:fld id="{C330952E-A617-41A8-BA84-448DB0546A70}" type="datetimeFigureOut">
              <a:rPr lang="en-GB" smtClean="0"/>
              <a:t>15/12/2020</a:t>
            </a:fld>
            <a:endParaRPr lang="en-GB"/>
          </a:p>
        </p:txBody>
      </p:sp>
      <p:sp>
        <p:nvSpPr>
          <p:cNvPr id="3" name="Footer Placeholder 2">
            <a:extLst>
              <a:ext uri="{FF2B5EF4-FFF2-40B4-BE49-F238E27FC236}">
                <a16:creationId xmlns:a16="http://schemas.microsoft.com/office/drawing/2014/main" id="{E180820F-D7DD-447D-BDE5-A10BED4BAF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DC5F41-4886-4128-A2DD-397FE3BA225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6" name="Text Placeholder 7">
            <a:extLst>
              <a:ext uri="{FF2B5EF4-FFF2-40B4-BE49-F238E27FC236}">
                <a16:creationId xmlns:a16="http://schemas.microsoft.com/office/drawing/2014/main" id="{8F9B23A3-F557-4ACB-8B14-E16C9F0BC1CB}"/>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dirty="0"/>
              <a:t>YEAR # / SESSION #</a:t>
            </a:r>
            <a:endParaRPr lang="en-GB" dirty="0"/>
          </a:p>
        </p:txBody>
      </p:sp>
    </p:spTree>
    <p:extLst>
      <p:ext uri="{BB962C8B-B14F-4D97-AF65-F5344CB8AC3E}">
        <p14:creationId xmlns:p14="http://schemas.microsoft.com/office/powerpoint/2010/main" val="85411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A8DC75-5CC3-4A93-949E-5F10C8946213}"/>
              </a:ext>
            </a:extLst>
          </p:cNvPr>
          <p:cNvSpPr/>
          <p:nvPr userDrawn="1"/>
        </p:nvSpPr>
        <p:spPr>
          <a:xfrm>
            <a:off x="0" y="234685"/>
            <a:ext cx="12192000" cy="1088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5A009265-6890-4316-BBD0-631CF1E5394D}"/>
              </a:ext>
            </a:extLst>
          </p:cNvPr>
          <p:cNvSpPr>
            <a:spLocks noGrp="1"/>
          </p:cNvSpPr>
          <p:nvPr>
            <p:ph type="title"/>
          </p:nvPr>
        </p:nvSpPr>
        <p:spPr>
          <a:xfrm>
            <a:off x="248966" y="244759"/>
            <a:ext cx="11669764" cy="1088157"/>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BF8F42E-D8ED-452A-9B83-A21E5AAD2229}"/>
              </a:ext>
            </a:extLst>
          </p:cNvPr>
          <p:cNvSpPr>
            <a:spLocks noGrp="1"/>
          </p:cNvSpPr>
          <p:nvPr>
            <p:ph type="body" idx="1"/>
          </p:nvPr>
        </p:nvSpPr>
        <p:spPr>
          <a:xfrm>
            <a:off x="248967" y="1502229"/>
            <a:ext cx="11669764" cy="46747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89A29B8-7D0B-4905-B7D5-942A681E7240}"/>
              </a:ext>
            </a:extLst>
          </p:cNvPr>
          <p:cNvSpPr>
            <a:spLocks noGrp="1"/>
          </p:cNvSpPr>
          <p:nvPr>
            <p:ph type="dt" sz="half" idx="2"/>
          </p:nvPr>
        </p:nvSpPr>
        <p:spPr>
          <a:xfrm>
            <a:off x="72158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952E-A617-41A8-BA84-448DB0546A70}" type="datetimeFigureOut">
              <a:rPr lang="en-GB" smtClean="0"/>
              <a:pPr/>
              <a:t>15/12/2020</a:t>
            </a:fld>
            <a:endParaRPr lang="en-GB" dirty="0"/>
          </a:p>
        </p:txBody>
      </p:sp>
      <p:sp>
        <p:nvSpPr>
          <p:cNvPr id="5" name="Footer Placeholder 4">
            <a:extLst>
              <a:ext uri="{FF2B5EF4-FFF2-40B4-BE49-F238E27FC236}">
                <a16:creationId xmlns:a16="http://schemas.microsoft.com/office/drawing/2014/main" id="{2C5129DD-1681-4B97-AB10-39A0811E97F1}"/>
              </a:ext>
            </a:extLst>
          </p:cNvPr>
          <p:cNvSpPr>
            <a:spLocks noGrp="1"/>
          </p:cNvSpPr>
          <p:nvPr>
            <p:ph type="ftr" sz="quarter" idx="3"/>
          </p:nvPr>
        </p:nvSpPr>
        <p:spPr>
          <a:xfrm>
            <a:off x="2540816"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FCB8D0A-2480-4706-A2BE-93663B835FEF}"/>
              </a:ext>
            </a:extLst>
          </p:cNvPr>
          <p:cNvSpPr>
            <a:spLocks noGrp="1"/>
          </p:cNvSpPr>
          <p:nvPr>
            <p:ph type="sldNum" sz="quarter" idx="4"/>
          </p:nvPr>
        </p:nvSpPr>
        <p:spPr>
          <a:xfrm>
            <a:off x="248966" y="6356350"/>
            <a:ext cx="17315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EE9F7-23CF-4F0A-9CB8-24F6F4CD1B50}" type="slidenum">
              <a:rPr lang="en-GB" smtClean="0"/>
              <a:pPr/>
              <a:t>‹#›</a:t>
            </a:fld>
            <a:endParaRPr lang="en-GB"/>
          </a:p>
        </p:txBody>
      </p:sp>
      <p:pic>
        <p:nvPicPr>
          <p:cNvPr id="19" name="Picture 18" descr="A picture containing clock, meter&#10;&#10;Description automatically generated">
            <a:extLst>
              <a:ext uri="{FF2B5EF4-FFF2-40B4-BE49-F238E27FC236}">
                <a16:creationId xmlns:a16="http://schemas.microsoft.com/office/drawing/2014/main" id="{5025C74E-9E3F-4D01-AE97-B932B37E8E6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9" name="TextBox 8">
            <a:extLst>
              <a:ext uri="{FF2B5EF4-FFF2-40B4-BE49-F238E27FC236}">
                <a16:creationId xmlns:a16="http://schemas.microsoft.com/office/drawing/2014/main" id="{149510F7-2CCA-4E27-A25A-BAB89007009A}"/>
              </a:ext>
            </a:extLst>
          </p:cNvPr>
          <p:cNvSpPr txBox="1"/>
          <p:nvPr userDrawn="1"/>
        </p:nvSpPr>
        <p:spPr>
          <a:xfrm>
            <a:off x="248967" y="6522206"/>
            <a:ext cx="5154805" cy="246221"/>
          </a:xfrm>
          <a:prstGeom prst="rect">
            <a:avLst/>
          </a:prstGeom>
          <a:noFill/>
        </p:spPr>
        <p:txBody>
          <a:bodyPr wrap="square" rtlCol="0">
            <a:spAutoFit/>
          </a:bodyPr>
          <a:lstStyle/>
          <a:p>
            <a:r>
              <a:rPr lang="en-GB" sz="1000" dirty="0"/>
              <a:t>©YGAM 2020: All rights reserved</a:t>
            </a:r>
          </a:p>
        </p:txBody>
      </p:sp>
    </p:spTree>
    <p:custDataLst>
      <p:tags r:id="rId8"/>
    </p:custDataLst>
    <p:extLst>
      <p:ext uri="{BB962C8B-B14F-4D97-AF65-F5344CB8AC3E}">
        <p14:creationId xmlns:p14="http://schemas.microsoft.com/office/powerpoint/2010/main" val="219241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ipsos.com/sites/default/files/ct/publication/documents/2020-03/gambling-marketing-advertising-effect-young-people-final-report.pdf" TargetMode="Externa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vectors/choir-children-singing-music-happy-310673/" TargetMode="Externa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hyperlink" Target="https://pixabay.com/vectors/choir-children-singing-music-happy-310673/" TargetMode="Externa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36.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1.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2.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vectors/african-asian-black-brown-cartoon-2029984/" TargetMode="Externa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53.xml"/><Relationship Id="rId6" Type="http://schemas.microsoft.com/office/2007/relationships/hdphoto" Target="../media/hdphoto6.wdp"/><Relationship Id="rId5" Type="http://schemas.openxmlformats.org/officeDocument/2006/relationships/image" Target="../media/image40.png"/><Relationship Id="rId4" Type="http://schemas.microsoft.com/office/2007/relationships/hdphoto" Target="../media/hdphoto5.wdp"/></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18A4BB-9FC5-4A2C-B1C9-4595C2628904}"/>
              </a:ext>
            </a:extLst>
          </p:cNvPr>
          <p:cNvSpPr>
            <a:spLocks noGrp="1"/>
          </p:cNvSpPr>
          <p:nvPr>
            <p:ph type="body" sz="quarter" idx="13"/>
          </p:nvPr>
        </p:nvSpPr>
        <p:spPr>
          <a:xfrm>
            <a:off x="334392" y="315348"/>
            <a:ext cx="5255559" cy="553636"/>
          </a:xfrm>
        </p:spPr>
        <p:txBody>
          <a:bodyPr>
            <a:normAutofit/>
          </a:bodyPr>
          <a:lstStyle/>
          <a:p>
            <a:pPr marL="0" indent="0">
              <a:buNone/>
            </a:pPr>
            <a:r>
              <a:rPr lang="en-GB" sz="3000" b="1" dirty="0">
                <a:solidFill>
                  <a:schemeClr val="bg1"/>
                </a:solidFill>
              </a:rPr>
              <a:t>Using this document</a:t>
            </a:r>
          </a:p>
        </p:txBody>
      </p:sp>
      <p:sp>
        <p:nvSpPr>
          <p:cNvPr id="3" name="Rectangle 2">
            <a:extLst>
              <a:ext uri="{FF2B5EF4-FFF2-40B4-BE49-F238E27FC236}">
                <a16:creationId xmlns:a16="http://schemas.microsoft.com/office/drawing/2014/main" id="{03763A96-042A-485A-986C-2FCB0C6A2AFF}"/>
              </a:ext>
            </a:extLst>
          </p:cNvPr>
          <p:cNvSpPr/>
          <p:nvPr/>
        </p:nvSpPr>
        <p:spPr>
          <a:xfrm>
            <a:off x="334392" y="1842209"/>
            <a:ext cx="11523216" cy="2862322"/>
          </a:xfrm>
          <a:prstGeom prst="rect">
            <a:avLst/>
          </a:prstGeom>
        </p:spPr>
        <p:txBody>
          <a:bodyPr wrap="square">
            <a:spAutoFit/>
          </a:bodyPr>
          <a:lstStyle/>
          <a:p>
            <a:r>
              <a:rPr lang="en-GB" sz="2000" b="1" dirty="0"/>
              <a:t>We recognise each school is different and the time allocated for PSHE delivery differs as well as the method of delivery.</a:t>
            </a:r>
          </a:p>
          <a:p>
            <a:endParaRPr lang="en-GB" sz="2000" b="1" dirty="0"/>
          </a:p>
          <a:p>
            <a:r>
              <a:rPr lang="en-GB" sz="2000" b="1" dirty="0"/>
              <a:t>This document has four options for delivery of Gaming and Gambling Education for KS4 and takes the form of optional drop down activities. There is a 1 hour, 2 hour, half day and full day session available. The notes to support you in your delivery can be found in the KS4 folder. These are suggested activities but you may wish to create your own.</a:t>
            </a:r>
          </a:p>
          <a:p>
            <a:endParaRPr lang="en-GB" sz="2000" b="1" dirty="0"/>
          </a:p>
          <a:p>
            <a:r>
              <a:rPr lang="en-GB" sz="2000" b="1" dirty="0"/>
              <a:t>You could also use these sessions to compliment the SOW we have for KS4.</a:t>
            </a:r>
            <a:endParaRPr lang="en-GB" dirty="0"/>
          </a:p>
        </p:txBody>
      </p:sp>
      <p:sp>
        <p:nvSpPr>
          <p:cNvPr id="4" name="TextBox 3">
            <a:extLst>
              <a:ext uri="{FF2B5EF4-FFF2-40B4-BE49-F238E27FC236}">
                <a16:creationId xmlns:a16="http://schemas.microsoft.com/office/drawing/2014/main" id="{FE3A0293-148A-41F3-BC89-1D0A3D8607CF}"/>
              </a:ext>
            </a:extLst>
          </p:cNvPr>
          <p:cNvSpPr txBox="1"/>
          <p:nvPr/>
        </p:nvSpPr>
        <p:spPr>
          <a:xfrm>
            <a:off x="10144103" y="-750"/>
            <a:ext cx="2047898" cy="246221"/>
          </a:xfrm>
          <a:prstGeom prst="rect">
            <a:avLst/>
          </a:prstGeom>
          <a:noFill/>
        </p:spPr>
        <p:txBody>
          <a:bodyPr wrap="square" rtlCol="0">
            <a:spAutoFit/>
          </a:bodyPr>
          <a:lstStyle/>
          <a:p>
            <a:r>
              <a:rPr lang="en-GB" sz="1000"/>
              <a:t>©YGAM 2020: All rights reserved</a:t>
            </a:r>
          </a:p>
        </p:txBody>
      </p:sp>
      <p:pic>
        <p:nvPicPr>
          <p:cNvPr id="5" name="Picture 4" descr="A picture containing clock, meter&#10;&#10;Description automatically generated">
            <a:extLst>
              <a:ext uri="{FF2B5EF4-FFF2-40B4-BE49-F238E27FC236}">
                <a16:creationId xmlns:a16="http://schemas.microsoft.com/office/drawing/2014/main" id="{2D136DF9-AF36-4EB9-AC59-8FE45C236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301" y="315348"/>
            <a:ext cx="858381" cy="295695"/>
          </a:xfrm>
          <a:prstGeom prst="rect">
            <a:avLst/>
          </a:prstGeom>
        </p:spPr>
      </p:pic>
      <p:sp>
        <p:nvSpPr>
          <p:cNvPr id="6" name="Rectangle 5">
            <a:extLst>
              <a:ext uri="{FF2B5EF4-FFF2-40B4-BE49-F238E27FC236}">
                <a16:creationId xmlns:a16="http://schemas.microsoft.com/office/drawing/2014/main" id="{D98F3009-D2D7-4CD6-8EC8-CAC04CCEB380}"/>
              </a:ext>
            </a:extLst>
          </p:cNvPr>
          <p:cNvSpPr/>
          <p:nvPr/>
        </p:nvSpPr>
        <p:spPr>
          <a:xfrm>
            <a:off x="0" y="5956917"/>
            <a:ext cx="12192000" cy="901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BEA11700-5073-4F4B-967E-98CA652FE644}"/>
              </a:ext>
            </a:extLst>
          </p:cNvPr>
          <p:cNvSpPr/>
          <p:nvPr/>
        </p:nvSpPr>
        <p:spPr>
          <a:xfrm>
            <a:off x="334391" y="-53984"/>
            <a:ext cx="4095565" cy="369332"/>
          </a:xfrm>
          <a:prstGeom prst="rect">
            <a:avLst/>
          </a:prstGeom>
        </p:spPr>
        <p:txBody>
          <a:bodyPr wrap="square">
            <a:spAutoFit/>
          </a:bodyPr>
          <a:lstStyle/>
          <a:p>
            <a:r>
              <a:rPr lang="en-GB" b="1" dirty="0"/>
              <a:t>KS4 PSHE DROP DOWN DAY – ACTIVITIES</a:t>
            </a:r>
          </a:p>
        </p:txBody>
      </p:sp>
      <p:pic>
        <p:nvPicPr>
          <p:cNvPr id="8" name="Picture 7">
            <a:extLst>
              <a:ext uri="{FF2B5EF4-FFF2-40B4-BE49-F238E27FC236}">
                <a16:creationId xmlns:a16="http://schemas.microsoft.com/office/drawing/2014/main" id="{234FFAEA-929B-4FF3-B7F4-138BFC1E7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407" y="3429000"/>
            <a:ext cx="3875313" cy="3429000"/>
          </a:xfrm>
          <a:prstGeom prst="rect">
            <a:avLst/>
          </a:prstGeom>
        </p:spPr>
      </p:pic>
      <p:sp>
        <p:nvSpPr>
          <p:cNvPr id="11" name="TextBox 10">
            <a:extLst>
              <a:ext uri="{FF2B5EF4-FFF2-40B4-BE49-F238E27FC236}">
                <a16:creationId xmlns:a16="http://schemas.microsoft.com/office/drawing/2014/main" id="{35D6AE6E-248E-4319-AD8F-A73D1AE13ACB}"/>
              </a:ext>
            </a:extLst>
          </p:cNvPr>
          <p:cNvSpPr txBox="1"/>
          <p:nvPr/>
        </p:nvSpPr>
        <p:spPr>
          <a:xfrm>
            <a:off x="412812" y="6605919"/>
            <a:ext cx="914400" cy="246221"/>
          </a:xfrm>
          <a:prstGeom prst="rect">
            <a:avLst/>
          </a:prstGeom>
          <a:noFill/>
        </p:spPr>
        <p:txBody>
          <a:bodyPr wrap="square" rtlCol="0">
            <a:spAutoFit/>
          </a:bodyPr>
          <a:lstStyle/>
          <a:p>
            <a:r>
              <a:rPr lang="en-GB" sz="1000" dirty="0"/>
              <a:t>V1.1/Dec20</a:t>
            </a:r>
          </a:p>
        </p:txBody>
      </p:sp>
    </p:spTree>
    <p:extLst>
      <p:ext uri="{BB962C8B-B14F-4D97-AF65-F5344CB8AC3E}">
        <p14:creationId xmlns:p14="http://schemas.microsoft.com/office/powerpoint/2010/main" val="1226158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CURRENT LEGISLATION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5433376" cy="4413680"/>
          </a:xfrm>
        </p:spPr>
        <p:txBody>
          <a:bodyPr>
            <a:noAutofit/>
          </a:bodyPr>
          <a:lstStyle/>
          <a:p>
            <a:r>
              <a:rPr lang="en-GB" sz="2400" dirty="0"/>
              <a:t>In 2005, the Gambling Act was introduced. This aimed to protect young and vulnerable people, as well as regulate gambling companies. However, it also allowed gambling companies to advertise more freely. In 2019 the Whistle to whistle ban was introduced which means that 5 minutes before, during and 5 minutes after a game on (before watershed) gambling adverts are not allowed to feature. This does not extend to radio.</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1 HOUR</a:t>
            </a:r>
          </a:p>
        </p:txBody>
      </p:sp>
      <p:pic>
        <p:nvPicPr>
          <p:cNvPr id="12" name="Picture 11" descr="A picture containing cup&#10;&#10;Description automatically generated">
            <a:extLst>
              <a:ext uri="{FF2B5EF4-FFF2-40B4-BE49-F238E27FC236}">
                <a16:creationId xmlns:a16="http://schemas.microsoft.com/office/drawing/2014/main" id="{84328BA5-AAE8-401D-972C-05D386C9E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658" y="1507973"/>
            <a:ext cx="4908046" cy="4908046"/>
          </a:xfrm>
          <a:prstGeom prst="rect">
            <a:avLst/>
          </a:prstGeom>
        </p:spPr>
      </p:pic>
    </p:spTree>
    <p:custDataLst>
      <p:tags r:id="rId1"/>
    </p:custDataLst>
    <p:extLst>
      <p:ext uri="{BB962C8B-B14F-4D97-AF65-F5344CB8AC3E}">
        <p14:creationId xmlns:p14="http://schemas.microsoft.com/office/powerpoint/2010/main" val="759453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MARKETING- RESEARCH.</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199702" y="1549210"/>
            <a:ext cx="7778296" cy="4967000"/>
          </a:xfrm>
        </p:spPr>
        <p:txBody>
          <a:bodyPr>
            <a:noAutofit/>
          </a:bodyPr>
          <a:lstStyle/>
          <a:p>
            <a:pPr marL="0" indent="0">
              <a:buNone/>
            </a:pPr>
            <a:r>
              <a:rPr lang="en-GB" b="1" dirty="0"/>
              <a:t>Ipsos Mori published a report in March 2020 on behalf of </a:t>
            </a:r>
            <a:r>
              <a:rPr lang="en-GB" b="1" dirty="0" err="1"/>
              <a:t>GambleAware</a:t>
            </a:r>
            <a:r>
              <a:rPr lang="en-GB" b="1" dirty="0"/>
              <a:t>.</a:t>
            </a:r>
          </a:p>
          <a:p>
            <a:pPr marL="0" indent="0">
              <a:buNone/>
            </a:pPr>
            <a:r>
              <a:rPr lang="en-GB" b="1" dirty="0"/>
              <a:t>It found:</a:t>
            </a:r>
          </a:p>
          <a:p>
            <a:pPr lvl="0"/>
            <a:r>
              <a:rPr lang="en-GB" b="1" dirty="0">
                <a:solidFill>
                  <a:schemeClr val="accent2"/>
                </a:solidFill>
              </a:rPr>
              <a:t>96% </a:t>
            </a:r>
            <a:r>
              <a:rPr lang="en-GB" b="1" dirty="0"/>
              <a:t>of the </a:t>
            </a:r>
            <a:r>
              <a:rPr lang="en-GB" b="1" dirty="0">
                <a:solidFill>
                  <a:schemeClr val="accent2"/>
                </a:solidFill>
              </a:rPr>
              <a:t>11-24</a:t>
            </a:r>
            <a:r>
              <a:rPr lang="en-GB" b="1" dirty="0"/>
              <a:t> year old participants had been exposed to </a:t>
            </a:r>
            <a:r>
              <a:rPr lang="en-GB" b="1" dirty="0">
                <a:solidFill>
                  <a:schemeClr val="accent2"/>
                </a:solidFill>
              </a:rPr>
              <a:t>gambling marketing messages</a:t>
            </a:r>
            <a:r>
              <a:rPr lang="en-GB" b="1" dirty="0"/>
              <a:t> in the last month. </a:t>
            </a:r>
          </a:p>
          <a:p>
            <a:pPr lvl="0"/>
            <a:r>
              <a:rPr lang="en-GB" b="1" dirty="0"/>
              <a:t>More than four out of five </a:t>
            </a:r>
            <a:r>
              <a:rPr lang="en-GB" b="1" dirty="0">
                <a:solidFill>
                  <a:schemeClr val="accent2"/>
                </a:solidFill>
              </a:rPr>
              <a:t>(85%) </a:t>
            </a:r>
            <a:r>
              <a:rPr lang="en-GB" b="1" dirty="0"/>
              <a:t>aged 11-24 reported seeing gambling </a:t>
            </a:r>
            <a:r>
              <a:rPr lang="en-GB" b="1" dirty="0">
                <a:solidFill>
                  <a:schemeClr val="accent2"/>
                </a:solidFill>
              </a:rPr>
              <a:t>advertising on TV </a:t>
            </a:r>
            <a:r>
              <a:rPr lang="en-GB" b="1" dirty="0"/>
              <a:t>(including national lottery adverts).</a:t>
            </a:r>
          </a:p>
          <a:p>
            <a:pPr lvl="0"/>
            <a:r>
              <a:rPr lang="en-GB" b="1" dirty="0">
                <a:solidFill>
                  <a:schemeClr val="accent2"/>
                </a:solidFill>
              </a:rPr>
              <a:t>70% </a:t>
            </a:r>
            <a:r>
              <a:rPr lang="en-GB" b="1" dirty="0"/>
              <a:t>of children and young people noticed gambling adverts in </a:t>
            </a:r>
            <a:r>
              <a:rPr lang="en-GB" b="1" dirty="0">
                <a:solidFill>
                  <a:schemeClr val="accent2"/>
                </a:solidFill>
              </a:rPr>
              <a:t>betting shops on the high street</a:t>
            </a:r>
            <a:r>
              <a:rPr lang="en-GB" b="1" dirty="0"/>
              <a:t>, window displays as well as promotions on shop floors and near tills.</a:t>
            </a:r>
          </a:p>
          <a:p>
            <a:pPr lvl="0"/>
            <a:r>
              <a:rPr lang="en-GB" b="1" dirty="0"/>
              <a:t>Two-thirds </a:t>
            </a:r>
            <a:r>
              <a:rPr lang="en-GB" b="1" dirty="0">
                <a:solidFill>
                  <a:schemeClr val="accent2"/>
                </a:solidFill>
              </a:rPr>
              <a:t>(66%) </a:t>
            </a:r>
            <a:r>
              <a:rPr lang="en-GB" b="1" dirty="0"/>
              <a:t>reported seeing gambling promotions on their </a:t>
            </a:r>
            <a:r>
              <a:rPr lang="en-GB" b="1" dirty="0">
                <a:solidFill>
                  <a:schemeClr val="accent2"/>
                </a:solidFill>
              </a:rPr>
              <a:t>social media </a:t>
            </a:r>
            <a:r>
              <a:rPr lang="en-GB" b="1" dirty="0"/>
              <a:t>channels</a:t>
            </a:r>
          </a:p>
          <a:p>
            <a:pPr fontAlgn="base"/>
            <a:endParaRPr lang="en-GB" sz="2400" i="1" dirty="0">
              <a:solidFill>
                <a:schemeClr val="accent2"/>
              </a:solidFill>
            </a:endParaRPr>
          </a:p>
          <a:p>
            <a:pPr fontAlgn="base"/>
            <a:endParaRPr lang="en-GB" sz="2400" i="1" dirty="0">
              <a:solidFill>
                <a:schemeClr val="accent2"/>
              </a:solidFill>
            </a:endParaRPr>
          </a:p>
          <a:p>
            <a:pPr marL="0" indent="0" fontAlgn="base">
              <a:buNone/>
            </a:pPr>
            <a:r>
              <a:rPr lang="en-GB" sz="1000" u="sng" dirty="0">
                <a:hlinkClick r:id="rId3"/>
              </a:rPr>
              <a:t>Source: https://www.ipsos.com/sites/default/files/ct/publication/documents/2020-03/gambling-marketing-advertising-effect-young-people-final-report.pdf</a:t>
            </a:r>
            <a:endParaRPr lang="en-GB" sz="1000" i="1" dirty="0">
              <a:solidFill>
                <a:schemeClr val="accent2"/>
              </a:solidFill>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11 / LESSON 5</a:t>
            </a:r>
          </a:p>
        </p:txBody>
      </p:sp>
      <p:sp>
        <p:nvSpPr>
          <p:cNvPr id="12" name="Speech Bubble: Oval 11">
            <a:extLst>
              <a:ext uri="{FF2B5EF4-FFF2-40B4-BE49-F238E27FC236}">
                <a16:creationId xmlns:a16="http://schemas.microsoft.com/office/drawing/2014/main" id="{B3212CED-DF26-405D-B1D1-3CC58BE57B8A}"/>
              </a:ext>
            </a:extLst>
          </p:cNvPr>
          <p:cNvSpPr/>
          <p:nvPr/>
        </p:nvSpPr>
        <p:spPr>
          <a:xfrm>
            <a:off x="8245346" y="3551068"/>
            <a:ext cx="3045891" cy="2346064"/>
          </a:xfrm>
          <a:prstGeom prst="wedgeEllipseCallout">
            <a:avLst>
              <a:gd name="adj1" fmla="val 42892"/>
              <a:gd name="adj2" fmla="val 6179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are your immediate observations?</a:t>
            </a:r>
          </a:p>
        </p:txBody>
      </p:sp>
      <p:sp>
        <p:nvSpPr>
          <p:cNvPr id="13" name="Speech Bubble: Oval 12">
            <a:extLst>
              <a:ext uri="{FF2B5EF4-FFF2-40B4-BE49-F238E27FC236}">
                <a16:creationId xmlns:a16="http://schemas.microsoft.com/office/drawing/2014/main" id="{96DD09DA-BAF4-4B02-AE9F-05DC3384BABC}"/>
              </a:ext>
            </a:extLst>
          </p:cNvPr>
          <p:cNvSpPr/>
          <p:nvPr/>
        </p:nvSpPr>
        <p:spPr>
          <a:xfrm>
            <a:off x="8324089" y="1205004"/>
            <a:ext cx="2888407" cy="2346064"/>
          </a:xfrm>
          <a:prstGeom prst="wedgeEllipseCallout">
            <a:avLst>
              <a:gd name="adj1" fmla="val 33665"/>
              <a:gd name="adj2" fmla="val -666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Discuss these key facts with the person next to you.</a:t>
            </a:r>
          </a:p>
        </p:txBody>
      </p:sp>
    </p:spTree>
    <p:custDataLst>
      <p:tags r:id="rId1"/>
    </p:custDataLst>
    <p:extLst>
      <p:ext uri="{BB962C8B-B14F-4D97-AF65-F5344CB8AC3E}">
        <p14:creationId xmlns:p14="http://schemas.microsoft.com/office/powerpoint/2010/main" val="3325965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YOUR TASK TODAY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7164204" cy="4413680"/>
          </a:xfrm>
        </p:spPr>
        <p:txBody>
          <a:bodyPr>
            <a:noAutofit/>
          </a:bodyPr>
          <a:lstStyle/>
          <a:p>
            <a:r>
              <a:rPr lang="en-US" sz="2400" dirty="0"/>
              <a:t>Split into teams and prepare to debate the following statement: </a:t>
            </a:r>
            <a:r>
              <a:rPr lang="en-US" sz="2400" b="1" dirty="0">
                <a:solidFill>
                  <a:schemeClr val="accent2"/>
                </a:solidFill>
              </a:rPr>
              <a:t>‘ALL ADVERTISING OF GAMBLING PRODUCTS SHOULD BE BANNED IN ORDER TO SAFGUARD CHILDREN AND YOUNG PEOPLE’</a:t>
            </a:r>
          </a:p>
          <a:p>
            <a:r>
              <a:rPr lang="en-US" sz="2400" dirty="0"/>
              <a:t>Your Teacher will put you in to groups and assign FOR or AGAINST.</a:t>
            </a:r>
            <a:endParaRPr lang="en-GB" sz="2400" dirty="0"/>
          </a:p>
          <a:p>
            <a:r>
              <a:rPr lang="en-US" sz="2400" dirty="0"/>
              <a:t>You should spend time developing your arguments and discussing how you will respond to the arguments of the opposing teams. </a:t>
            </a:r>
            <a:endParaRPr lang="en-GB" sz="24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1 HOUR</a:t>
            </a:r>
          </a:p>
        </p:txBody>
      </p:sp>
      <p:sp>
        <p:nvSpPr>
          <p:cNvPr id="8" name="Oval 7">
            <a:extLst>
              <a:ext uri="{FF2B5EF4-FFF2-40B4-BE49-F238E27FC236}">
                <a16:creationId xmlns:a16="http://schemas.microsoft.com/office/drawing/2014/main" id="{D053A49E-1A42-47AF-88CA-C590F825AAFD}"/>
              </a:ext>
            </a:extLst>
          </p:cNvPr>
          <p:cNvSpPr/>
          <p:nvPr/>
        </p:nvSpPr>
        <p:spPr>
          <a:xfrm>
            <a:off x="7717134" y="2009671"/>
            <a:ext cx="3488242" cy="34882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052AFC1-D83D-413E-AEE6-F28525A66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27999" y="2275186"/>
            <a:ext cx="2116354" cy="2116354"/>
          </a:xfrm>
          <a:prstGeom prst="rect">
            <a:avLst/>
          </a:prstGeom>
        </p:spPr>
      </p:pic>
      <p:sp>
        <p:nvSpPr>
          <p:cNvPr id="11" name="Rectangle: Rounded Corners 10">
            <a:extLst>
              <a:ext uri="{FF2B5EF4-FFF2-40B4-BE49-F238E27FC236}">
                <a16:creationId xmlns:a16="http://schemas.microsoft.com/office/drawing/2014/main" id="{11E3CCDA-7491-4613-9424-1160D3F094C4}"/>
              </a:ext>
            </a:extLst>
          </p:cNvPr>
          <p:cNvSpPr/>
          <p:nvPr/>
        </p:nvSpPr>
        <p:spPr>
          <a:xfrm>
            <a:off x="9103895" y="3630864"/>
            <a:ext cx="1444420" cy="19517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D6FB7237-256D-41B7-B44E-46BDDCFAB45E}"/>
              </a:ext>
            </a:extLst>
          </p:cNvPr>
          <p:cNvSpPr/>
          <p:nvPr/>
        </p:nvSpPr>
        <p:spPr>
          <a:xfrm>
            <a:off x="9093200" y="3831389"/>
            <a:ext cx="1454484" cy="1064127"/>
          </a:xfrm>
          <a:custGeom>
            <a:avLst/>
            <a:gdLst>
              <a:gd name="connsiteX0" fmla="*/ 0 w 1454484"/>
              <a:gd name="connsiteY0" fmla="*/ 0 h 1064127"/>
              <a:gd name="connsiteX1" fmla="*/ 473242 w 1454484"/>
              <a:gd name="connsiteY1" fmla="*/ 16043 h 1064127"/>
              <a:gd name="connsiteX2" fmla="*/ 473242 w 1454484"/>
              <a:gd name="connsiteY2" fmla="*/ 708527 h 1064127"/>
              <a:gd name="connsiteX3" fmla="*/ 1454484 w 1454484"/>
              <a:gd name="connsiteY3" fmla="*/ 708527 h 1064127"/>
              <a:gd name="connsiteX4" fmla="*/ 1454484 w 1454484"/>
              <a:gd name="connsiteY4" fmla="*/ 1024022 h 1064127"/>
              <a:gd name="connsiteX5" fmla="*/ 1411705 w 1454484"/>
              <a:gd name="connsiteY5" fmla="*/ 1064127 h 1064127"/>
              <a:gd name="connsiteX6" fmla="*/ 50800 w 1454484"/>
              <a:gd name="connsiteY6" fmla="*/ 1064127 h 1064127"/>
              <a:gd name="connsiteX7" fmla="*/ 8021 w 1454484"/>
              <a:gd name="connsiteY7" fmla="*/ 1021348 h 1064127"/>
              <a:gd name="connsiteX8" fmla="*/ 0 w 1454484"/>
              <a:gd name="connsiteY8" fmla="*/ 0 h 106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4484" h="1064127">
                <a:moveTo>
                  <a:pt x="0" y="0"/>
                </a:moveTo>
                <a:lnTo>
                  <a:pt x="473242" y="16043"/>
                </a:lnTo>
                <a:lnTo>
                  <a:pt x="473242" y="708527"/>
                </a:lnTo>
                <a:lnTo>
                  <a:pt x="1454484" y="708527"/>
                </a:lnTo>
                <a:lnTo>
                  <a:pt x="1454484" y="1024022"/>
                </a:lnTo>
                <a:lnTo>
                  <a:pt x="1411705" y="1064127"/>
                </a:lnTo>
                <a:lnTo>
                  <a:pt x="50800" y="1064127"/>
                </a:lnTo>
                <a:lnTo>
                  <a:pt x="8021" y="1021348"/>
                </a:lnTo>
                <a:cubicBezTo>
                  <a:pt x="5347" y="680899"/>
                  <a:pt x="2674" y="340449"/>
                  <a:pt x="0"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4944ED2-B6FF-4401-9BE1-470B17885C75}"/>
              </a:ext>
            </a:extLst>
          </p:cNvPr>
          <p:cNvSpPr/>
          <p:nvPr/>
        </p:nvSpPr>
        <p:spPr>
          <a:xfrm>
            <a:off x="9566442" y="3828717"/>
            <a:ext cx="984547" cy="7111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2CF12665-28DE-42BB-8F47-9A19031CC677}"/>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8994783" y="3429000"/>
            <a:ext cx="1663561" cy="1663561"/>
          </a:xfrm>
          <a:prstGeom prst="rect">
            <a:avLst/>
          </a:prstGeom>
        </p:spPr>
      </p:pic>
    </p:spTree>
    <p:custDataLst>
      <p:tags r:id="rId1"/>
    </p:custDataLst>
    <p:extLst>
      <p:ext uri="{BB962C8B-B14F-4D97-AF65-F5344CB8AC3E}">
        <p14:creationId xmlns:p14="http://schemas.microsoft.com/office/powerpoint/2010/main" val="1115805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a:t>
            </a:r>
            <a:r>
              <a:rPr lang="en-GB" sz="2400" dirty="0" err="1"/>
              <a:t>BigDeal</a:t>
            </a:r>
            <a:r>
              <a:rPr lang="en-GB" sz="2400" dirty="0"/>
              <a: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1 HOUR</a:t>
            </a:r>
          </a:p>
        </p:txBody>
      </p:sp>
      <p:pic>
        <p:nvPicPr>
          <p:cNvPr id="12" name="Picture 11" descr="A picture containing drawing&#10;&#10;Description automatically generated">
            <a:extLst>
              <a:ext uri="{FF2B5EF4-FFF2-40B4-BE49-F238E27FC236}">
                <a16:creationId xmlns:a16="http://schemas.microsoft.com/office/drawing/2014/main" id="{50F86C42-6FBD-40EB-A0EF-150DD87F8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988" y="4247086"/>
            <a:ext cx="2567607" cy="784759"/>
          </a:xfrm>
          <a:prstGeom prst="rect">
            <a:avLst/>
          </a:prstGeom>
        </p:spPr>
      </p:pic>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spTree>
    <p:custDataLst>
      <p:tags r:id="rId1"/>
    </p:custDataLst>
    <p:extLst>
      <p:ext uri="{BB962C8B-B14F-4D97-AF65-F5344CB8AC3E}">
        <p14:creationId xmlns:p14="http://schemas.microsoft.com/office/powerpoint/2010/main" val="3899661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REFLECTIONS: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8734259" cy="4413680"/>
          </a:xfrm>
        </p:spPr>
        <p:txBody>
          <a:bodyPr>
            <a:noAutofit/>
          </a:bodyPr>
          <a:lstStyle/>
          <a:p>
            <a:pPr lvl="0"/>
            <a:r>
              <a:rPr lang="en-GB" sz="2400" dirty="0"/>
              <a:t>Who do you feel holds the responsibility of ensuring young and vulnerable people are protected against gambling harms?</a:t>
            </a:r>
          </a:p>
          <a:p>
            <a:pPr lvl="0"/>
            <a:r>
              <a:rPr lang="en-GB" sz="2400" dirty="0"/>
              <a:t>Where can you go for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1 HOUR</a:t>
            </a:r>
          </a:p>
        </p:txBody>
      </p:sp>
      <p:sp>
        <p:nvSpPr>
          <p:cNvPr id="8" name="Oval 7">
            <a:extLst>
              <a:ext uri="{FF2B5EF4-FFF2-40B4-BE49-F238E27FC236}">
                <a16:creationId xmlns:a16="http://schemas.microsoft.com/office/drawing/2014/main" id="{D053A49E-1A42-47AF-88CA-C590F825AAFD}"/>
              </a:ext>
            </a:extLst>
          </p:cNvPr>
          <p:cNvSpPr/>
          <p:nvPr/>
        </p:nvSpPr>
        <p:spPr>
          <a:xfrm>
            <a:off x="8480809" y="2873829"/>
            <a:ext cx="2754712" cy="27547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0AEB041-0A87-4F8B-AFC1-CEF159079960}"/>
              </a:ext>
            </a:extLst>
          </p:cNvPr>
          <p:cNvSpPr txBox="1"/>
          <p:nvPr/>
        </p:nvSpPr>
        <p:spPr>
          <a:xfrm>
            <a:off x="8500903" y="2944166"/>
            <a:ext cx="2783394" cy="2646878"/>
          </a:xfrm>
          <a:prstGeom prst="rect">
            <a:avLst/>
          </a:prstGeom>
          <a:noFill/>
        </p:spPr>
        <p:txBody>
          <a:bodyPr wrap="square" rtlCol="0">
            <a:spAutoFit/>
          </a:bodyPr>
          <a:lstStyle/>
          <a:p>
            <a:pPr algn="ctr"/>
            <a:r>
              <a:rPr lang="en-GB" sz="16600" b="1" dirty="0">
                <a:solidFill>
                  <a:schemeClr val="bg1"/>
                </a:solidFill>
              </a:rPr>
              <a:t>?</a:t>
            </a:r>
          </a:p>
        </p:txBody>
      </p:sp>
      <p:pic>
        <p:nvPicPr>
          <p:cNvPr id="7" name="Picture 6" descr="Choir, Children, Singing, Music, Happy">
            <a:hlinkClick r:id="rId3"/>
            <a:extLst>
              <a:ext uri="{FF2B5EF4-FFF2-40B4-BE49-F238E27FC236}">
                <a16:creationId xmlns:a16="http://schemas.microsoft.com/office/drawing/2014/main" id="{5A0DC902-B4C1-4D4C-A0DA-7EE6FDFE2D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3249227"/>
            <a:ext cx="7421732" cy="3356462"/>
          </a:xfrm>
          <a:prstGeom prst="rect">
            <a:avLst/>
          </a:prstGeom>
          <a:noFill/>
          <a:ln>
            <a:noFill/>
          </a:ln>
        </p:spPr>
      </p:pic>
    </p:spTree>
    <p:custDataLst>
      <p:tags r:id="rId1"/>
    </p:custDataLst>
    <p:extLst>
      <p:ext uri="{BB962C8B-B14F-4D97-AF65-F5344CB8AC3E}">
        <p14:creationId xmlns:p14="http://schemas.microsoft.com/office/powerpoint/2010/main" val="102790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119110"/>
            <a:ext cx="12191999" cy="2387600"/>
          </a:xfrm>
        </p:spPr>
        <p:txBody>
          <a:bodyPr>
            <a:noAutofit/>
          </a:bodyPr>
          <a:lstStyle/>
          <a:p>
            <a:r>
              <a:rPr lang="en-GB" sz="6600" dirty="0">
                <a:solidFill>
                  <a:schemeClr val="accent5"/>
                </a:solidFill>
              </a:rPr>
              <a:t>PSHE DROP DOWN DAY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dirty="0"/>
              <a:t>KS4 2 HOUR Activity</a:t>
            </a:r>
          </a:p>
        </p:txBody>
      </p:sp>
      <p:pic>
        <p:nvPicPr>
          <p:cNvPr id="10" name="Picture 9">
            <a:extLst>
              <a:ext uri="{FF2B5EF4-FFF2-40B4-BE49-F238E27FC236}">
                <a16:creationId xmlns:a16="http://schemas.microsoft.com/office/drawing/2014/main" id="{35216119-3ABF-48A9-BFFE-DB3434666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793" y="4238625"/>
            <a:ext cx="2741207" cy="2619376"/>
          </a:xfrm>
          <a:prstGeom prst="rect">
            <a:avLst/>
          </a:prstGeom>
        </p:spPr>
      </p:pic>
      <p:sp>
        <p:nvSpPr>
          <p:cNvPr id="2" name="Rectangle 1">
            <a:extLst>
              <a:ext uri="{FF2B5EF4-FFF2-40B4-BE49-F238E27FC236}">
                <a16:creationId xmlns:a16="http://schemas.microsoft.com/office/drawing/2014/main" id="{A5675EC2-3E07-4D3F-9C4C-35AD80783DE6}"/>
              </a:ext>
            </a:extLst>
          </p:cNvPr>
          <p:cNvSpPr/>
          <p:nvPr/>
        </p:nvSpPr>
        <p:spPr>
          <a:xfrm>
            <a:off x="0" y="-67037"/>
            <a:ext cx="3805337" cy="369332"/>
          </a:xfrm>
          <a:prstGeom prst="rect">
            <a:avLst/>
          </a:prstGeom>
        </p:spPr>
        <p:txBody>
          <a:bodyPr wrap="none">
            <a:spAutoFit/>
          </a:bodyPr>
          <a:lstStyle/>
          <a:p>
            <a:r>
              <a:rPr lang="en-GB" b="1" dirty="0"/>
              <a:t>KS4 PSHE DROP DOWN DAY – 2 HOUR</a:t>
            </a:r>
          </a:p>
        </p:txBody>
      </p:sp>
    </p:spTree>
    <p:custDataLst>
      <p:tags r:id="rId1"/>
    </p:custDataLst>
    <p:extLst>
      <p:ext uri="{BB962C8B-B14F-4D97-AF65-F5344CB8AC3E}">
        <p14:creationId xmlns:p14="http://schemas.microsoft.com/office/powerpoint/2010/main" val="356570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ll, player, racket, swinging&#10;&#10;Description automatically generated">
            <a:extLst>
              <a:ext uri="{FF2B5EF4-FFF2-40B4-BE49-F238E27FC236}">
                <a16:creationId xmlns:a16="http://schemas.microsoft.com/office/drawing/2014/main" id="{F04C0516-D11C-4724-9847-9190C113C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1" y="2052156"/>
            <a:ext cx="6571622" cy="2387600"/>
          </a:xfrm>
        </p:spPr>
        <p:txBody>
          <a:bodyPr>
            <a:noAutofit/>
          </a:bodyPr>
          <a:lstStyle/>
          <a:p>
            <a:r>
              <a:rPr lang="en-GB" sz="6600" dirty="0">
                <a:solidFill>
                  <a:schemeClr val="accent5"/>
                </a:solidFill>
              </a:rPr>
              <a:t>PROBABILITY </a:t>
            </a:r>
            <a:br>
              <a:rPr lang="en-GB" sz="6600" dirty="0">
                <a:solidFill>
                  <a:schemeClr val="accent5"/>
                </a:solidFill>
              </a:rPr>
            </a:br>
            <a:r>
              <a:rPr lang="en-GB" sz="6600" dirty="0">
                <a:solidFill>
                  <a:schemeClr val="accent5"/>
                </a:solidFill>
              </a:rPr>
              <a:t>AND LUCK</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1" y="4531831"/>
            <a:ext cx="6571622" cy="1154788"/>
          </a:xfrm>
        </p:spPr>
        <p:txBody>
          <a:bodyPr/>
          <a:lstStyle/>
          <a:p>
            <a:r>
              <a:rPr lang="en-GB" dirty="0"/>
              <a:t>KS4 2 HOUR ACTIVITY</a:t>
            </a:r>
          </a:p>
        </p:txBody>
      </p:sp>
      <p:pic>
        <p:nvPicPr>
          <p:cNvPr id="8" name="Picture 7">
            <a:extLst>
              <a:ext uri="{FF2B5EF4-FFF2-40B4-BE49-F238E27FC236}">
                <a16:creationId xmlns:a16="http://schemas.microsoft.com/office/drawing/2014/main" id="{E536EC05-B9E4-426A-8402-8CE87FF96B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5586" y="6298653"/>
            <a:ext cx="1312852" cy="452452"/>
          </a:xfrm>
          <a:prstGeom prst="rect">
            <a:avLst/>
          </a:prstGeom>
        </p:spPr>
      </p:pic>
      <p:sp>
        <p:nvSpPr>
          <p:cNvPr id="2" name="Rectangle 1">
            <a:extLst>
              <a:ext uri="{FF2B5EF4-FFF2-40B4-BE49-F238E27FC236}">
                <a16:creationId xmlns:a16="http://schemas.microsoft.com/office/drawing/2014/main" id="{A2319A08-5A27-4D53-B571-627F21E0DEF5}"/>
              </a:ext>
            </a:extLst>
          </p:cNvPr>
          <p:cNvSpPr/>
          <p:nvPr/>
        </p:nvSpPr>
        <p:spPr>
          <a:xfrm>
            <a:off x="0" y="-84792"/>
            <a:ext cx="3805337" cy="369332"/>
          </a:xfrm>
          <a:prstGeom prst="rect">
            <a:avLst/>
          </a:prstGeom>
        </p:spPr>
        <p:txBody>
          <a:bodyPr wrap="none">
            <a:spAutoFit/>
          </a:bodyPr>
          <a:lstStyle/>
          <a:p>
            <a:r>
              <a:rPr lang="en-GB" b="1" dirty="0"/>
              <a:t>KS4 PSHE DROP DOWN DAY – 2 HOUR</a:t>
            </a:r>
          </a:p>
        </p:txBody>
      </p:sp>
    </p:spTree>
    <p:custDataLst>
      <p:tags r:id="rId1"/>
    </p:custDataLst>
    <p:extLst>
      <p:ext uri="{BB962C8B-B14F-4D97-AF65-F5344CB8AC3E}">
        <p14:creationId xmlns:p14="http://schemas.microsoft.com/office/powerpoint/2010/main" val="1275995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TODAY’S AIMS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10000352" cy="4413680"/>
          </a:xfrm>
        </p:spPr>
        <p:txBody>
          <a:bodyPr>
            <a:noAutofit/>
          </a:bodyPr>
          <a:lstStyle/>
          <a:p>
            <a:pPr marL="0" indent="0">
              <a:buNone/>
            </a:pPr>
            <a:r>
              <a:rPr lang="en-GB" sz="2400" b="1" dirty="0">
                <a:solidFill>
                  <a:schemeClr val="accent2"/>
                </a:solidFill>
              </a:rPr>
              <a:t>The aim of today is to:</a:t>
            </a:r>
          </a:p>
          <a:p>
            <a:pPr lvl="0"/>
            <a:r>
              <a:rPr lang="en-GB" sz="2400" dirty="0"/>
              <a:t>Understand the meaning of terms: ‘the Gambler’s Fallacy’ and the ‘House Edge.’</a:t>
            </a:r>
          </a:p>
          <a:p>
            <a:pPr lvl="0"/>
            <a:r>
              <a:rPr lang="en-GB" sz="2400" dirty="0"/>
              <a:t>Understand the nature of probability and odds.</a:t>
            </a:r>
          </a:p>
          <a:p>
            <a:pPr marL="0" indent="0">
              <a:buNone/>
            </a:pPr>
            <a:endParaRPr lang="en-GB" sz="1000" dirty="0"/>
          </a:p>
          <a:p>
            <a:pPr marL="0" indent="0">
              <a:buNone/>
            </a:pPr>
            <a:r>
              <a:rPr lang="en-GB" sz="2400" b="1" dirty="0">
                <a:solidFill>
                  <a:schemeClr val="accent2"/>
                </a:solidFill>
              </a:rPr>
              <a:t>You should be able to:</a:t>
            </a:r>
          </a:p>
          <a:p>
            <a:pPr lvl="0"/>
            <a:r>
              <a:rPr lang="en-GB" sz="2400" dirty="0"/>
              <a:t>Describe what is meant by ‘the Gambler’s Fallacy’ and ‘House Edge’</a:t>
            </a:r>
          </a:p>
          <a:p>
            <a:pPr lvl="0"/>
            <a:r>
              <a:rPr lang="en-GB" sz="2400" dirty="0"/>
              <a:t>Understand how probability and luck play a role in gambling and gaming.</a:t>
            </a:r>
          </a:p>
          <a:p>
            <a:pPr lvl="0"/>
            <a:r>
              <a:rPr lang="en-GB" sz="2400" dirty="0"/>
              <a:t>Understand the term ‘The house always wins’.</a:t>
            </a:r>
          </a:p>
          <a:p>
            <a:pPr lvl="0"/>
            <a:r>
              <a:rPr lang="en-GB" sz="2400" dirty="0"/>
              <a:t>Explain the bias nature of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pic>
        <p:nvPicPr>
          <p:cNvPr id="3" name="Picture 2" descr="A picture containing holding, kite&#10;&#10;Description automatically generated">
            <a:extLst>
              <a:ext uri="{FF2B5EF4-FFF2-40B4-BE49-F238E27FC236}">
                <a16:creationId xmlns:a16="http://schemas.microsoft.com/office/drawing/2014/main" id="{50095C6C-3517-4F77-8BBB-1DA72845A728}"/>
              </a:ext>
            </a:extLst>
          </p:cNvPr>
          <p:cNvPicPr>
            <a:picLocks noChangeAspect="1"/>
          </p:cNvPicPr>
          <p:nvPr/>
        </p:nvPicPr>
        <p:blipFill rotWithShape="1">
          <a:blip r:embed="rId3">
            <a:extLst>
              <a:ext uri="{28A0092B-C50C-407E-A947-70E740481C1C}">
                <a14:useLocalDpi xmlns:a14="http://schemas.microsoft.com/office/drawing/2010/main" val="0"/>
              </a:ext>
            </a:extLst>
          </a:blip>
          <a:srcRect l="8550" t="9449" r="8152" b="9722"/>
          <a:stretch/>
        </p:blipFill>
        <p:spPr>
          <a:xfrm>
            <a:off x="8410469" y="1476118"/>
            <a:ext cx="3532563" cy="3278861"/>
          </a:xfrm>
          <a:prstGeom prst="rect">
            <a:avLst/>
          </a:prstGeom>
        </p:spPr>
      </p:pic>
    </p:spTree>
    <p:custDataLst>
      <p:tags r:id="rId1"/>
    </p:custDataLst>
    <p:extLst>
      <p:ext uri="{BB962C8B-B14F-4D97-AF65-F5344CB8AC3E}">
        <p14:creationId xmlns:p14="http://schemas.microsoft.com/office/powerpoint/2010/main" val="3836839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STAND UP IF…</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38365"/>
            <a:ext cx="11487313" cy="4452884"/>
          </a:xfrm>
        </p:spPr>
        <p:txBody>
          <a:bodyPr>
            <a:noAutofit/>
          </a:bodyPr>
          <a:lstStyle/>
          <a:p>
            <a:pPr lvl="0"/>
            <a:r>
              <a:rPr lang="en-GB" sz="2400" dirty="0"/>
              <a:t>You know what probability means</a:t>
            </a:r>
          </a:p>
          <a:p>
            <a:pPr lvl="0"/>
            <a:r>
              <a:rPr lang="en-GB" sz="2400" dirty="0"/>
              <a:t>You know what luck means</a:t>
            </a:r>
          </a:p>
          <a:p>
            <a:pPr lvl="0"/>
            <a:r>
              <a:rPr lang="en-GB" sz="2400" dirty="0"/>
              <a:t>You have a lucky number</a:t>
            </a:r>
          </a:p>
          <a:p>
            <a:pPr lvl="0"/>
            <a:r>
              <a:rPr lang="en-GB" sz="2400" dirty="0"/>
              <a:t>You have a lucky item or token e.g. to get you through exams</a:t>
            </a:r>
          </a:p>
          <a:p>
            <a:pPr lvl="0"/>
            <a:r>
              <a:rPr lang="en-GB" sz="2400" dirty="0"/>
              <a:t>Someone you know plays the same ‘lucky’ numbers on the lottery each week</a:t>
            </a:r>
          </a:p>
          <a:p>
            <a:pPr lvl="0"/>
            <a:r>
              <a:rPr lang="en-GB" sz="2400" dirty="0"/>
              <a:t>You think some people are born lucky</a:t>
            </a:r>
          </a:p>
          <a:p>
            <a:pPr marL="0" lvl="0" indent="0">
              <a:buNone/>
            </a:pPr>
            <a:endParaRPr lang="en-GB" sz="24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spTree>
    <p:custDataLst>
      <p:tags r:id="rId1"/>
    </p:custDataLst>
    <p:extLst>
      <p:ext uri="{BB962C8B-B14F-4D97-AF65-F5344CB8AC3E}">
        <p14:creationId xmlns:p14="http://schemas.microsoft.com/office/powerpoint/2010/main" val="3062166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THINK, PAIR, SHARE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1777569"/>
            <a:ext cx="11669763" cy="563697"/>
          </a:xfrm>
        </p:spPr>
        <p:txBody>
          <a:bodyPr>
            <a:noAutofit/>
          </a:bodyPr>
          <a:lstStyle/>
          <a:p>
            <a:pPr marL="0" indent="0">
              <a:buNone/>
            </a:pPr>
            <a:r>
              <a:rPr lang="en-GB" sz="2400" dirty="0"/>
              <a:t>In pairs, think about and discuss what you think the following two terms mean.</a:t>
            </a:r>
          </a:p>
          <a:p>
            <a:r>
              <a:rPr lang="en-GB" sz="2400" b="1" dirty="0">
                <a:solidFill>
                  <a:schemeClr val="accent2"/>
                </a:solidFill>
              </a:rPr>
              <a:t>‘Probability’</a:t>
            </a:r>
          </a:p>
          <a:p>
            <a:r>
              <a:rPr lang="en-GB" sz="2400" b="1" dirty="0">
                <a:solidFill>
                  <a:schemeClr val="accent2"/>
                </a:solidFill>
              </a:rPr>
              <a:t>‘Luck’</a:t>
            </a:r>
          </a:p>
          <a:p>
            <a:r>
              <a:rPr lang="en-GB" sz="2400" dirty="0"/>
              <a:t>As a group, create and agree upon a definition </a:t>
            </a:r>
            <a:br>
              <a:rPr lang="en-GB" sz="2400" dirty="0"/>
            </a:br>
            <a:r>
              <a:rPr lang="en-GB" sz="2400" dirty="0"/>
              <a:t>for each term.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pic>
        <p:nvPicPr>
          <p:cNvPr id="2050" name="Picture 2" descr="10 Great Critical Thinking Activities That Engage Your Students ...">
            <a:extLst>
              <a:ext uri="{FF2B5EF4-FFF2-40B4-BE49-F238E27FC236}">
                <a16:creationId xmlns:a16="http://schemas.microsoft.com/office/drawing/2014/main" id="{FEC571EC-4DD9-42AA-8F55-19F5FE874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907" y="2969780"/>
            <a:ext cx="5436093" cy="33198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7615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027035"/>
            <a:ext cx="12191999" cy="2387600"/>
          </a:xfrm>
        </p:spPr>
        <p:txBody>
          <a:bodyPr>
            <a:noAutofit/>
          </a:bodyPr>
          <a:lstStyle/>
          <a:p>
            <a:r>
              <a:rPr lang="en-GB" sz="6600" dirty="0">
                <a:solidFill>
                  <a:schemeClr val="accent5"/>
                </a:solidFill>
              </a:rPr>
              <a:t>PSHE DROP DOWN DAY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dirty="0"/>
              <a:t>KS4 1 HOUR ACTIVITY</a:t>
            </a:r>
          </a:p>
        </p:txBody>
      </p:sp>
      <p:pic>
        <p:nvPicPr>
          <p:cNvPr id="10" name="Picture 9">
            <a:extLst>
              <a:ext uri="{FF2B5EF4-FFF2-40B4-BE49-F238E27FC236}">
                <a16:creationId xmlns:a16="http://schemas.microsoft.com/office/drawing/2014/main" id="{35216119-3ABF-48A9-BFFE-DB3434666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793" y="4238625"/>
            <a:ext cx="2741207" cy="2619376"/>
          </a:xfrm>
          <a:prstGeom prst="rect">
            <a:avLst/>
          </a:prstGeom>
        </p:spPr>
      </p:pic>
      <p:sp>
        <p:nvSpPr>
          <p:cNvPr id="2" name="Rectangle 1">
            <a:extLst>
              <a:ext uri="{FF2B5EF4-FFF2-40B4-BE49-F238E27FC236}">
                <a16:creationId xmlns:a16="http://schemas.microsoft.com/office/drawing/2014/main" id="{C8B28470-F5F3-4BDD-896B-413DAC01BCE4}"/>
              </a:ext>
            </a:extLst>
          </p:cNvPr>
          <p:cNvSpPr/>
          <p:nvPr/>
        </p:nvSpPr>
        <p:spPr>
          <a:xfrm>
            <a:off x="0" y="-10637"/>
            <a:ext cx="3805337" cy="369332"/>
          </a:xfrm>
          <a:prstGeom prst="rect">
            <a:avLst/>
          </a:prstGeom>
        </p:spPr>
        <p:txBody>
          <a:bodyPr wrap="none">
            <a:spAutoFit/>
          </a:bodyPr>
          <a:lstStyle/>
          <a:p>
            <a:r>
              <a:rPr lang="en-GB" b="1" dirty="0"/>
              <a:t>KS4 PSHE DROP DOWN DAY – 1 HOUR</a:t>
            </a:r>
          </a:p>
        </p:txBody>
      </p:sp>
    </p:spTree>
    <p:custDataLst>
      <p:tags r:id="rId1"/>
    </p:custDataLst>
    <p:extLst>
      <p:ext uri="{BB962C8B-B14F-4D97-AF65-F5344CB8AC3E}">
        <p14:creationId xmlns:p14="http://schemas.microsoft.com/office/powerpoint/2010/main" val="901312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THE GAMBLER’S FALLACY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4091921" cy="1729306"/>
          </a:xfrm>
        </p:spPr>
        <p:txBody>
          <a:bodyPr>
            <a:noAutofit/>
          </a:bodyPr>
          <a:lstStyle/>
          <a:p>
            <a:r>
              <a:rPr lang="en-GB" sz="2400" dirty="0"/>
              <a:t>The Gambler’s Fallacy: The false belief that something is more likely to happen based on what has happened by chance previously e.g. “I’ve flipped two tails, the next one must be heads”.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pic>
        <p:nvPicPr>
          <p:cNvPr id="3" name="Picture 2">
            <a:extLst>
              <a:ext uri="{FF2B5EF4-FFF2-40B4-BE49-F238E27FC236}">
                <a16:creationId xmlns:a16="http://schemas.microsoft.com/office/drawing/2014/main" id="{E7319996-5C12-450E-8A43-B0E941CB8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65855" y="671830"/>
            <a:ext cx="6194073" cy="6206266"/>
          </a:xfrm>
          <a:prstGeom prst="rect">
            <a:avLst/>
          </a:prstGeom>
        </p:spPr>
      </p:pic>
    </p:spTree>
    <p:custDataLst>
      <p:tags r:id="rId1"/>
    </p:custDataLst>
    <p:extLst>
      <p:ext uri="{BB962C8B-B14F-4D97-AF65-F5344CB8AC3E}">
        <p14:creationId xmlns:p14="http://schemas.microsoft.com/office/powerpoint/2010/main" val="49819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INVESTIGATING PROBABILITY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1777568"/>
            <a:ext cx="8246963" cy="3779169"/>
          </a:xfrm>
        </p:spPr>
        <p:txBody>
          <a:bodyPr>
            <a:noAutofit/>
          </a:bodyPr>
          <a:lstStyle/>
          <a:p>
            <a:pPr lvl="0"/>
            <a:r>
              <a:rPr lang="en-GB" sz="2400" dirty="0"/>
              <a:t>What is the probability of getting heads? And tails?</a:t>
            </a:r>
          </a:p>
          <a:p>
            <a:pPr lvl="0"/>
            <a:r>
              <a:rPr lang="en-GB" sz="2400" dirty="0"/>
              <a:t>If I toss the coin 3 times in a row, could I get heads each time?</a:t>
            </a:r>
          </a:p>
          <a:p>
            <a:pPr lvl="0"/>
            <a:r>
              <a:rPr lang="en-GB" sz="2400" dirty="0"/>
              <a:t>If I toss the coin 300 times in a row, could I get heads each time?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pic>
        <p:nvPicPr>
          <p:cNvPr id="1026" name="Picture 2" descr="Picture of a black man holding money Stock Photos - Page 1 ...">
            <a:extLst>
              <a:ext uri="{FF2B5EF4-FFF2-40B4-BE49-F238E27FC236}">
                <a16:creationId xmlns:a16="http://schemas.microsoft.com/office/drawing/2014/main" id="{393BBE47-0748-4EE3-AE34-3DF75A67C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085" y="1332916"/>
            <a:ext cx="3246915" cy="43515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14619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0E824581-41DB-4D1E-9360-6B5A5C699057}"/>
              </a:ext>
            </a:extLst>
          </p:cNvPr>
          <p:cNvSpPr/>
          <p:nvPr/>
        </p:nvSpPr>
        <p:spPr>
          <a:xfrm rot="19733051">
            <a:off x="5634732" y="1997421"/>
            <a:ext cx="5392533" cy="3726228"/>
          </a:xfrm>
          <a:prstGeom prst="ellipse">
            <a:avLst/>
          </a:prstGeom>
          <a:solidFill>
            <a:schemeClr val="accent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INVESTIGATING PROBABILITY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8"/>
            <a:ext cx="5035414" cy="3779169"/>
          </a:xfrm>
        </p:spPr>
        <p:txBody>
          <a:bodyPr>
            <a:noAutofit/>
          </a:bodyPr>
          <a:lstStyle/>
          <a:p>
            <a:r>
              <a:rPr lang="en-GB" sz="2400" dirty="0"/>
              <a:t>A coin is being passed around the room. When it is your turn, toss the coin and tell us your result. We will record all the results and see what the average result is. </a:t>
            </a:r>
          </a:p>
          <a:p>
            <a:endParaRPr lang="en-GB" sz="2400" dirty="0"/>
          </a:p>
          <a:p>
            <a:r>
              <a:rPr lang="en-GB" sz="2400" dirty="0"/>
              <a:t>Consider does one outcome determine the next?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pic>
        <p:nvPicPr>
          <p:cNvPr id="3" name="Picture 2" descr="A picture containing table, cup, plate, sitting&#10;&#10;Description automatically generated">
            <a:extLst>
              <a:ext uri="{FF2B5EF4-FFF2-40B4-BE49-F238E27FC236}">
                <a16:creationId xmlns:a16="http://schemas.microsoft.com/office/drawing/2014/main" id="{BDD2E214-C84D-428F-B1BD-B3FDEDF87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573">
            <a:off x="4947014" y="1562000"/>
            <a:ext cx="6767966" cy="4784651"/>
          </a:xfrm>
          <a:prstGeom prst="rect">
            <a:avLst/>
          </a:prstGeom>
        </p:spPr>
      </p:pic>
    </p:spTree>
    <p:custDataLst>
      <p:tags r:id="rId1"/>
    </p:custDataLst>
    <p:extLst>
      <p:ext uri="{BB962C8B-B14F-4D97-AF65-F5344CB8AC3E}">
        <p14:creationId xmlns:p14="http://schemas.microsoft.com/office/powerpoint/2010/main" val="2629017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0E824581-41DB-4D1E-9360-6B5A5C699057}"/>
              </a:ext>
            </a:extLst>
          </p:cNvPr>
          <p:cNvSpPr/>
          <p:nvPr/>
        </p:nvSpPr>
        <p:spPr>
          <a:xfrm rot="19733051">
            <a:off x="5634732" y="1997421"/>
            <a:ext cx="5392533" cy="3726228"/>
          </a:xfrm>
          <a:prstGeom prst="ellipse">
            <a:avLst/>
          </a:prstGeom>
          <a:solidFill>
            <a:schemeClr val="accent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INVESTIGATING PROBABILITY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8"/>
            <a:ext cx="5035414" cy="3779169"/>
          </a:xfrm>
        </p:spPr>
        <p:txBody>
          <a:bodyPr>
            <a:noAutofit/>
          </a:bodyPr>
          <a:lstStyle/>
          <a:p>
            <a:r>
              <a:rPr lang="en-GB" sz="2400" dirty="0"/>
              <a:t>The more we toss the coin, the more likely the overall results will be around 50/50. This is called the ‘law of averages’. This law applies to all gambling also.</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pic>
        <p:nvPicPr>
          <p:cNvPr id="3" name="Picture 2" descr="A picture containing table, cup, plate, sitting&#10;&#10;Description automatically generated">
            <a:extLst>
              <a:ext uri="{FF2B5EF4-FFF2-40B4-BE49-F238E27FC236}">
                <a16:creationId xmlns:a16="http://schemas.microsoft.com/office/drawing/2014/main" id="{BDD2E214-C84D-428F-B1BD-B3FDEDF87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573">
            <a:off x="4947014" y="1562000"/>
            <a:ext cx="6767966" cy="4784651"/>
          </a:xfrm>
          <a:prstGeom prst="rect">
            <a:avLst/>
          </a:prstGeom>
        </p:spPr>
      </p:pic>
      <p:pic>
        <p:nvPicPr>
          <p:cNvPr id="7" name="Picture 6">
            <a:extLst>
              <a:ext uri="{FF2B5EF4-FFF2-40B4-BE49-F238E27FC236}">
                <a16:creationId xmlns:a16="http://schemas.microsoft.com/office/drawing/2014/main" id="{74B0A2C2-F58A-4C81-9F6D-5F2A4BD2C6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872362">
            <a:off x="7020663" y="-28420"/>
            <a:ext cx="4735940" cy="3348099"/>
          </a:xfrm>
          <a:prstGeom prst="rect">
            <a:avLst/>
          </a:prstGeom>
        </p:spPr>
      </p:pic>
    </p:spTree>
    <p:custDataLst>
      <p:tags r:id="rId1"/>
    </p:custDataLst>
    <p:extLst>
      <p:ext uri="{BB962C8B-B14F-4D97-AF65-F5344CB8AC3E}">
        <p14:creationId xmlns:p14="http://schemas.microsoft.com/office/powerpoint/2010/main" val="700195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LET’S DISCUSS!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1777568"/>
            <a:ext cx="7597861" cy="3779169"/>
          </a:xfrm>
        </p:spPr>
        <p:txBody>
          <a:bodyPr>
            <a:noAutofit/>
          </a:bodyPr>
          <a:lstStyle/>
          <a:p>
            <a:pPr marL="0" lvl="0" indent="0">
              <a:buNone/>
            </a:pPr>
            <a:r>
              <a:rPr lang="en-GB" sz="2400" b="1" dirty="0">
                <a:solidFill>
                  <a:schemeClr val="accent2"/>
                </a:solidFill>
              </a:rPr>
              <a:t>Do you think consumers have a fair chance of winning? </a:t>
            </a:r>
          </a:p>
          <a:p>
            <a:pPr lvl="0"/>
            <a:r>
              <a:rPr lang="en-GB" sz="2400" b="1" dirty="0"/>
              <a:t>Discuss and share you thoughts.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pic>
        <p:nvPicPr>
          <p:cNvPr id="8" name="Picture 7" descr="A picture containing toy, doll, clock&#10;&#10;Description automatically generated">
            <a:extLst>
              <a:ext uri="{FF2B5EF4-FFF2-40B4-BE49-F238E27FC236}">
                <a16:creationId xmlns:a16="http://schemas.microsoft.com/office/drawing/2014/main" id="{50950610-E99F-445C-8E66-80339BEF0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502" y="2631254"/>
            <a:ext cx="4618616" cy="3268295"/>
          </a:xfrm>
          <a:prstGeom prst="rect">
            <a:avLst/>
          </a:prstGeom>
        </p:spPr>
      </p:pic>
      <p:sp>
        <p:nvSpPr>
          <p:cNvPr id="9" name="Speech Bubble: Oval 8">
            <a:extLst>
              <a:ext uri="{FF2B5EF4-FFF2-40B4-BE49-F238E27FC236}">
                <a16:creationId xmlns:a16="http://schemas.microsoft.com/office/drawing/2014/main" id="{A49D8DD8-C22E-439D-904B-77A2951150E1}"/>
              </a:ext>
            </a:extLst>
          </p:cNvPr>
          <p:cNvSpPr/>
          <p:nvPr/>
        </p:nvSpPr>
        <p:spPr>
          <a:xfrm>
            <a:off x="8173501" y="1365396"/>
            <a:ext cx="1658679" cy="1233377"/>
          </a:xfrm>
          <a:prstGeom prst="wedgeEllipseCallout">
            <a:avLst>
              <a:gd name="adj1" fmla="val -6089"/>
              <a:gd name="adj2" fmla="val 8060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76F8BDCA-0F71-4735-A06A-D8943536F40E}"/>
              </a:ext>
            </a:extLst>
          </p:cNvPr>
          <p:cNvSpPr/>
          <p:nvPr/>
        </p:nvSpPr>
        <p:spPr>
          <a:xfrm>
            <a:off x="10051439" y="1284623"/>
            <a:ext cx="1658679" cy="1076278"/>
          </a:xfrm>
          <a:prstGeom prst="wedgeEllipseCallout">
            <a:avLst>
              <a:gd name="adj1" fmla="val 33014"/>
              <a:gd name="adj2" fmla="val 6874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6CA5E488-7B45-41D2-A445-27CB732A05F6}"/>
              </a:ext>
            </a:extLst>
          </p:cNvPr>
          <p:cNvSpPr/>
          <p:nvPr/>
        </p:nvSpPr>
        <p:spPr>
          <a:xfrm>
            <a:off x="8392760" y="5430458"/>
            <a:ext cx="1658679" cy="1076278"/>
          </a:xfrm>
          <a:prstGeom prst="wedgeEllipseCallout">
            <a:avLst>
              <a:gd name="adj1" fmla="val -26601"/>
              <a:gd name="adj2" fmla="val -9919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75277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0E824581-41DB-4D1E-9360-6B5A5C699057}"/>
              </a:ext>
            </a:extLst>
          </p:cNvPr>
          <p:cNvSpPr/>
          <p:nvPr/>
        </p:nvSpPr>
        <p:spPr>
          <a:xfrm rot="19733051">
            <a:off x="4556129" y="3248783"/>
            <a:ext cx="6080734" cy="3188048"/>
          </a:xfrm>
          <a:prstGeom prst="ellipse">
            <a:avLst/>
          </a:prstGeom>
          <a:solidFill>
            <a:schemeClr val="accent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LET’S DISCUSS!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1777568"/>
            <a:ext cx="4648711" cy="3779169"/>
          </a:xfrm>
        </p:spPr>
        <p:txBody>
          <a:bodyPr>
            <a:noAutofit/>
          </a:bodyPr>
          <a:lstStyle/>
          <a:p>
            <a:pPr marL="0" indent="0">
              <a:buNone/>
            </a:pPr>
            <a:r>
              <a:rPr lang="en-GB" sz="2400" dirty="0"/>
              <a:t>The gambling industry is a business. The income comes from people who play and lose  money. The phrase ‘the house always wins’ is used to describe this advantage; they are always more likely to win.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pic>
        <p:nvPicPr>
          <p:cNvPr id="8" name="Picture 7" descr="A picture containing toy, doll, clock&#10;&#10;Description automatically generated">
            <a:extLst>
              <a:ext uri="{FF2B5EF4-FFF2-40B4-BE49-F238E27FC236}">
                <a16:creationId xmlns:a16="http://schemas.microsoft.com/office/drawing/2014/main" id="{50950610-E99F-445C-8E66-80339BEF0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677" y="3243746"/>
            <a:ext cx="4618616" cy="3268295"/>
          </a:xfrm>
          <a:prstGeom prst="rect">
            <a:avLst/>
          </a:prstGeom>
        </p:spPr>
      </p:pic>
      <p:sp>
        <p:nvSpPr>
          <p:cNvPr id="9" name="Speech Bubble: Oval 8">
            <a:extLst>
              <a:ext uri="{FF2B5EF4-FFF2-40B4-BE49-F238E27FC236}">
                <a16:creationId xmlns:a16="http://schemas.microsoft.com/office/drawing/2014/main" id="{A49D8DD8-C22E-439D-904B-77A2951150E1}"/>
              </a:ext>
            </a:extLst>
          </p:cNvPr>
          <p:cNvSpPr/>
          <p:nvPr/>
        </p:nvSpPr>
        <p:spPr>
          <a:xfrm>
            <a:off x="5638263" y="1332916"/>
            <a:ext cx="2896173" cy="1910830"/>
          </a:xfrm>
          <a:prstGeom prst="wedgeEllipseCallout">
            <a:avLst>
              <a:gd name="adj1" fmla="val -6089"/>
              <a:gd name="adj2" fmla="val 8060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Their products never give the player a fair chance of winning</a:t>
            </a:r>
          </a:p>
        </p:txBody>
      </p:sp>
      <p:sp>
        <p:nvSpPr>
          <p:cNvPr id="11" name="Speech Bubble: Oval 10">
            <a:extLst>
              <a:ext uri="{FF2B5EF4-FFF2-40B4-BE49-F238E27FC236}">
                <a16:creationId xmlns:a16="http://schemas.microsoft.com/office/drawing/2014/main" id="{76F8BDCA-0F71-4735-A06A-D8943536F40E}"/>
              </a:ext>
            </a:extLst>
          </p:cNvPr>
          <p:cNvSpPr/>
          <p:nvPr/>
        </p:nvSpPr>
        <p:spPr>
          <a:xfrm>
            <a:off x="2686075" y="4355137"/>
            <a:ext cx="2690719" cy="1076278"/>
          </a:xfrm>
          <a:prstGeom prst="wedgeEllipseCallout">
            <a:avLst>
              <a:gd name="adj1" fmla="val 33014"/>
              <a:gd name="adj2" fmla="val 6874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  </a:t>
            </a:r>
          </a:p>
        </p:txBody>
      </p:sp>
      <p:sp>
        <p:nvSpPr>
          <p:cNvPr id="12" name="Speech Bubble: Oval 11">
            <a:extLst>
              <a:ext uri="{FF2B5EF4-FFF2-40B4-BE49-F238E27FC236}">
                <a16:creationId xmlns:a16="http://schemas.microsoft.com/office/drawing/2014/main" id="{6CA5E488-7B45-41D2-A445-27CB732A05F6}"/>
              </a:ext>
            </a:extLst>
          </p:cNvPr>
          <p:cNvSpPr/>
          <p:nvPr/>
        </p:nvSpPr>
        <p:spPr>
          <a:xfrm>
            <a:off x="9085234" y="4893276"/>
            <a:ext cx="2896173" cy="1385473"/>
          </a:xfrm>
          <a:prstGeom prst="wedgeEllipseCallout">
            <a:avLst>
              <a:gd name="adj1" fmla="val -26601"/>
              <a:gd name="adj2" fmla="val -9919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think most people expect to lose so it’s a bonus if they do win something.  </a:t>
            </a:r>
          </a:p>
        </p:txBody>
      </p:sp>
    </p:spTree>
    <p:custDataLst>
      <p:tags r:id="rId1"/>
    </p:custDataLst>
    <p:extLst>
      <p:ext uri="{BB962C8B-B14F-4D97-AF65-F5344CB8AC3E}">
        <p14:creationId xmlns:p14="http://schemas.microsoft.com/office/powerpoint/2010/main" val="3907411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YOUR TASK TODAY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1777569"/>
            <a:ext cx="7046137" cy="4413680"/>
          </a:xfrm>
        </p:spPr>
        <p:txBody>
          <a:bodyPr>
            <a:noAutofit/>
          </a:bodyPr>
          <a:lstStyle/>
          <a:p>
            <a:r>
              <a:rPr lang="en-GB" sz="2400" dirty="0"/>
              <a:t>In pairs or groups, create a short activity that demonstrates how probability, odds and luck work. You will be able to test this activity out on another pair or group. </a:t>
            </a:r>
          </a:p>
          <a:p>
            <a:pPr marL="0" indent="0">
              <a:buNone/>
            </a:pPr>
            <a:endParaRPr lang="en-GB" sz="2400" dirty="0"/>
          </a:p>
          <a:p>
            <a:r>
              <a:rPr lang="en-GB" sz="2400" b="1" dirty="0">
                <a:solidFill>
                  <a:schemeClr val="accent2"/>
                </a:solidFill>
              </a:rPr>
              <a:t>Ideas: </a:t>
            </a:r>
            <a:r>
              <a:rPr lang="en-GB" sz="2400" dirty="0"/>
              <a:t>Card game, dice game, coloured counters, player cards etc.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sp>
        <p:nvSpPr>
          <p:cNvPr id="8" name="Oval 7">
            <a:extLst>
              <a:ext uri="{FF2B5EF4-FFF2-40B4-BE49-F238E27FC236}">
                <a16:creationId xmlns:a16="http://schemas.microsoft.com/office/drawing/2014/main" id="{D053A49E-1A42-47AF-88CA-C590F825AAFD}"/>
              </a:ext>
            </a:extLst>
          </p:cNvPr>
          <p:cNvSpPr/>
          <p:nvPr/>
        </p:nvSpPr>
        <p:spPr>
          <a:xfrm>
            <a:off x="8018585" y="1634161"/>
            <a:ext cx="3488242" cy="3488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5488D92F-FDBD-4305-BD43-39C9487C0BC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8620002" y="2133167"/>
            <a:ext cx="2285406" cy="2285406"/>
          </a:xfrm>
          <a:prstGeom prst="rect">
            <a:avLst/>
          </a:prstGeom>
        </p:spPr>
      </p:pic>
    </p:spTree>
    <p:custDataLst>
      <p:tags r:id="rId1"/>
    </p:custDataLst>
    <p:extLst>
      <p:ext uri="{BB962C8B-B14F-4D97-AF65-F5344CB8AC3E}">
        <p14:creationId xmlns:p14="http://schemas.microsoft.com/office/powerpoint/2010/main" val="3703531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TEST YOUR ACTIVITY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1777569"/>
            <a:ext cx="7046137" cy="4413680"/>
          </a:xfrm>
        </p:spPr>
        <p:txBody>
          <a:bodyPr>
            <a:noAutofit/>
          </a:bodyPr>
          <a:lstStyle/>
          <a:p>
            <a:r>
              <a:rPr lang="en-GB" sz="2400" dirty="0"/>
              <a:t>Share you activity with the rest of the group.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pic>
        <p:nvPicPr>
          <p:cNvPr id="7" name="Picture 2" descr="Stigma Free Lanarkshire (@SFLanarkshire) | Twitter">
            <a:extLst>
              <a:ext uri="{FF2B5EF4-FFF2-40B4-BE49-F238E27FC236}">
                <a16:creationId xmlns:a16="http://schemas.microsoft.com/office/drawing/2014/main" id="{76E952E8-7D66-482E-AE73-AC74BED76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5783" y="1332916"/>
            <a:ext cx="5596217" cy="48973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48781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a:t>
            </a:r>
            <a:r>
              <a:rPr lang="en-GB" sz="2400" dirty="0" err="1"/>
              <a:t>BigDeal</a:t>
            </a:r>
            <a:r>
              <a:rPr lang="en-GB" sz="2400" dirty="0"/>
              <a: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pic>
        <p:nvPicPr>
          <p:cNvPr id="12" name="Picture 11" descr="A picture containing drawing&#10;&#10;Description automatically generated">
            <a:extLst>
              <a:ext uri="{FF2B5EF4-FFF2-40B4-BE49-F238E27FC236}">
                <a16:creationId xmlns:a16="http://schemas.microsoft.com/office/drawing/2014/main" id="{50F86C42-6FBD-40EB-A0EF-150DD87F8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988" y="4247086"/>
            <a:ext cx="2567607" cy="784759"/>
          </a:xfrm>
          <a:prstGeom prst="rect">
            <a:avLst/>
          </a:prstGeom>
        </p:spPr>
      </p:pic>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spTree>
    <p:custDataLst>
      <p:tags r:id="rId1"/>
    </p:custDataLst>
    <p:extLst>
      <p:ext uri="{BB962C8B-B14F-4D97-AF65-F5344CB8AC3E}">
        <p14:creationId xmlns:p14="http://schemas.microsoft.com/office/powerpoint/2010/main" val="1233681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REFLECTIONS: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11380780" cy="4413680"/>
          </a:xfrm>
        </p:spPr>
        <p:txBody>
          <a:bodyPr>
            <a:noAutofit/>
          </a:bodyPr>
          <a:lstStyle/>
          <a:p>
            <a:pPr lvl="0"/>
            <a:r>
              <a:rPr lang="en-GB" sz="2400" dirty="0"/>
              <a:t>What do we mean by ‘Gambler’s Fallacy’?</a:t>
            </a:r>
          </a:p>
          <a:p>
            <a:pPr lvl="0"/>
            <a:r>
              <a:rPr lang="en-GB" sz="2400" dirty="0"/>
              <a:t>Is it OK for gambling companies to make the odds in their favour? Why/why not?</a:t>
            </a:r>
          </a:p>
          <a:p>
            <a:pPr lvl="0"/>
            <a:r>
              <a:rPr lang="en-GB" sz="2400" dirty="0"/>
              <a:t>Where can you go for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2 HOUR</a:t>
            </a:r>
          </a:p>
        </p:txBody>
      </p:sp>
      <p:sp>
        <p:nvSpPr>
          <p:cNvPr id="8" name="Oval 7">
            <a:extLst>
              <a:ext uri="{FF2B5EF4-FFF2-40B4-BE49-F238E27FC236}">
                <a16:creationId xmlns:a16="http://schemas.microsoft.com/office/drawing/2014/main" id="{D053A49E-1A42-47AF-88CA-C590F825AAFD}"/>
              </a:ext>
            </a:extLst>
          </p:cNvPr>
          <p:cNvSpPr/>
          <p:nvPr/>
        </p:nvSpPr>
        <p:spPr>
          <a:xfrm>
            <a:off x="8480809" y="2873829"/>
            <a:ext cx="2754712" cy="27547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0AEB041-0A87-4F8B-AFC1-CEF159079960}"/>
              </a:ext>
            </a:extLst>
          </p:cNvPr>
          <p:cNvSpPr txBox="1"/>
          <p:nvPr/>
        </p:nvSpPr>
        <p:spPr>
          <a:xfrm>
            <a:off x="8500903" y="2944166"/>
            <a:ext cx="2783394" cy="2646878"/>
          </a:xfrm>
          <a:prstGeom prst="rect">
            <a:avLst/>
          </a:prstGeom>
          <a:noFill/>
        </p:spPr>
        <p:txBody>
          <a:bodyPr wrap="square" rtlCol="0">
            <a:spAutoFit/>
          </a:bodyPr>
          <a:lstStyle/>
          <a:p>
            <a:pPr algn="ctr"/>
            <a:r>
              <a:rPr lang="en-GB" sz="16600" b="1" dirty="0">
                <a:solidFill>
                  <a:schemeClr val="bg1"/>
                </a:solidFill>
              </a:rPr>
              <a:t>?</a:t>
            </a:r>
          </a:p>
        </p:txBody>
      </p:sp>
      <p:pic>
        <p:nvPicPr>
          <p:cNvPr id="9" name="Picture 8" descr="Choir, Children, Singing, Music, Happy">
            <a:hlinkClick r:id="rId3"/>
            <a:extLst>
              <a:ext uri="{FF2B5EF4-FFF2-40B4-BE49-F238E27FC236}">
                <a16:creationId xmlns:a16="http://schemas.microsoft.com/office/drawing/2014/main" id="{5F9CCA3B-F561-41E3-8897-847B53AD866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3675355"/>
            <a:ext cx="7421732" cy="3356462"/>
          </a:xfrm>
          <a:prstGeom prst="rect">
            <a:avLst/>
          </a:prstGeom>
          <a:noFill/>
          <a:ln>
            <a:noFill/>
          </a:ln>
        </p:spPr>
      </p:pic>
    </p:spTree>
    <p:custDataLst>
      <p:tags r:id="rId1"/>
    </p:custDataLst>
    <p:extLst>
      <p:ext uri="{BB962C8B-B14F-4D97-AF65-F5344CB8AC3E}">
        <p14:creationId xmlns:p14="http://schemas.microsoft.com/office/powerpoint/2010/main" val="2328821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1EE1DB2D-9546-4B1A-8076-BD1B0166F63C}"/>
              </a:ext>
            </a:extLst>
          </p:cNvPr>
          <p:cNvSpPr/>
          <p:nvPr/>
        </p:nvSpPr>
        <p:spPr>
          <a:xfrm>
            <a:off x="5834743" y="2764973"/>
            <a:ext cx="3722914" cy="2119552"/>
          </a:xfrm>
          <a:prstGeom prst="roundRect">
            <a:avLst>
              <a:gd name="adj" fmla="val 485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C89E86D7-D3B2-433F-A8E3-8153077F5083}"/>
              </a:ext>
            </a:extLst>
          </p:cNvPr>
          <p:cNvSpPr/>
          <p:nvPr/>
        </p:nvSpPr>
        <p:spPr>
          <a:xfrm>
            <a:off x="5769429" y="2699657"/>
            <a:ext cx="3722914" cy="2119552"/>
          </a:xfrm>
          <a:prstGeom prst="roundRect">
            <a:avLst>
              <a:gd name="adj" fmla="val 485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42DAB708-166F-4585-B927-81060DF7022F}"/>
              </a:ext>
            </a:extLst>
          </p:cNvPr>
          <p:cNvSpPr/>
          <p:nvPr/>
        </p:nvSpPr>
        <p:spPr>
          <a:xfrm>
            <a:off x="5887376" y="2814984"/>
            <a:ext cx="3487020" cy="1888898"/>
          </a:xfrm>
          <a:prstGeom prst="roundRect">
            <a:avLst>
              <a:gd name="adj" fmla="val 4855"/>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28FD2F9B-8FB9-4ECB-8377-3EA4A6D2F1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0899" y="1926591"/>
            <a:ext cx="7211100" cy="4931409"/>
          </a:xfrm>
          <a:prstGeom prst="rect">
            <a:avLst/>
          </a:prstGeom>
        </p:spPr>
      </p:pic>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1" y="2484235"/>
            <a:ext cx="5769428" cy="2387600"/>
          </a:xfrm>
        </p:spPr>
        <p:txBody>
          <a:bodyPr>
            <a:noAutofit/>
          </a:bodyPr>
          <a:lstStyle/>
          <a:p>
            <a:r>
              <a:rPr lang="en-GB" sz="5400" dirty="0">
                <a:solidFill>
                  <a:schemeClr val="accent5"/>
                </a:solidFill>
              </a:rPr>
              <a:t>HOW IS GAMBLING ADVERTISED AND MARKETED?</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1" y="4963910"/>
            <a:ext cx="5769428" cy="1154788"/>
          </a:xfrm>
        </p:spPr>
        <p:txBody>
          <a:bodyPr/>
          <a:lstStyle/>
          <a:p>
            <a:r>
              <a:rPr lang="en-GB" dirty="0"/>
              <a:t>KS4 1 HOUR ACTIVITY</a:t>
            </a:r>
          </a:p>
        </p:txBody>
      </p:sp>
      <p:sp>
        <p:nvSpPr>
          <p:cNvPr id="11" name="Rectangle 10">
            <a:extLst>
              <a:ext uri="{FF2B5EF4-FFF2-40B4-BE49-F238E27FC236}">
                <a16:creationId xmlns:a16="http://schemas.microsoft.com/office/drawing/2014/main" id="{EACBF189-EB82-4BC0-83B0-20359F582848}"/>
              </a:ext>
            </a:extLst>
          </p:cNvPr>
          <p:cNvSpPr/>
          <p:nvPr/>
        </p:nvSpPr>
        <p:spPr>
          <a:xfrm rot="16200000">
            <a:off x="7258056" y="5884629"/>
            <a:ext cx="1154787" cy="502551"/>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A8FBC1C-E408-4A5A-A723-1B41A3ACFB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605586" y="6298653"/>
            <a:ext cx="1312852" cy="452452"/>
          </a:xfrm>
          <a:prstGeom prst="rect">
            <a:avLst/>
          </a:prstGeom>
        </p:spPr>
      </p:pic>
      <p:pic>
        <p:nvPicPr>
          <p:cNvPr id="10" name="Picture 9" descr="A picture containing room&#10;&#10;Description automatically generated">
            <a:extLst>
              <a:ext uri="{FF2B5EF4-FFF2-40B4-BE49-F238E27FC236}">
                <a16:creationId xmlns:a16="http://schemas.microsoft.com/office/drawing/2014/main" id="{889C4444-135A-41BD-B9FF-190180D0C7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5237" y="530946"/>
            <a:ext cx="1829307" cy="1028985"/>
          </a:xfrm>
          <a:prstGeom prst="rect">
            <a:avLst/>
          </a:prstGeom>
        </p:spPr>
      </p:pic>
      <p:pic>
        <p:nvPicPr>
          <p:cNvPr id="7" name="Picture 6" descr="A picture containing room, scene, building, food&#10;&#10;Description automatically generated">
            <a:extLst>
              <a:ext uri="{FF2B5EF4-FFF2-40B4-BE49-F238E27FC236}">
                <a16:creationId xmlns:a16="http://schemas.microsoft.com/office/drawing/2014/main" id="{E4734D80-43A7-4FFB-9DE8-DC45BDA450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93793">
            <a:off x="7750473" y="1241112"/>
            <a:ext cx="2082912" cy="1171638"/>
          </a:xfrm>
          <a:prstGeom prst="rect">
            <a:avLst/>
          </a:prstGeom>
        </p:spPr>
      </p:pic>
      <p:pic>
        <p:nvPicPr>
          <p:cNvPr id="9" name="Picture 8">
            <a:extLst>
              <a:ext uri="{FF2B5EF4-FFF2-40B4-BE49-F238E27FC236}">
                <a16:creationId xmlns:a16="http://schemas.microsoft.com/office/drawing/2014/main" id="{99717739-233C-4A29-9E9C-D6EFD99AFB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49489">
            <a:off x="6118876" y="1754196"/>
            <a:ext cx="2159794" cy="1214884"/>
          </a:xfrm>
          <a:prstGeom prst="rect">
            <a:avLst/>
          </a:prstGeom>
        </p:spPr>
      </p:pic>
      <p:sp>
        <p:nvSpPr>
          <p:cNvPr id="2" name="Rectangle 1">
            <a:extLst>
              <a:ext uri="{FF2B5EF4-FFF2-40B4-BE49-F238E27FC236}">
                <a16:creationId xmlns:a16="http://schemas.microsoft.com/office/drawing/2014/main" id="{E4149670-62E8-4FCC-A3C0-CFC6A7A44BD0}"/>
              </a:ext>
            </a:extLst>
          </p:cNvPr>
          <p:cNvSpPr/>
          <p:nvPr/>
        </p:nvSpPr>
        <p:spPr>
          <a:xfrm>
            <a:off x="0" y="-25312"/>
            <a:ext cx="3805337" cy="369332"/>
          </a:xfrm>
          <a:prstGeom prst="rect">
            <a:avLst/>
          </a:prstGeom>
        </p:spPr>
        <p:txBody>
          <a:bodyPr wrap="none">
            <a:spAutoFit/>
          </a:bodyPr>
          <a:lstStyle/>
          <a:p>
            <a:r>
              <a:rPr lang="en-GB" b="1" dirty="0"/>
              <a:t>KS4 PSHE DROP DOWN DAY – 1 HOUR</a:t>
            </a:r>
          </a:p>
        </p:txBody>
      </p:sp>
    </p:spTree>
    <p:custDataLst>
      <p:tags r:id="rId1"/>
    </p:custDataLst>
    <p:extLst>
      <p:ext uri="{BB962C8B-B14F-4D97-AF65-F5344CB8AC3E}">
        <p14:creationId xmlns:p14="http://schemas.microsoft.com/office/powerpoint/2010/main" val="4198642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027035"/>
            <a:ext cx="12191999" cy="2387600"/>
          </a:xfrm>
        </p:spPr>
        <p:txBody>
          <a:bodyPr>
            <a:noAutofit/>
          </a:bodyPr>
          <a:lstStyle/>
          <a:p>
            <a:r>
              <a:rPr lang="en-GB" sz="6600" dirty="0">
                <a:solidFill>
                  <a:schemeClr val="accent5"/>
                </a:solidFill>
              </a:rPr>
              <a:t>PSHE DROP DOWN DAY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dirty="0"/>
              <a:t>KS4 HALF DAY ACTIVITY </a:t>
            </a:r>
          </a:p>
        </p:txBody>
      </p:sp>
      <p:pic>
        <p:nvPicPr>
          <p:cNvPr id="10" name="Picture 9">
            <a:extLst>
              <a:ext uri="{FF2B5EF4-FFF2-40B4-BE49-F238E27FC236}">
                <a16:creationId xmlns:a16="http://schemas.microsoft.com/office/drawing/2014/main" id="{35216119-3ABF-48A9-BFFE-DB3434666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793" y="4238625"/>
            <a:ext cx="2741207" cy="2619376"/>
          </a:xfrm>
          <a:prstGeom prst="rect">
            <a:avLst/>
          </a:prstGeom>
        </p:spPr>
      </p:pic>
      <p:sp>
        <p:nvSpPr>
          <p:cNvPr id="2" name="Rectangle 1">
            <a:extLst>
              <a:ext uri="{FF2B5EF4-FFF2-40B4-BE49-F238E27FC236}">
                <a16:creationId xmlns:a16="http://schemas.microsoft.com/office/drawing/2014/main" id="{E061518B-F644-4406-B051-DA21E453B73A}"/>
              </a:ext>
            </a:extLst>
          </p:cNvPr>
          <p:cNvSpPr/>
          <p:nvPr/>
        </p:nvSpPr>
        <p:spPr>
          <a:xfrm>
            <a:off x="-64838" y="0"/>
            <a:ext cx="3976666" cy="369332"/>
          </a:xfrm>
          <a:prstGeom prst="rect">
            <a:avLst/>
          </a:prstGeom>
        </p:spPr>
        <p:txBody>
          <a:bodyPr wrap="none">
            <a:spAutoFit/>
          </a:bodyPr>
          <a:lstStyle/>
          <a:p>
            <a:r>
              <a:rPr lang="en-GB" b="1" dirty="0"/>
              <a:t>KS4 PSHE DROP DOWN DAY – HALF DAY</a:t>
            </a:r>
          </a:p>
        </p:txBody>
      </p:sp>
    </p:spTree>
    <p:custDataLst>
      <p:tags r:id="rId1"/>
    </p:custDataLst>
    <p:extLst>
      <p:ext uri="{BB962C8B-B14F-4D97-AF65-F5344CB8AC3E}">
        <p14:creationId xmlns:p14="http://schemas.microsoft.com/office/powerpoint/2010/main" val="4208404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993F1EB3-01BA-4F00-8FAC-6EBCB1AB4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852" y="-109251"/>
            <a:ext cx="6530147" cy="6530147"/>
          </a:xfrm>
          <a:prstGeom prst="rect">
            <a:avLst/>
          </a:prstGeom>
        </p:spPr>
      </p:pic>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2" y="2172736"/>
            <a:ext cx="6430944" cy="2387600"/>
          </a:xfrm>
        </p:spPr>
        <p:txBody>
          <a:bodyPr>
            <a:noAutofit/>
          </a:bodyPr>
          <a:lstStyle/>
          <a:p>
            <a:r>
              <a:rPr lang="en-GB" sz="5400" dirty="0">
                <a:solidFill>
                  <a:schemeClr val="accent5"/>
                </a:solidFill>
              </a:rPr>
              <a:t>GAMBLING AND GAMING: MONEY AND DEBT</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2" y="4652411"/>
            <a:ext cx="6430944" cy="1154788"/>
          </a:xfrm>
        </p:spPr>
        <p:txBody>
          <a:bodyPr/>
          <a:lstStyle/>
          <a:p>
            <a:r>
              <a:rPr lang="en-GB" dirty="0"/>
              <a:t>KS4 HALF DAY ACTIVITY</a:t>
            </a:r>
          </a:p>
        </p:txBody>
      </p:sp>
      <p:sp>
        <p:nvSpPr>
          <p:cNvPr id="2" name="Rectangle 1">
            <a:extLst>
              <a:ext uri="{FF2B5EF4-FFF2-40B4-BE49-F238E27FC236}">
                <a16:creationId xmlns:a16="http://schemas.microsoft.com/office/drawing/2014/main" id="{D4542D18-54ED-4471-B916-39D2D9916D4A}"/>
              </a:ext>
            </a:extLst>
          </p:cNvPr>
          <p:cNvSpPr/>
          <p:nvPr/>
        </p:nvSpPr>
        <p:spPr>
          <a:xfrm>
            <a:off x="68327" y="-109251"/>
            <a:ext cx="3976666" cy="369332"/>
          </a:xfrm>
          <a:prstGeom prst="rect">
            <a:avLst/>
          </a:prstGeom>
        </p:spPr>
        <p:txBody>
          <a:bodyPr wrap="none">
            <a:spAutoFit/>
          </a:bodyPr>
          <a:lstStyle/>
          <a:p>
            <a:r>
              <a:rPr lang="en-GB" b="1" dirty="0"/>
              <a:t>KS4 PSHE DROP DOWN DAY – HALF DAY</a:t>
            </a:r>
          </a:p>
        </p:txBody>
      </p:sp>
    </p:spTree>
    <p:custDataLst>
      <p:tags r:id="rId1"/>
    </p:custDataLst>
    <p:extLst>
      <p:ext uri="{BB962C8B-B14F-4D97-AF65-F5344CB8AC3E}">
        <p14:creationId xmlns:p14="http://schemas.microsoft.com/office/powerpoint/2010/main" val="2537902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TODAY’S AIMS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556505"/>
            <a:ext cx="10020448" cy="4413680"/>
          </a:xfrm>
        </p:spPr>
        <p:txBody>
          <a:bodyPr>
            <a:noAutofit/>
          </a:bodyPr>
          <a:lstStyle/>
          <a:p>
            <a:pPr marL="0" indent="0">
              <a:buNone/>
            </a:pPr>
            <a:r>
              <a:rPr lang="en-GB" sz="2400" b="1" dirty="0">
                <a:solidFill>
                  <a:schemeClr val="accent2"/>
                </a:solidFill>
              </a:rPr>
              <a:t>The aim of today is to:</a:t>
            </a:r>
          </a:p>
          <a:p>
            <a:pPr lvl="0"/>
            <a:r>
              <a:rPr lang="en-GB" sz="2400" dirty="0"/>
              <a:t>Increase your awareness of gaming and gambling related harm.</a:t>
            </a:r>
          </a:p>
          <a:p>
            <a:pPr lvl="0"/>
            <a:r>
              <a:rPr lang="en-GB" sz="2400" dirty="0"/>
              <a:t>To understand how gambling can affect finances. </a:t>
            </a:r>
          </a:p>
          <a:p>
            <a:pPr lvl="0"/>
            <a:r>
              <a:rPr lang="en-GB" sz="2400" dirty="0"/>
              <a:t>To identify ways to manage personal finances. </a:t>
            </a:r>
          </a:p>
          <a:p>
            <a:pPr marL="0" indent="0">
              <a:buNone/>
            </a:pPr>
            <a:endParaRPr lang="en-GB" sz="1000" dirty="0"/>
          </a:p>
          <a:p>
            <a:pPr marL="0" indent="0">
              <a:buNone/>
            </a:pPr>
            <a:r>
              <a:rPr lang="en-GB" sz="2400" b="1" dirty="0">
                <a:solidFill>
                  <a:schemeClr val="accent2"/>
                </a:solidFill>
              </a:rPr>
              <a:t>You should be able to:</a:t>
            </a:r>
          </a:p>
          <a:p>
            <a:pPr lvl="0"/>
            <a:r>
              <a:rPr lang="en-GB" sz="2400" dirty="0"/>
              <a:t>Describe the link between gambling and finances.</a:t>
            </a:r>
          </a:p>
          <a:p>
            <a:pPr lvl="0"/>
            <a:r>
              <a:rPr lang="en-GB" sz="2400" dirty="0"/>
              <a:t>Explore other activities and ways to spend money.</a:t>
            </a:r>
          </a:p>
          <a:p>
            <a:pPr lvl="0"/>
            <a:r>
              <a:rPr lang="en-GB" sz="2400" dirty="0"/>
              <a:t>Identify ways to manage finances.</a:t>
            </a:r>
          </a:p>
          <a:p>
            <a:pPr lvl="0"/>
            <a:r>
              <a:rPr lang="en-GB" sz="2400" dirty="0"/>
              <a:t>Reflect upon current and future spending.</a:t>
            </a:r>
          </a:p>
          <a:p>
            <a:pPr lvl="0"/>
            <a:r>
              <a:rPr lang="en-GB" sz="2400" dirty="0"/>
              <a:t>Know where to get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HALF DAY</a:t>
            </a:r>
          </a:p>
        </p:txBody>
      </p:sp>
      <p:pic>
        <p:nvPicPr>
          <p:cNvPr id="3" name="Picture 2" descr="A picture containing holding, kite&#10;&#10;Description automatically generated">
            <a:extLst>
              <a:ext uri="{FF2B5EF4-FFF2-40B4-BE49-F238E27FC236}">
                <a16:creationId xmlns:a16="http://schemas.microsoft.com/office/drawing/2014/main" id="{50095C6C-3517-4F77-8BBB-1DA72845A728}"/>
              </a:ext>
            </a:extLst>
          </p:cNvPr>
          <p:cNvPicPr>
            <a:picLocks noChangeAspect="1"/>
          </p:cNvPicPr>
          <p:nvPr/>
        </p:nvPicPr>
        <p:blipFill rotWithShape="1">
          <a:blip r:embed="rId3">
            <a:extLst>
              <a:ext uri="{28A0092B-C50C-407E-A947-70E740481C1C}">
                <a14:useLocalDpi xmlns:a14="http://schemas.microsoft.com/office/drawing/2010/main" val="0"/>
              </a:ext>
            </a:extLst>
          </a:blip>
          <a:srcRect l="8550" t="9449" r="8152" b="9722"/>
          <a:stretch/>
        </p:blipFill>
        <p:spPr>
          <a:xfrm>
            <a:off x="7916232" y="274903"/>
            <a:ext cx="4140810" cy="3843424"/>
          </a:xfrm>
          <a:prstGeom prst="rect">
            <a:avLst/>
          </a:prstGeom>
        </p:spPr>
      </p:pic>
    </p:spTree>
    <p:custDataLst>
      <p:tags r:id="rId1"/>
    </p:custDataLst>
    <p:extLst>
      <p:ext uri="{BB962C8B-B14F-4D97-AF65-F5344CB8AC3E}">
        <p14:creationId xmlns:p14="http://schemas.microsoft.com/office/powerpoint/2010/main" val="3352281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80382CE-EE6C-4C90-8A41-2D79C4842811}"/>
              </a:ext>
            </a:extLst>
          </p:cNvPr>
          <p:cNvSpPr/>
          <p:nvPr/>
        </p:nvSpPr>
        <p:spPr>
          <a:xfrm rot="1158219">
            <a:off x="8169309" y="1544787"/>
            <a:ext cx="3456633" cy="3429147"/>
          </a:xfrm>
          <a:prstGeom prst="roundRect">
            <a:avLst>
              <a:gd name="adj" fmla="val 102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2B532CF-35B9-43DC-AABF-9C0AF8526843}"/>
              </a:ext>
            </a:extLst>
          </p:cNvPr>
          <p:cNvSpPr/>
          <p:nvPr/>
        </p:nvSpPr>
        <p:spPr>
          <a:xfrm>
            <a:off x="9656466" y="4817448"/>
            <a:ext cx="2286566" cy="759526"/>
          </a:xfrm>
          <a:prstGeom prst="ellipse">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PEOPLE BINGO</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8990282" cy="4413680"/>
          </a:xfrm>
        </p:spPr>
        <p:txBody>
          <a:bodyPr>
            <a:noAutofit/>
          </a:bodyPr>
          <a:lstStyle/>
          <a:p>
            <a:pPr lvl="0"/>
            <a:r>
              <a:rPr lang="en-GB" sz="2400" dirty="0"/>
              <a:t>has spent money on a loot box</a:t>
            </a:r>
          </a:p>
          <a:p>
            <a:pPr lvl="0"/>
            <a:r>
              <a:rPr lang="en-GB" sz="2400" dirty="0"/>
              <a:t>has spent money on a slot machine e.g. at seaside arcades   </a:t>
            </a:r>
          </a:p>
          <a:p>
            <a:pPr lvl="0"/>
            <a:r>
              <a:rPr lang="en-GB" sz="2400" dirty="0"/>
              <a:t>has put a bet on a sports event</a:t>
            </a:r>
          </a:p>
          <a:p>
            <a:pPr lvl="0"/>
            <a:r>
              <a:rPr lang="en-GB" sz="2400" dirty="0"/>
              <a:t>has gambled with friends on a game</a:t>
            </a:r>
          </a:p>
          <a:p>
            <a:pPr lvl="0"/>
            <a:r>
              <a:rPr lang="en-GB" sz="2400" dirty="0"/>
              <a:t>has spent more than £10 on a bet </a:t>
            </a:r>
          </a:p>
          <a:p>
            <a:pPr lvl="0"/>
            <a:r>
              <a:rPr lang="en-GB" sz="2400" dirty="0"/>
              <a:t>has spent more than £25 on an in-app purchase</a:t>
            </a:r>
          </a:p>
          <a:p>
            <a:pPr lvl="0"/>
            <a:r>
              <a:rPr lang="en-GB" sz="2400" dirty="0"/>
              <a:t>has used their parent/carer’s card to pay for a bet or in-app purchase</a:t>
            </a:r>
          </a:p>
          <a:p>
            <a:pPr lvl="0"/>
            <a:r>
              <a:rPr lang="en-GB" sz="2400" dirty="0"/>
              <a:t>has used their pocket money to gamble</a:t>
            </a:r>
          </a:p>
          <a:p>
            <a:pPr lvl="0"/>
            <a:r>
              <a:rPr lang="en-GB" sz="2400" dirty="0"/>
              <a:t>Has never gambled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HALF DAY</a:t>
            </a:r>
          </a:p>
        </p:txBody>
      </p:sp>
      <p:pic>
        <p:nvPicPr>
          <p:cNvPr id="7" name="Picture 6" descr="A close up of a logo&#10;&#10;Description automatically generated">
            <a:extLst>
              <a:ext uri="{FF2B5EF4-FFF2-40B4-BE49-F238E27FC236}">
                <a16:creationId xmlns:a16="http://schemas.microsoft.com/office/drawing/2014/main" id="{2F79B22A-3076-47B6-B8E7-4B71B709E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5715">
            <a:off x="8119068" y="1424207"/>
            <a:ext cx="3422391" cy="3422391"/>
          </a:xfrm>
          <a:prstGeom prst="rect">
            <a:avLst/>
          </a:prstGeom>
        </p:spPr>
      </p:pic>
    </p:spTree>
    <p:custDataLst>
      <p:tags r:id="rId1"/>
    </p:custDataLst>
    <p:extLst>
      <p:ext uri="{BB962C8B-B14F-4D97-AF65-F5344CB8AC3E}">
        <p14:creationId xmlns:p14="http://schemas.microsoft.com/office/powerpoint/2010/main" val="1909200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THE FACTS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9528078" cy="4413680"/>
          </a:xfrm>
        </p:spPr>
        <p:txBody>
          <a:bodyPr>
            <a:noAutofit/>
          </a:bodyPr>
          <a:lstStyle/>
          <a:p>
            <a:pPr marL="0" indent="0">
              <a:buNone/>
            </a:pPr>
            <a:r>
              <a:rPr lang="en-GB" sz="2400" b="1" dirty="0">
                <a:solidFill>
                  <a:schemeClr val="accent2"/>
                </a:solidFill>
              </a:rPr>
              <a:t>The Gambling Commission ‘Young People and Gambling 2019’ survey.</a:t>
            </a:r>
            <a:endParaRPr lang="en-GB" sz="2400" dirty="0">
              <a:solidFill>
                <a:schemeClr val="accent2"/>
              </a:solidFill>
            </a:endParaRPr>
          </a:p>
          <a:p>
            <a:pPr lvl="0"/>
            <a:r>
              <a:rPr lang="en-GB" sz="2400" b="1" dirty="0">
                <a:solidFill>
                  <a:schemeClr val="accent2"/>
                </a:solidFill>
              </a:rPr>
              <a:t>11% </a:t>
            </a:r>
            <a:r>
              <a:rPr lang="en-GB" sz="2400" dirty="0"/>
              <a:t>of  11-16 year olds have spent their own money on gambling in the last week.</a:t>
            </a:r>
          </a:p>
          <a:p>
            <a:pPr lvl="0"/>
            <a:r>
              <a:rPr lang="en-GB" sz="2400" dirty="0"/>
              <a:t>private </a:t>
            </a:r>
            <a:r>
              <a:rPr lang="en-GB" sz="2400" dirty="0" err="1"/>
              <a:t>bets,fruit</a:t>
            </a:r>
            <a:r>
              <a:rPr lang="en-GB" sz="2400" dirty="0"/>
              <a:t> machines, and scratch cards are the most common forms of gambling within young people. </a:t>
            </a:r>
          </a:p>
          <a:p>
            <a:pPr lvl="0"/>
            <a:r>
              <a:rPr lang="en-GB" sz="2400" dirty="0"/>
              <a:t>Young people who gamble spend an average of </a:t>
            </a:r>
            <a:r>
              <a:rPr lang="en-GB" sz="2400" b="1" dirty="0">
                <a:solidFill>
                  <a:schemeClr val="accent2"/>
                </a:solidFill>
              </a:rPr>
              <a:t>£17 </a:t>
            </a:r>
            <a:r>
              <a:rPr lang="en-GB" sz="2400" dirty="0"/>
              <a:t>per week.</a:t>
            </a:r>
          </a:p>
          <a:p>
            <a:pPr lvl="0"/>
            <a:r>
              <a:rPr lang="en-GB" sz="2400" dirty="0"/>
              <a:t>Boys are around twice as likely to gamble as girls (</a:t>
            </a:r>
            <a:r>
              <a:rPr lang="en-GB" sz="2400" b="1" dirty="0">
                <a:solidFill>
                  <a:schemeClr val="accent2"/>
                </a:solidFill>
              </a:rPr>
              <a:t>13% v 7%</a:t>
            </a:r>
            <a:r>
              <a:rPr lang="en-GB" sz="2400" dirty="0"/>
              <a:t>)</a:t>
            </a:r>
          </a:p>
          <a:p>
            <a:pPr lvl="0"/>
            <a:r>
              <a:rPr lang="en-GB" sz="2400" b="1" dirty="0">
                <a:solidFill>
                  <a:schemeClr val="accent2"/>
                </a:solidFill>
              </a:rPr>
              <a:t>44% </a:t>
            </a:r>
            <a:r>
              <a:rPr lang="en-GB" sz="2400" dirty="0"/>
              <a:t>have paid money to open a loot box</a:t>
            </a:r>
          </a:p>
          <a:p>
            <a:pPr lvl="0"/>
            <a:r>
              <a:rPr lang="en-GB" sz="2400" b="1" dirty="0">
                <a:solidFill>
                  <a:schemeClr val="accent2"/>
                </a:solidFill>
              </a:rPr>
              <a:t>6% </a:t>
            </a:r>
            <a:r>
              <a:rPr lang="en-GB" sz="2400" dirty="0"/>
              <a:t>have bet with in-game items. </a:t>
            </a:r>
          </a:p>
          <a:p>
            <a:pPr lvl="0"/>
            <a:r>
              <a:rPr lang="en-GB" sz="2400" b="1" dirty="0">
                <a:solidFill>
                  <a:schemeClr val="accent2"/>
                </a:solidFill>
              </a:rPr>
              <a:t>6% </a:t>
            </a:r>
            <a:r>
              <a:rPr lang="en-GB" sz="2400" dirty="0"/>
              <a:t>have used their parents account to gamble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HALF DAY</a:t>
            </a:r>
          </a:p>
        </p:txBody>
      </p:sp>
      <p:sp>
        <p:nvSpPr>
          <p:cNvPr id="2" name="Oval 1">
            <a:extLst>
              <a:ext uri="{FF2B5EF4-FFF2-40B4-BE49-F238E27FC236}">
                <a16:creationId xmlns:a16="http://schemas.microsoft.com/office/drawing/2014/main" id="{AE5CF9D6-C25B-4FB5-9294-73B8E2F13004}"/>
              </a:ext>
            </a:extLst>
          </p:cNvPr>
          <p:cNvSpPr/>
          <p:nvPr/>
        </p:nvSpPr>
        <p:spPr>
          <a:xfrm>
            <a:off x="8832502" y="2813538"/>
            <a:ext cx="2893925" cy="28939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lose up of a logo&#10;&#10;Description automatically generated">
            <a:extLst>
              <a:ext uri="{FF2B5EF4-FFF2-40B4-BE49-F238E27FC236}">
                <a16:creationId xmlns:a16="http://schemas.microsoft.com/office/drawing/2014/main" id="{A90F7F5E-E0DE-4A12-8F29-119B99BBF89A}"/>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rot="364211">
            <a:off x="9009623" y="2990659"/>
            <a:ext cx="2539682" cy="2539682"/>
          </a:xfrm>
          <a:prstGeom prst="rect">
            <a:avLst/>
          </a:prstGeom>
        </p:spPr>
      </p:pic>
    </p:spTree>
    <p:custDataLst>
      <p:tags r:id="rId1"/>
    </p:custDataLst>
    <p:extLst>
      <p:ext uri="{BB962C8B-B14F-4D97-AF65-F5344CB8AC3E}">
        <p14:creationId xmlns:p14="http://schemas.microsoft.com/office/powerpoint/2010/main" val="2512181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GAMBLING AND MONEY: LET’S DISCUSS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608465" cy="4413680"/>
          </a:xfrm>
        </p:spPr>
        <p:txBody>
          <a:bodyPr>
            <a:noAutofit/>
          </a:bodyPr>
          <a:lstStyle/>
          <a:p>
            <a:pPr marL="0" indent="0">
              <a:buNone/>
            </a:pPr>
            <a:r>
              <a:rPr lang="en-GB" sz="2400" b="1" dirty="0"/>
              <a:t>Do you think that it is easy to spend money on gambling as a young person? Why might they do it?</a:t>
            </a:r>
            <a:br>
              <a:rPr lang="en-GB" sz="2400" dirty="0"/>
            </a:br>
            <a:endParaRPr lang="en-GB" sz="24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HALF DAY</a:t>
            </a:r>
          </a:p>
        </p:txBody>
      </p:sp>
      <p:sp>
        <p:nvSpPr>
          <p:cNvPr id="2" name="Speech Bubble: Oval 1">
            <a:extLst>
              <a:ext uri="{FF2B5EF4-FFF2-40B4-BE49-F238E27FC236}">
                <a16:creationId xmlns:a16="http://schemas.microsoft.com/office/drawing/2014/main" id="{7DA79AE6-B852-4DA1-8599-21DB6AFB7541}"/>
              </a:ext>
            </a:extLst>
          </p:cNvPr>
          <p:cNvSpPr/>
          <p:nvPr/>
        </p:nvSpPr>
        <p:spPr>
          <a:xfrm>
            <a:off x="4318158" y="2793472"/>
            <a:ext cx="3349841" cy="2804674"/>
          </a:xfrm>
          <a:prstGeom prst="wedgeEllipseCallout">
            <a:avLst>
              <a:gd name="adj1" fmla="val -26077"/>
              <a:gd name="adj2" fmla="val 675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Why not?</a:t>
            </a:r>
          </a:p>
        </p:txBody>
      </p:sp>
      <p:sp>
        <p:nvSpPr>
          <p:cNvPr id="9" name="Speech Bubble: Oval 8">
            <a:extLst>
              <a:ext uri="{FF2B5EF4-FFF2-40B4-BE49-F238E27FC236}">
                <a16:creationId xmlns:a16="http://schemas.microsoft.com/office/drawing/2014/main" id="{F6992253-1844-4E8D-920C-94FEDB0D2D35}"/>
              </a:ext>
            </a:extLst>
          </p:cNvPr>
          <p:cNvSpPr/>
          <p:nvPr/>
        </p:nvSpPr>
        <p:spPr>
          <a:xfrm>
            <a:off x="248965" y="2976239"/>
            <a:ext cx="3428797" cy="2439140"/>
          </a:xfrm>
          <a:prstGeom prst="wedgeEllipseCallout">
            <a:avLst>
              <a:gd name="adj1" fmla="val 32262"/>
              <a:gd name="adj2" fmla="val 684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Why?</a:t>
            </a:r>
          </a:p>
        </p:txBody>
      </p:sp>
      <p:sp>
        <p:nvSpPr>
          <p:cNvPr id="10" name="Speech Bubble: Oval 9">
            <a:extLst>
              <a:ext uri="{FF2B5EF4-FFF2-40B4-BE49-F238E27FC236}">
                <a16:creationId xmlns:a16="http://schemas.microsoft.com/office/drawing/2014/main" id="{6D960612-E1C0-44F8-9E70-1B79DB120A63}"/>
              </a:ext>
            </a:extLst>
          </p:cNvPr>
          <p:cNvSpPr/>
          <p:nvPr/>
        </p:nvSpPr>
        <p:spPr>
          <a:xfrm>
            <a:off x="8078680" y="2379885"/>
            <a:ext cx="3864353" cy="3261312"/>
          </a:xfrm>
          <a:prstGeom prst="wedgeEllipseCallout">
            <a:avLst>
              <a:gd name="adj1" fmla="val -26077"/>
              <a:gd name="adj2" fmla="val 675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How might they do it?</a:t>
            </a:r>
          </a:p>
        </p:txBody>
      </p:sp>
    </p:spTree>
    <p:custDataLst>
      <p:tags r:id="rId1"/>
    </p:custDataLst>
    <p:extLst>
      <p:ext uri="{BB962C8B-B14F-4D97-AF65-F5344CB8AC3E}">
        <p14:creationId xmlns:p14="http://schemas.microsoft.com/office/powerpoint/2010/main" val="2284764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GAMBLING AND MONEY: LET’S DISCUSS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608465" cy="4413680"/>
          </a:xfrm>
        </p:spPr>
        <p:txBody>
          <a:bodyPr>
            <a:noAutofit/>
          </a:bodyPr>
          <a:lstStyle/>
          <a:p>
            <a:pPr lvl="0"/>
            <a:r>
              <a:rPr lang="en-GB" sz="2400" dirty="0"/>
              <a:t>A large number of 11-16 year olds own their own phone </a:t>
            </a:r>
          </a:p>
          <a:p>
            <a:pPr lvl="0"/>
            <a:r>
              <a:rPr lang="en-GB" sz="2400" dirty="0"/>
              <a:t>On these devices we can play 100s games for free, but many feature gambling mechanisms such as roulette wheels or slot machines and microtransactions</a:t>
            </a:r>
          </a:p>
          <a:p>
            <a:pPr lvl="0"/>
            <a:r>
              <a:rPr lang="en-GB" sz="2400" dirty="0"/>
              <a:t>These games are not classed as gambling because they use virtual currency, however users are encouraged to BUY virtual currency/ or items with real currency. </a:t>
            </a:r>
          </a:p>
          <a:p>
            <a:pPr marL="0" indent="0">
              <a:buNone/>
            </a:pPr>
            <a:r>
              <a:rPr lang="en-GB" sz="2400" b="1" dirty="0"/>
              <a:t>What are your views on microtransactions?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HALF DAY</a:t>
            </a:r>
          </a:p>
        </p:txBody>
      </p:sp>
      <p:sp>
        <p:nvSpPr>
          <p:cNvPr id="2" name="Speech Bubble: Oval 1">
            <a:extLst>
              <a:ext uri="{FF2B5EF4-FFF2-40B4-BE49-F238E27FC236}">
                <a16:creationId xmlns:a16="http://schemas.microsoft.com/office/drawing/2014/main" id="{7DA79AE6-B852-4DA1-8599-21DB6AFB7541}"/>
              </a:ext>
            </a:extLst>
          </p:cNvPr>
          <p:cNvSpPr/>
          <p:nvPr/>
        </p:nvSpPr>
        <p:spPr>
          <a:xfrm>
            <a:off x="10475126" y="740063"/>
            <a:ext cx="1532942" cy="1185706"/>
          </a:xfrm>
          <a:prstGeom prst="wedgeEllipseCallout">
            <a:avLst>
              <a:gd name="adj1" fmla="val -26077"/>
              <a:gd name="adj2" fmla="val 675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Oval 8">
            <a:extLst>
              <a:ext uri="{FF2B5EF4-FFF2-40B4-BE49-F238E27FC236}">
                <a16:creationId xmlns:a16="http://schemas.microsoft.com/office/drawing/2014/main" id="{F6992253-1844-4E8D-920C-94FEDB0D2D35}"/>
              </a:ext>
            </a:extLst>
          </p:cNvPr>
          <p:cNvSpPr/>
          <p:nvPr/>
        </p:nvSpPr>
        <p:spPr>
          <a:xfrm>
            <a:off x="9643620" y="2205745"/>
            <a:ext cx="1532942" cy="1185706"/>
          </a:xfrm>
          <a:prstGeom prst="wedgeEllipseCallout">
            <a:avLst>
              <a:gd name="adj1" fmla="val 32262"/>
              <a:gd name="adj2" fmla="val 684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Oval 9">
            <a:extLst>
              <a:ext uri="{FF2B5EF4-FFF2-40B4-BE49-F238E27FC236}">
                <a16:creationId xmlns:a16="http://schemas.microsoft.com/office/drawing/2014/main" id="{6D960612-E1C0-44F8-9E70-1B79DB120A63}"/>
              </a:ext>
            </a:extLst>
          </p:cNvPr>
          <p:cNvSpPr/>
          <p:nvPr/>
        </p:nvSpPr>
        <p:spPr>
          <a:xfrm>
            <a:off x="10475126" y="3746526"/>
            <a:ext cx="1532942" cy="1185706"/>
          </a:xfrm>
          <a:prstGeom prst="wedgeEllipseCallout">
            <a:avLst>
              <a:gd name="adj1" fmla="val -26077"/>
              <a:gd name="adj2" fmla="val 675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Oval 6">
            <a:extLst>
              <a:ext uri="{FF2B5EF4-FFF2-40B4-BE49-F238E27FC236}">
                <a16:creationId xmlns:a16="http://schemas.microsoft.com/office/drawing/2014/main" id="{42EE7ADB-AAA0-4680-9BBA-B3E2CDC938DE}"/>
              </a:ext>
            </a:extLst>
          </p:cNvPr>
          <p:cNvSpPr/>
          <p:nvPr/>
        </p:nvSpPr>
        <p:spPr>
          <a:xfrm>
            <a:off x="9147218" y="5287307"/>
            <a:ext cx="1420427" cy="1099683"/>
          </a:xfrm>
          <a:prstGeom prst="wedgeEllipse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529134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810C5C0D-594F-42E1-AC84-AD5510F94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292" y="788837"/>
            <a:ext cx="9515415" cy="6428709"/>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GAMBLING AND DEBT: LET’S DISCUSS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HALF DAY</a:t>
            </a:r>
          </a:p>
        </p:txBody>
      </p:sp>
      <p:sp>
        <p:nvSpPr>
          <p:cNvPr id="9" name="Speech Bubble: Oval 8">
            <a:extLst>
              <a:ext uri="{FF2B5EF4-FFF2-40B4-BE49-F238E27FC236}">
                <a16:creationId xmlns:a16="http://schemas.microsoft.com/office/drawing/2014/main" id="{F6992253-1844-4E8D-920C-94FEDB0D2D35}"/>
              </a:ext>
            </a:extLst>
          </p:cNvPr>
          <p:cNvSpPr/>
          <p:nvPr/>
        </p:nvSpPr>
        <p:spPr>
          <a:xfrm>
            <a:off x="0" y="1042892"/>
            <a:ext cx="3122296" cy="2246162"/>
          </a:xfrm>
          <a:prstGeom prst="wedgeEllipseCallout">
            <a:avLst>
              <a:gd name="adj1" fmla="val 32262"/>
              <a:gd name="adj2" fmla="val 684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When does spending money on gambling become a problem? </a:t>
            </a:r>
          </a:p>
        </p:txBody>
      </p:sp>
      <p:sp>
        <p:nvSpPr>
          <p:cNvPr id="10" name="Speech Bubble: Oval 9">
            <a:extLst>
              <a:ext uri="{FF2B5EF4-FFF2-40B4-BE49-F238E27FC236}">
                <a16:creationId xmlns:a16="http://schemas.microsoft.com/office/drawing/2014/main" id="{6D960612-E1C0-44F8-9E70-1B79DB120A63}"/>
              </a:ext>
            </a:extLst>
          </p:cNvPr>
          <p:cNvSpPr/>
          <p:nvPr/>
        </p:nvSpPr>
        <p:spPr>
          <a:xfrm>
            <a:off x="3648978" y="3806079"/>
            <a:ext cx="2707299" cy="2570648"/>
          </a:xfrm>
          <a:prstGeom prst="wedgeEllipseCallout">
            <a:avLst>
              <a:gd name="adj1" fmla="val 55979"/>
              <a:gd name="adj2" fmla="val -8321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 you have to spend a lot before it becomes an issue?</a:t>
            </a:r>
          </a:p>
          <a:p>
            <a:pPr algn="ctr"/>
            <a:endParaRPr lang="en-GB" dirty="0"/>
          </a:p>
        </p:txBody>
      </p:sp>
    </p:spTree>
    <p:custDataLst>
      <p:tags r:id="rId1"/>
    </p:custDataLst>
    <p:extLst>
      <p:ext uri="{BB962C8B-B14F-4D97-AF65-F5344CB8AC3E}">
        <p14:creationId xmlns:p14="http://schemas.microsoft.com/office/powerpoint/2010/main" val="1551446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RESPONSIBLE SPENDING</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055807" cy="1088157"/>
          </a:xfrm>
        </p:spPr>
        <p:txBody>
          <a:bodyPr>
            <a:noAutofit/>
          </a:bodyPr>
          <a:lstStyle/>
          <a:p>
            <a:r>
              <a:rPr lang="en-GB" sz="2400" dirty="0"/>
              <a:t>In pairs or groups, create a mind map of alternate ways to spend money as a young person.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HALF DAY</a:t>
            </a:r>
          </a:p>
        </p:txBody>
      </p:sp>
      <p:grpSp>
        <p:nvGrpSpPr>
          <p:cNvPr id="8" name="Group 7">
            <a:extLst>
              <a:ext uri="{FF2B5EF4-FFF2-40B4-BE49-F238E27FC236}">
                <a16:creationId xmlns:a16="http://schemas.microsoft.com/office/drawing/2014/main" id="{06155D35-4BE6-45BA-B0D0-CD132A2A520A}"/>
              </a:ext>
            </a:extLst>
          </p:cNvPr>
          <p:cNvGrpSpPr/>
          <p:nvPr/>
        </p:nvGrpSpPr>
        <p:grpSpPr>
          <a:xfrm>
            <a:off x="1241501" y="2865726"/>
            <a:ext cx="9708997" cy="3173948"/>
            <a:chOff x="623368" y="2525257"/>
            <a:chExt cx="11226767" cy="3670119"/>
          </a:xfrm>
        </p:grpSpPr>
        <p:sp>
          <p:nvSpPr>
            <p:cNvPr id="9" name="Freeform: Shape 8">
              <a:extLst>
                <a:ext uri="{FF2B5EF4-FFF2-40B4-BE49-F238E27FC236}">
                  <a16:creationId xmlns:a16="http://schemas.microsoft.com/office/drawing/2014/main" id="{03987C9F-EA59-4B82-87A8-BD1B79FF63CA}"/>
                </a:ext>
              </a:extLst>
            </p:cNvPr>
            <p:cNvSpPr/>
            <p:nvPr/>
          </p:nvSpPr>
          <p:spPr>
            <a:xfrm>
              <a:off x="4897954" y="3513715"/>
              <a:ext cx="2396093" cy="150166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 name="Freeform: Shape 9">
              <a:extLst>
                <a:ext uri="{FF2B5EF4-FFF2-40B4-BE49-F238E27FC236}">
                  <a16:creationId xmlns:a16="http://schemas.microsoft.com/office/drawing/2014/main" id="{6D5447A1-F957-4D33-9F73-59985AD84159}"/>
                </a:ext>
              </a:extLst>
            </p:cNvPr>
            <p:cNvSpPr/>
            <p:nvPr/>
          </p:nvSpPr>
          <p:spPr>
            <a:xfrm>
              <a:off x="720055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2" name="Freeform: Shape 11">
              <a:extLst>
                <a:ext uri="{FF2B5EF4-FFF2-40B4-BE49-F238E27FC236}">
                  <a16:creationId xmlns:a16="http://schemas.microsoft.com/office/drawing/2014/main" id="{5ABF7796-0158-4337-8375-998D26DD39B6}"/>
                </a:ext>
              </a:extLst>
            </p:cNvPr>
            <p:cNvSpPr/>
            <p:nvPr/>
          </p:nvSpPr>
          <p:spPr>
            <a:xfrm>
              <a:off x="8410143" y="3962946"/>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3" name="Freeform: Shape 12">
              <a:extLst>
                <a:ext uri="{FF2B5EF4-FFF2-40B4-BE49-F238E27FC236}">
                  <a16:creationId xmlns:a16="http://schemas.microsoft.com/office/drawing/2014/main" id="{ACD0757C-A3D9-4873-B7D1-3F15EB17E9DE}"/>
                </a:ext>
              </a:extLst>
            </p:cNvPr>
            <p:cNvSpPr/>
            <p:nvPr/>
          </p:nvSpPr>
          <p:spPr>
            <a:xfrm>
              <a:off x="7094327" y="5142945"/>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5" name="Freeform: Shape 14">
              <a:extLst>
                <a:ext uri="{FF2B5EF4-FFF2-40B4-BE49-F238E27FC236}">
                  <a16:creationId xmlns:a16="http://schemas.microsoft.com/office/drawing/2014/main" id="{FE86141B-4EF4-4E37-9C2A-3CA6EA77FC2F}"/>
                </a:ext>
              </a:extLst>
            </p:cNvPr>
            <p:cNvSpPr/>
            <p:nvPr/>
          </p:nvSpPr>
          <p:spPr>
            <a:xfrm>
              <a:off x="9665011" y="252525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6" name="Freeform: Shape 15">
              <a:extLst>
                <a:ext uri="{FF2B5EF4-FFF2-40B4-BE49-F238E27FC236}">
                  <a16:creationId xmlns:a16="http://schemas.microsoft.com/office/drawing/2014/main" id="{E8CF33FE-4066-4FD8-AC3A-203A424E7CFB}"/>
                </a:ext>
              </a:extLst>
            </p:cNvPr>
            <p:cNvSpPr/>
            <p:nvPr/>
          </p:nvSpPr>
          <p:spPr>
            <a:xfrm>
              <a:off x="10170849" y="48425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7" name="Freeform: Shape 16">
              <a:extLst>
                <a:ext uri="{FF2B5EF4-FFF2-40B4-BE49-F238E27FC236}">
                  <a16:creationId xmlns:a16="http://schemas.microsoft.com/office/drawing/2014/main" id="{D0DA04B2-3226-4D84-9DC2-F3933E719733}"/>
                </a:ext>
              </a:extLst>
            </p:cNvPr>
            <p:cNvSpPr/>
            <p:nvPr/>
          </p:nvSpPr>
          <p:spPr>
            <a:xfrm>
              <a:off x="313724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8" name="Freeform: Shape 17">
              <a:extLst>
                <a:ext uri="{FF2B5EF4-FFF2-40B4-BE49-F238E27FC236}">
                  <a16:creationId xmlns:a16="http://schemas.microsoft.com/office/drawing/2014/main" id="{0E06E579-4283-4673-8CD9-B76A269461F6}"/>
                </a:ext>
              </a:extLst>
            </p:cNvPr>
            <p:cNvSpPr/>
            <p:nvPr/>
          </p:nvSpPr>
          <p:spPr>
            <a:xfrm>
              <a:off x="3702225" y="5142944"/>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 name="Freeform: Shape 18">
              <a:extLst>
                <a:ext uri="{FF2B5EF4-FFF2-40B4-BE49-F238E27FC236}">
                  <a16:creationId xmlns:a16="http://schemas.microsoft.com/office/drawing/2014/main" id="{FD2E9EE5-883A-4CFF-902E-50DA45542AFD}"/>
                </a:ext>
              </a:extLst>
            </p:cNvPr>
            <p:cNvSpPr/>
            <p:nvPr/>
          </p:nvSpPr>
          <p:spPr>
            <a:xfrm>
              <a:off x="2087911" y="39980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Freeform: Shape 19">
              <a:extLst>
                <a:ext uri="{FF2B5EF4-FFF2-40B4-BE49-F238E27FC236}">
                  <a16:creationId xmlns:a16="http://schemas.microsoft.com/office/drawing/2014/main" id="{34907B12-DA4A-4B3C-B98E-0E5FF9DE8FE8}"/>
                </a:ext>
              </a:extLst>
            </p:cNvPr>
            <p:cNvSpPr/>
            <p:nvPr/>
          </p:nvSpPr>
          <p:spPr>
            <a:xfrm>
              <a:off x="623368" y="2890640"/>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1" name="Freeform: Shape 20">
              <a:extLst>
                <a:ext uri="{FF2B5EF4-FFF2-40B4-BE49-F238E27FC236}">
                  <a16:creationId xmlns:a16="http://schemas.microsoft.com/office/drawing/2014/main" id="{A541DDF9-791A-4288-8E61-78AC736BA428}"/>
                </a:ext>
              </a:extLst>
            </p:cNvPr>
            <p:cNvSpPr/>
            <p:nvPr/>
          </p:nvSpPr>
          <p:spPr>
            <a:xfrm>
              <a:off x="823999" y="501537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22" name="Straight Connector 21">
              <a:extLst>
                <a:ext uri="{FF2B5EF4-FFF2-40B4-BE49-F238E27FC236}">
                  <a16:creationId xmlns:a16="http://schemas.microsoft.com/office/drawing/2014/main" id="{700D031F-7A4A-41E5-BBCC-E90CAEECCC9F}"/>
                </a:ext>
              </a:extLst>
            </p:cNvPr>
            <p:cNvCxnSpPr>
              <a:cxnSpLocks/>
              <a:stCxn id="9" idx="0"/>
            </p:cNvCxnSpPr>
            <p:nvPr/>
          </p:nvCxnSpPr>
          <p:spPr>
            <a:xfrm flipH="1" flipV="1">
              <a:off x="4772294" y="3416855"/>
              <a:ext cx="413378" cy="411713"/>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692A23-51B6-483A-B232-8CE591C2758B}"/>
                </a:ext>
              </a:extLst>
            </p:cNvPr>
            <p:cNvCxnSpPr>
              <a:cxnSpLocks/>
            </p:cNvCxnSpPr>
            <p:nvPr/>
          </p:nvCxnSpPr>
          <p:spPr>
            <a:xfrm flipH="1">
              <a:off x="5164433" y="4842512"/>
              <a:ext cx="286876" cy="4732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3A60C1-8F72-4A82-8FDC-F5D35A1667CE}"/>
                </a:ext>
              </a:extLst>
            </p:cNvPr>
            <p:cNvCxnSpPr>
              <a:cxnSpLocks/>
              <a:endCxn id="13" idx="1"/>
            </p:cNvCxnSpPr>
            <p:nvPr/>
          </p:nvCxnSpPr>
          <p:spPr>
            <a:xfrm>
              <a:off x="7200558" y="4708187"/>
              <a:ext cx="288786" cy="436035"/>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467EA6D-2BF4-47F0-9C3D-9F7AB56C29CA}"/>
                </a:ext>
              </a:extLst>
            </p:cNvPr>
            <p:cNvCxnSpPr>
              <a:cxnSpLocks/>
            </p:cNvCxnSpPr>
            <p:nvPr/>
          </p:nvCxnSpPr>
          <p:spPr>
            <a:xfrm flipV="1">
              <a:off x="7003050" y="3429000"/>
              <a:ext cx="382274" cy="317034"/>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0D7CEF-8B1B-4E8E-924A-858BA52EAA2A}"/>
                </a:ext>
              </a:extLst>
            </p:cNvPr>
            <p:cNvCxnSpPr>
              <a:cxnSpLocks/>
              <a:endCxn id="12" idx="15"/>
            </p:cNvCxnSpPr>
            <p:nvPr/>
          </p:nvCxnSpPr>
          <p:spPr>
            <a:xfrm>
              <a:off x="7294047" y="4089432"/>
              <a:ext cx="1206423" cy="11886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B966A5-7F5E-42BF-A730-98F61DC8C1F3}"/>
                </a:ext>
              </a:extLst>
            </p:cNvPr>
            <p:cNvCxnSpPr>
              <a:cxnSpLocks/>
            </p:cNvCxnSpPr>
            <p:nvPr/>
          </p:nvCxnSpPr>
          <p:spPr>
            <a:xfrm flipV="1">
              <a:off x="8879844" y="3092222"/>
              <a:ext cx="785167" cy="8788"/>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DC5278-4894-4628-BF0E-8BAAD529CA51}"/>
                </a:ext>
              </a:extLst>
            </p:cNvPr>
            <p:cNvCxnSpPr>
              <a:cxnSpLocks/>
              <a:endCxn id="16" idx="1"/>
            </p:cNvCxnSpPr>
            <p:nvPr/>
          </p:nvCxnSpPr>
          <p:spPr>
            <a:xfrm>
              <a:off x="10086267" y="4708187"/>
              <a:ext cx="479599" cy="135602"/>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D58AB0-A37C-4952-A010-A234A6BAF6DE}"/>
                </a:ext>
              </a:extLst>
            </p:cNvPr>
            <p:cNvCxnSpPr>
              <a:cxnSpLocks/>
              <a:stCxn id="17" idx="12"/>
              <a:endCxn id="19" idx="3"/>
            </p:cNvCxnSpPr>
            <p:nvPr/>
          </p:nvCxnSpPr>
          <p:spPr>
            <a:xfrm flipH="1">
              <a:off x="3075962" y="3465922"/>
              <a:ext cx="361398" cy="642311"/>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2F11A3E-6EBC-4C84-BF37-A0AC74FBBFC8}"/>
                </a:ext>
              </a:extLst>
            </p:cNvPr>
            <p:cNvCxnSpPr>
              <a:cxnSpLocks/>
            </p:cNvCxnSpPr>
            <p:nvPr/>
          </p:nvCxnSpPr>
          <p:spPr>
            <a:xfrm flipH="1">
              <a:off x="2321601" y="3275290"/>
              <a:ext cx="815647" cy="40206"/>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50DAADC-D2B3-455C-B296-A5782AD04B9D}"/>
                </a:ext>
              </a:extLst>
            </p:cNvPr>
            <p:cNvCxnSpPr>
              <a:cxnSpLocks/>
              <a:endCxn id="21" idx="5"/>
            </p:cNvCxnSpPr>
            <p:nvPr/>
          </p:nvCxnSpPr>
          <p:spPr>
            <a:xfrm flipH="1">
              <a:off x="2364274" y="5015377"/>
              <a:ext cx="363144" cy="2786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AFB66EA-B124-48F8-8349-683032A6C205}"/>
                </a:ext>
              </a:extLst>
            </p:cNvPr>
            <p:cNvSpPr txBox="1"/>
            <p:nvPr/>
          </p:nvSpPr>
          <p:spPr>
            <a:xfrm>
              <a:off x="5134259" y="3759397"/>
              <a:ext cx="2000401" cy="960904"/>
            </a:xfrm>
            <a:prstGeom prst="rect">
              <a:avLst/>
            </a:prstGeom>
            <a:noFill/>
          </p:spPr>
          <p:txBody>
            <a:bodyPr wrap="square" rtlCol="0">
              <a:spAutoFit/>
            </a:bodyPr>
            <a:lstStyle/>
            <a:p>
              <a:pPr algn="ctr"/>
              <a:r>
                <a:rPr lang="en-GB" sz="2400" b="1" dirty="0">
                  <a:solidFill>
                    <a:schemeClr val="accent2"/>
                  </a:solidFill>
                </a:rPr>
                <a:t>THOUGHT</a:t>
              </a:r>
              <a:br>
                <a:rPr lang="en-GB" sz="2400" b="1" dirty="0">
                  <a:solidFill>
                    <a:schemeClr val="accent2"/>
                  </a:solidFill>
                </a:rPr>
              </a:br>
              <a:r>
                <a:rPr lang="en-GB" sz="2400" b="1" dirty="0">
                  <a:solidFill>
                    <a:schemeClr val="accent2"/>
                  </a:solidFill>
                </a:rPr>
                <a:t>SHOWER</a:t>
              </a:r>
            </a:p>
          </p:txBody>
        </p:sp>
      </p:grpSp>
    </p:spTree>
    <p:custDataLst>
      <p:tags r:id="rId1"/>
    </p:custDataLst>
    <p:extLst>
      <p:ext uri="{BB962C8B-B14F-4D97-AF65-F5344CB8AC3E}">
        <p14:creationId xmlns:p14="http://schemas.microsoft.com/office/powerpoint/2010/main" val="3310470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YOUR TASK TODAY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7096378" cy="4413680"/>
          </a:xfrm>
        </p:spPr>
        <p:txBody>
          <a:bodyPr>
            <a:noAutofit/>
          </a:bodyPr>
          <a:lstStyle/>
          <a:p>
            <a:r>
              <a:rPr lang="en-GB" sz="2400" dirty="0"/>
              <a:t>In small groups, write and perform a drama piece around debt brought on by gambling problems for a young person or young people. You can base this on money and debt issues or other appropriate financial problems. </a:t>
            </a:r>
          </a:p>
          <a:p>
            <a:r>
              <a:rPr lang="en-GB" sz="2400" dirty="0"/>
              <a:t>Consider how the young person may recover from debt</a:t>
            </a:r>
          </a:p>
          <a:p>
            <a:r>
              <a:rPr lang="en-GB" sz="2400" dirty="0"/>
              <a:t>How else might a young person spend their money?</a:t>
            </a:r>
          </a:p>
          <a:p>
            <a:r>
              <a:rPr lang="en-GB" sz="2400" dirty="0"/>
              <a:t>Let’s perform our drama pieces!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HALF DAY</a:t>
            </a:r>
          </a:p>
        </p:txBody>
      </p:sp>
      <p:sp>
        <p:nvSpPr>
          <p:cNvPr id="8" name="Oval 7">
            <a:extLst>
              <a:ext uri="{FF2B5EF4-FFF2-40B4-BE49-F238E27FC236}">
                <a16:creationId xmlns:a16="http://schemas.microsoft.com/office/drawing/2014/main" id="{D053A49E-1A42-47AF-88CA-C590F825AAFD}"/>
              </a:ext>
            </a:extLst>
          </p:cNvPr>
          <p:cNvSpPr/>
          <p:nvPr/>
        </p:nvSpPr>
        <p:spPr>
          <a:xfrm>
            <a:off x="7553341" y="1634161"/>
            <a:ext cx="4103448" cy="4103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mask, wheel, shirt, drawing&#10;&#10;Description automatically generated">
            <a:extLst>
              <a:ext uri="{FF2B5EF4-FFF2-40B4-BE49-F238E27FC236}">
                <a16:creationId xmlns:a16="http://schemas.microsoft.com/office/drawing/2014/main" id="{A13415A4-9272-4B67-B854-1ECCD38556A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8381793" y="2499320"/>
            <a:ext cx="2763708" cy="2763708"/>
          </a:xfrm>
          <a:prstGeom prst="rect">
            <a:avLst/>
          </a:prstGeom>
        </p:spPr>
      </p:pic>
    </p:spTree>
    <p:custDataLst>
      <p:tags r:id="rId1"/>
    </p:custDataLst>
    <p:extLst>
      <p:ext uri="{BB962C8B-B14F-4D97-AF65-F5344CB8AC3E}">
        <p14:creationId xmlns:p14="http://schemas.microsoft.com/office/powerpoint/2010/main" val="254546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TODAY’S AIMS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352233" cy="4413680"/>
          </a:xfrm>
        </p:spPr>
        <p:txBody>
          <a:bodyPr>
            <a:noAutofit/>
          </a:bodyPr>
          <a:lstStyle/>
          <a:p>
            <a:pPr marL="0" indent="0">
              <a:buNone/>
            </a:pPr>
            <a:r>
              <a:rPr lang="en-GB" sz="2400" b="1" dirty="0">
                <a:solidFill>
                  <a:schemeClr val="accent2"/>
                </a:solidFill>
              </a:rPr>
              <a:t>The aim of today is to:</a:t>
            </a:r>
          </a:p>
          <a:p>
            <a:pPr lvl="0"/>
            <a:r>
              <a:rPr lang="en-GB" sz="2400" dirty="0"/>
              <a:t>Increase your awareness of gambling related harm.</a:t>
            </a:r>
          </a:p>
          <a:p>
            <a:pPr lvl="0"/>
            <a:r>
              <a:rPr lang="en-GB" sz="2400" dirty="0"/>
              <a:t>Increase understanding of how gambling is advertised and marketed.</a:t>
            </a:r>
          </a:p>
          <a:p>
            <a:pPr marL="0" indent="0">
              <a:buNone/>
            </a:pPr>
            <a:endParaRPr lang="en-GB" sz="1000" dirty="0"/>
          </a:p>
          <a:p>
            <a:pPr marL="0" indent="0">
              <a:buNone/>
            </a:pPr>
            <a:r>
              <a:rPr lang="en-GB" sz="2400" b="1" dirty="0">
                <a:solidFill>
                  <a:schemeClr val="accent2"/>
                </a:solidFill>
              </a:rPr>
              <a:t>You should be able to:</a:t>
            </a:r>
          </a:p>
          <a:p>
            <a:pPr lvl="0"/>
            <a:r>
              <a:rPr lang="en-GB" sz="2400" dirty="0"/>
              <a:t>I understand what gambling is.</a:t>
            </a:r>
          </a:p>
          <a:p>
            <a:pPr lvl="0"/>
            <a:r>
              <a:rPr lang="en-GB" sz="2400" dirty="0"/>
              <a:t>I can identify different advertising and marketing </a:t>
            </a:r>
            <a:br>
              <a:rPr lang="en-GB" sz="2400" dirty="0"/>
            </a:br>
            <a:r>
              <a:rPr lang="en-GB" sz="2400" dirty="0"/>
              <a:t>strategies used by gambling companies.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1 HOUR</a:t>
            </a:r>
          </a:p>
        </p:txBody>
      </p:sp>
      <p:pic>
        <p:nvPicPr>
          <p:cNvPr id="3" name="Picture 2" descr="A picture containing holding, kite&#10;&#10;Description automatically generated">
            <a:extLst>
              <a:ext uri="{FF2B5EF4-FFF2-40B4-BE49-F238E27FC236}">
                <a16:creationId xmlns:a16="http://schemas.microsoft.com/office/drawing/2014/main" id="{50095C6C-3517-4F77-8BBB-1DA72845A728}"/>
              </a:ext>
            </a:extLst>
          </p:cNvPr>
          <p:cNvPicPr>
            <a:picLocks noChangeAspect="1"/>
          </p:cNvPicPr>
          <p:nvPr/>
        </p:nvPicPr>
        <p:blipFill rotWithShape="1">
          <a:blip r:embed="rId3">
            <a:extLst>
              <a:ext uri="{28A0092B-C50C-407E-A947-70E740481C1C}">
                <a14:useLocalDpi xmlns:a14="http://schemas.microsoft.com/office/drawing/2010/main" val="0"/>
              </a:ext>
            </a:extLst>
          </a:blip>
          <a:srcRect l="8550" t="9449" r="8152" b="9722"/>
          <a:stretch/>
        </p:blipFill>
        <p:spPr>
          <a:xfrm>
            <a:off x="6690359" y="1534886"/>
            <a:ext cx="5252674" cy="4875438"/>
          </a:xfrm>
          <a:prstGeom prst="rect">
            <a:avLst/>
          </a:prstGeom>
        </p:spPr>
      </p:pic>
    </p:spTree>
    <p:custDataLst>
      <p:tags r:id="rId1"/>
    </p:custDataLst>
    <p:extLst>
      <p:ext uri="{BB962C8B-B14F-4D97-AF65-F5344CB8AC3E}">
        <p14:creationId xmlns:p14="http://schemas.microsoft.com/office/powerpoint/2010/main" val="1703498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YOUR TASK TODAY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777569"/>
            <a:ext cx="7096378" cy="4413680"/>
          </a:xfrm>
        </p:spPr>
        <p:txBody>
          <a:bodyPr>
            <a:noAutofit/>
          </a:bodyPr>
          <a:lstStyle/>
          <a:p>
            <a:pPr marL="0" indent="0">
              <a:buNone/>
            </a:pPr>
            <a:endParaRPr lang="en-GB" sz="2400" dirty="0"/>
          </a:p>
          <a:p>
            <a:pPr marL="0" indent="0">
              <a:buNone/>
            </a:pPr>
            <a:endParaRPr lang="en-GB" sz="24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HALF DAY</a:t>
            </a:r>
          </a:p>
        </p:txBody>
      </p:sp>
      <p:sp>
        <p:nvSpPr>
          <p:cNvPr id="8" name="Oval 7">
            <a:extLst>
              <a:ext uri="{FF2B5EF4-FFF2-40B4-BE49-F238E27FC236}">
                <a16:creationId xmlns:a16="http://schemas.microsoft.com/office/drawing/2014/main" id="{D053A49E-1A42-47AF-88CA-C590F825AAFD}"/>
              </a:ext>
            </a:extLst>
          </p:cNvPr>
          <p:cNvSpPr/>
          <p:nvPr/>
        </p:nvSpPr>
        <p:spPr>
          <a:xfrm>
            <a:off x="3478252" y="1393723"/>
            <a:ext cx="5370989" cy="506914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sz="3200" dirty="0"/>
          </a:p>
          <a:p>
            <a:pPr algn="ctr"/>
            <a:r>
              <a:rPr lang="en-GB" sz="3200" dirty="0"/>
              <a:t>Let’s share our work</a:t>
            </a:r>
          </a:p>
        </p:txBody>
      </p:sp>
      <p:pic>
        <p:nvPicPr>
          <p:cNvPr id="3" name="Picture 2" descr="A picture containing mask, wheel, shirt, drawing&#10;&#10;Description automatically generated">
            <a:extLst>
              <a:ext uri="{FF2B5EF4-FFF2-40B4-BE49-F238E27FC236}">
                <a16:creationId xmlns:a16="http://schemas.microsoft.com/office/drawing/2014/main" id="{A13415A4-9272-4B67-B854-1ECCD38556A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4965263" y="1716762"/>
            <a:ext cx="2763708" cy="2763708"/>
          </a:xfrm>
          <a:prstGeom prst="rect">
            <a:avLst/>
          </a:prstGeom>
        </p:spPr>
      </p:pic>
    </p:spTree>
    <p:custDataLst>
      <p:tags r:id="rId1"/>
    </p:custDataLst>
    <p:extLst>
      <p:ext uri="{BB962C8B-B14F-4D97-AF65-F5344CB8AC3E}">
        <p14:creationId xmlns:p14="http://schemas.microsoft.com/office/powerpoint/2010/main" val="1326495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a:t>
            </a:r>
            <a:r>
              <a:rPr lang="en-GB" sz="2400" dirty="0" err="1"/>
              <a:t>BigDeal</a:t>
            </a:r>
            <a:r>
              <a:rPr lang="en-GB" sz="2400" dirty="0"/>
              <a: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HALF DAY</a:t>
            </a:r>
          </a:p>
        </p:txBody>
      </p:sp>
      <p:pic>
        <p:nvPicPr>
          <p:cNvPr id="12" name="Picture 11" descr="A picture containing drawing&#10;&#10;Description automatically generated">
            <a:extLst>
              <a:ext uri="{FF2B5EF4-FFF2-40B4-BE49-F238E27FC236}">
                <a16:creationId xmlns:a16="http://schemas.microsoft.com/office/drawing/2014/main" id="{50F86C42-6FBD-40EB-A0EF-150DD87F8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988" y="4247086"/>
            <a:ext cx="2567607" cy="784759"/>
          </a:xfrm>
          <a:prstGeom prst="rect">
            <a:avLst/>
          </a:prstGeom>
        </p:spPr>
      </p:pic>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spTree>
    <p:custDataLst>
      <p:tags r:id="rId1"/>
    </p:custDataLst>
    <p:extLst>
      <p:ext uri="{BB962C8B-B14F-4D97-AF65-F5344CB8AC3E}">
        <p14:creationId xmlns:p14="http://schemas.microsoft.com/office/powerpoint/2010/main" val="3476474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027035"/>
            <a:ext cx="12191999" cy="2387600"/>
          </a:xfrm>
        </p:spPr>
        <p:txBody>
          <a:bodyPr>
            <a:noAutofit/>
          </a:bodyPr>
          <a:lstStyle/>
          <a:p>
            <a:r>
              <a:rPr lang="en-GB" sz="6600" dirty="0">
                <a:solidFill>
                  <a:schemeClr val="accent5"/>
                </a:solidFill>
              </a:rPr>
              <a:t>PSHE DROP DOWN DAY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dirty="0"/>
              <a:t>KS4 FULL DAY ACTIVITY</a:t>
            </a:r>
          </a:p>
        </p:txBody>
      </p:sp>
      <p:pic>
        <p:nvPicPr>
          <p:cNvPr id="10" name="Picture 9">
            <a:extLst>
              <a:ext uri="{FF2B5EF4-FFF2-40B4-BE49-F238E27FC236}">
                <a16:creationId xmlns:a16="http://schemas.microsoft.com/office/drawing/2014/main" id="{35216119-3ABF-48A9-BFFE-DB3434666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793" y="4238625"/>
            <a:ext cx="2741207" cy="2619376"/>
          </a:xfrm>
          <a:prstGeom prst="rect">
            <a:avLst/>
          </a:prstGeom>
        </p:spPr>
      </p:pic>
      <p:sp>
        <p:nvSpPr>
          <p:cNvPr id="6" name="Rectangle 5">
            <a:extLst>
              <a:ext uri="{FF2B5EF4-FFF2-40B4-BE49-F238E27FC236}">
                <a16:creationId xmlns:a16="http://schemas.microsoft.com/office/drawing/2014/main" id="{533D0606-9A19-4FA8-8A9F-419295799FEF}"/>
              </a:ext>
            </a:extLst>
          </p:cNvPr>
          <p:cNvSpPr/>
          <p:nvPr/>
        </p:nvSpPr>
        <p:spPr>
          <a:xfrm>
            <a:off x="0" y="0"/>
            <a:ext cx="3939796" cy="369332"/>
          </a:xfrm>
          <a:prstGeom prst="rect">
            <a:avLst/>
          </a:prstGeom>
        </p:spPr>
        <p:txBody>
          <a:bodyPr wrap="none">
            <a:spAutoFit/>
          </a:bodyPr>
          <a:lstStyle/>
          <a:p>
            <a:r>
              <a:rPr lang="en-GB" b="1" dirty="0"/>
              <a:t>KS4 PSHE DROP DOWN DAY – FULL DAY</a:t>
            </a:r>
          </a:p>
        </p:txBody>
      </p:sp>
    </p:spTree>
    <p:custDataLst>
      <p:tags r:id="rId1"/>
    </p:custDataLst>
    <p:extLst>
      <p:ext uri="{BB962C8B-B14F-4D97-AF65-F5344CB8AC3E}">
        <p14:creationId xmlns:p14="http://schemas.microsoft.com/office/powerpoint/2010/main" val="2416998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851881"/>
            <a:ext cx="8086726" cy="2387600"/>
          </a:xfrm>
        </p:spPr>
        <p:txBody>
          <a:bodyPr>
            <a:noAutofit/>
          </a:bodyPr>
          <a:lstStyle/>
          <a:p>
            <a:r>
              <a:rPr lang="en-GB" sz="6600" dirty="0">
                <a:solidFill>
                  <a:schemeClr val="accent5"/>
                </a:solidFill>
              </a:rPr>
              <a:t>GAMBLING/GAMING: ADDICTION AND MENTAL HEALTH</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0" y="5331556"/>
            <a:ext cx="8086726" cy="1154788"/>
          </a:xfrm>
        </p:spPr>
        <p:txBody>
          <a:bodyPr/>
          <a:lstStyle/>
          <a:p>
            <a:r>
              <a:rPr lang="en-GB" dirty="0"/>
              <a:t>KS4 FULL DAY ACTIVITY</a:t>
            </a:r>
          </a:p>
        </p:txBody>
      </p:sp>
      <p:sp>
        <p:nvSpPr>
          <p:cNvPr id="11" name="Rectangle 10">
            <a:extLst>
              <a:ext uri="{FF2B5EF4-FFF2-40B4-BE49-F238E27FC236}">
                <a16:creationId xmlns:a16="http://schemas.microsoft.com/office/drawing/2014/main" id="{EACBF189-EB82-4BC0-83B0-20359F582848}"/>
              </a:ext>
            </a:extLst>
          </p:cNvPr>
          <p:cNvSpPr/>
          <p:nvPr/>
        </p:nvSpPr>
        <p:spPr>
          <a:xfrm rot="16200000">
            <a:off x="7258056" y="5884629"/>
            <a:ext cx="1154787" cy="502551"/>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D217609-A519-43D8-B307-AC4376DA8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397" y="1826276"/>
            <a:ext cx="5157328" cy="5157328"/>
          </a:xfrm>
          <a:prstGeom prst="rect">
            <a:avLst/>
          </a:prstGeom>
        </p:spPr>
      </p:pic>
      <p:sp>
        <p:nvSpPr>
          <p:cNvPr id="2" name="Rectangle 1">
            <a:extLst>
              <a:ext uri="{FF2B5EF4-FFF2-40B4-BE49-F238E27FC236}">
                <a16:creationId xmlns:a16="http://schemas.microsoft.com/office/drawing/2014/main" id="{4958641D-1EC9-4239-BF6B-ADDF7C3EAAC7}"/>
              </a:ext>
            </a:extLst>
          </p:cNvPr>
          <p:cNvSpPr/>
          <p:nvPr/>
        </p:nvSpPr>
        <p:spPr>
          <a:xfrm>
            <a:off x="0" y="0"/>
            <a:ext cx="3939796" cy="369332"/>
          </a:xfrm>
          <a:prstGeom prst="rect">
            <a:avLst/>
          </a:prstGeom>
        </p:spPr>
        <p:txBody>
          <a:bodyPr wrap="none">
            <a:spAutoFit/>
          </a:bodyPr>
          <a:lstStyle/>
          <a:p>
            <a:r>
              <a:rPr lang="en-GB" b="1" dirty="0"/>
              <a:t>KS4 PSHE DROP DOWN DAY – FULL DAY</a:t>
            </a:r>
          </a:p>
        </p:txBody>
      </p:sp>
    </p:spTree>
    <p:custDataLst>
      <p:tags r:id="rId1"/>
    </p:custDataLst>
    <p:extLst>
      <p:ext uri="{BB962C8B-B14F-4D97-AF65-F5344CB8AC3E}">
        <p14:creationId xmlns:p14="http://schemas.microsoft.com/office/powerpoint/2010/main" val="2258250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TODAY’S AIMS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10934848" cy="4413680"/>
          </a:xfrm>
        </p:spPr>
        <p:txBody>
          <a:bodyPr>
            <a:noAutofit/>
          </a:bodyPr>
          <a:lstStyle/>
          <a:p>
            <a:pPr marL="0" indent="0">
              <a:buNone/>
            </a:pPr>
            <a:r>
              <a:rPr lang="en-GB" sz="2400" b="1" dirty="0">
                <a:solidFill>
                  <a:schemeClr val="accent2"/>
                </a:solidFill>
              </a:rPr>
              <a:t>The aim of today is to:</a:t>
            </a:r>
          </a:p>
          <a:p>
            <a:pPr lvl="0"/>
            <a:r>
              <a:rPr lang="en-GB" sz="2400" dirty="0"/>
              <a:t>Increase your awareness of gaming and gambling related harm. </a:t>
            </a:r>
          </a:p>
          <a:p>
            <a:pPr lvl="0"/>
            <a:r>
              <a:rPr lang="en-GB" sz="2400" dirty="0"/>
              <a:t>Recognise the signs of gambling/gaming related harm. </a:t>
            </a:r>
          </a:p>
          <a:p>
            <a:pPr lvl="0"/>
            <a:r>
              <a:rPr lang="en-GB" sz="2400" dirty="0"/>
              <a:t>Understand how where to go for support.</a:t>
            </a:r>
          </a:p>
          <a:p>
            <a:pPr marL="0" indent="0">
              <a:buNone/>
            </a:pPr>
            <a:endParaRPr lang="en-GB" sz="1050" dirty="0"/>
          </a:p>
          <a:p>
            <a:pPr marL="0" indent="0">
              <a:buNone/>
            </a:pPr>
            <a:r>
              <a:rPr lang="en-GB" sz="2400" b="1" dirty="0">
                <a:solidFill>
                  <a:schemeClr val="accent2"/>
                </a:solidFill>
              </a:rPr>
              <a:t>You should be able to:</a:t>
            </a:r>
          </a:p>
          <a:p>
            <a:pPr lvl="0"/>
            <a:r>
              <a:rPr lang="en-GB" sz="2400" dirty="0"/>
              <a:t>Recognise the signs of a gaming and gambling-related harm</a:t>
            </a:r>
          </a:p>
          <a:p>
            <a:pPr lvl="0"/>
            <a:r>
              <a:rPr lang="en-GB" sz="2400" dirty="0"/>
              <a:t>Identify different strategies to prevent gaming or gambling related harm.</a:t>
            </a:r>
          </a:p>
          <a:p>
            <a:pPr lvl="0"/>
            <a:r>
              <a:rPr lang="en-GB" sz="2400" dirty="0"/>
              <a:t>Know where to go for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pic>
        <p:nvPicPr>
          <p:cNvPr id="3" name="Picture 2" descr="A picture containing holding, kite&#10;&#10;Description automatically generated">
            <a:extLst>
              <a:ext uri="{FF2B5EF4-FFF2-40B4-BE49-F238E27FC236}">
                <a16:creationId xmlns:a16="http://schemas.microsoft.com/office/drawing/2014/main" id="{50095C6C-3517-4F77-8BBB-1DA72845A728}"/>
              </a:ext>
            </a:extLst>
          </p:cNvPr>
          <p:cNvPicPr>
            <a:picLocks noChangeAspect="1"/>
          </p:cNvPicPr>
          <p:nvPr/>
        </p:nvPicPr>
        <p:blipFill rotWithShape="1">
          <a:blip r:embed="rId3">
            <a:extLst>
              <a:ext uri="{28A0092B-C50C-407E-A947-70E740481C1C}">
                <a14:useLocalDpi xmlns:a14="http://schemas.microsoft.com/office/drawing/2010/main" val="0"/>
              </a:ext>
            </a:extLst>
          </a:blip>
          <a:srcRect l="8550" t="9449" r="8152" b="9722"/>
          <a:stretch/>
        </p:blipFill>
        <p:spPr>
          <a:xfrm>
            <a:off x="8720808" y="244759"/>
            <a:ext cx="3197922" cy="2968254"/>
          </a:xfrm>
          <a:prstGeom prst="rect">
            <a:avLst/>
          </a:prstGeom>
        </p:spPr>
      </p:pic>
    </p:spTree>
    <p:custDataLst>
      <p:tags r:id="rId1"/>
    </p:custDataLst>
    <p:extLst>
      <p:ext uri="{BB962C8B-B14F-4D97-AF65-F5344CB8AC3E}">
        <p14:creationId xmlns:p14="http://schemas.microsoft.com/office/powerpoint/2010/main" val="2936467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DBE7F04-6A23-4A4B-8A1E-C4BB6C153394}"/>
              </a:ext>
            </a:extLst>
          </p:cNvPr>
          <p:cNvSpPr/>
          <p:nvPr/>
        </p:nvSpPr>
        <p:spPr>
          <a:xfrm>
            <a:off x="9124917" y="2971491"/>
            <a:ext cx="2552282" cy="25522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60 SECOND SCRIBBLE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8371250" cy="4413680"/>
          </a:xfrm>
        </p:spPr>
        <p:txBody>
          <a:bodyPr>
            <a:noAutofit/>
          </a:bodyPr>
          <a:lstStyle/>
          <a:p>
            <a:r>
              <a:rPr lang="en-GB" sz="2400" b="1" dirty="0"/>
              <a:t>Define gambling.</a:t>
            </a:r>
          </a:p>
          <a:p>
            <a:r>
              <a:rPr lang="en-GB" sz="2400" b="1" dirty="0"/>
              <a:t>Define gaming. </a:t>
            </a:r>
          </a:p>
          <a:p>
            <a:r>
              <a:rPr lang="en-GB" sz="2400" b="1" dirty="0"/>
              <a:t>Define gaming and gambling related harm.</a:t>
            </a:r>
          </a:p>
          <a:p>
            <a:pPr marL="0" indent="0">
              <a:buNone/>
            </a:pPr>
            <a:endParaRPr lang="en-GB" sz="2400" dirty="0"/>
          </a:p>
          <a:p>
            <a:pPr marL="0" indent="0">
              <a:buNone/>
            </a:pPr>
            <a:endParaRPr lang="en-GB" sz="2400" dirty="0">
              <a:solidFill>
                <a:schemeClr val="accent2"/>
              </a:solidFill>
            </a:endParaRPr>
          </a:p>
          <a:p>
            <a:pPr marL="0" indent="0">
              <a:buNone/>
            </a:pPr>
            <a:endParaRPr lang="en-GB" sz="2400" dirty="0">
              <a:solidFill>
                <a:schemeClr val="accent2"/>
              </a:solidFill>
            </a:endParaRPr>
          </a:p>
          <a:p>
            <a:pPr marL="0" indent="0">
              <a:buNone/>
            </a:pPr>
            <a:endParaRPr lang="en-GB" sz="2400" dirty="0">
              <a:solidFill>
                <a:schemeClr val="accent2"/>
              </a:solidFill>
            </a:endParaRPr>
          </a:p>
          <a:p>
            <a:pPr marL="0" indent="0">
              <a:buNone/>
            </a:pPr>
            <a:endParaRPr lang="en-GB" sz="2400" dirty="0">
              <a:solidFill>
                <a:schemeClr val="accent2"/>
              </a:solidFill>
            </a:endParaRPr>
          </a:p>
          <a:p>
            <a:pPr marL="0" indent="0">
              <a:buNone/>
            </a:pPr>
            <a:r>
              <a:rPr lang="en-GB" sz="2400" dirty="0">
                <a:solidFill>
                  <a:schemeClr val="accent2"/>
                </a:solidFill>
              </a:rPr>
              <a:t>Note: </a:t>
            </a:r>
            <a:r>
              <a:rPr lang="en-GB" sz="2400" dirty="0"/>
              <a:t>Not all gambling and gaming is problematic, however there is risk with both activities.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pic>
        <p:nvPicPr>
          <p:cNvPr id="7" name="Picture 6" descr="A close up of a logo&#10;&#10;Description automatically generated">
            <a:extLst>
              <a:ext uri="{FF2B5EF4-FFF2-40B4-BE49-F238E27FC236}">
                <a16:creationId xmlns:a16="http://schemas.microsoft.com/office/drawing/2014/main" id="{9C116121-B3FB-4659-8771-C69DA8FC5EE3}"/>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1099"/>
          <a:stretch/>
        </p:blipFill>
        <p:spPr>
          <a:xfrm rot="685056">
            <a:off x="8508589" y="1293722"/>
            <a:ext cx="3784939" cy="4784226"/>
          </a:xfrm>
          <a:prstGeom prst="rect">
            <a:avLst/>
          </a:prstGeom>
        </p:spPr>
      </p:pic>
    </p:spTree>
    <p:custDataLst>
      <p:tags r:id="rId1"/>
    </p:custDataLst>
    <p:extLst>
      <p:ext uri="{BB962C8B-B14F-4D97-AF65-F5344CB8AC3E}">
        <p14:creationId xmlns:p14="http://schemas.microsoft.com/office/powerpoint/2010/main" val="3435827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DRAW IT!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6141785" cy="4413680"/>
          </a:xfrm>
        </p:spPr>
        <p:txBody>
          <a:bodyPr>
            <a:noAutofit/>
          </a:bodyPr>
          <a:lstStyle/>
          <a:p>
            <a:r>
              <a:rPr lang="en-GB" sz="2400" dirty="0"/>
              <a:t>Discuss and annotate the images with the key signs that someone has a problem with gambling or gaming. </a:t>
            </a:r>
          </a:p>
          <a:p>
            <a:endParaRPr lang="en-GB" sz="2400" dirty="0"/>
          </a:p>
          <a:p>
            <a:r>
              <a:rPr lang="en-GB" sz="2400" dirty="0"/>
              <a:t>Share your work with the group.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sp>
        <p:nvSpPr>
          <p:cNvPr id="11" name="Freeform: Shape 10">
            <a:extLst>
              <a:ext uri="{FF2B5EF4-FFF2-40B4-BE49-F238E27FC236}">
                <a16:creationId xmlns:a16="http://schemas.microsoft.com/office/drawing/2014/main" id="{BB01F88C-B299-4BA0-A593-5AF65B61B534}"/>
              </a:ext>
            </a:extLst>
          </p:cNvPr>
          <p:cNvSpPr/>
          <p:nvPr/>
        </p:nvSpPr>
        <p:spPr>
          <a:xfrm>
            <a:off x="5456255" y="2602523"/>
            <a:ext cx="2411604" cy="3758084"/>
          </a:xfrm>
          <a:custGeom>
            <a:avLst/>
            <a:gdLst>
              <a:gd name="connsiteX0" fmla="*/ 2411604 w 2411604"/>
              <a:gd name="connsiteY0" fmla="*/ 40193 h 3758084"/>
              <a:gd name="connsiteX1" fmla="*/ 2321169 w 2411604"/>
              <a:gd name="connsiteY1" fmla="*/ 20097 h 3758084"/>
              <a:gd name="connsiteX2" fmla="*/ 2260879 w 2411604"/>
              <a:gd name="connsiteY2" fmla="*/ 0 h 3758084"/>
              <a:gd name="connsiteX3" fmla="*/ 1949380 w 2411604"/>
              <a:gd name="connsiteY3" fmla="*/ 10048 h 3758084"/>
              <a:gd name="connsiteX4" fmla="*/ 1929283 w 2411604"/>
              <a:gd name="connsiteY4" fmla="*/ 40193 h 3758084"/>
              <a:gd name="connsiteX5" fmla="*/ 1899138 w 2411604"/>
              <a:gd name="connsiteY5" fmla="*/ 60290 h 3758084"/>
              <a:gd name="connsiteX6" fmla="*/ 1868993 w 2411604"/>
              <a:gd name="connsiteY6" fmla="*/ 120580 h 3758084"/>
              <a:gd name="connsiteX7" fmla="*/ 1848897 w 2411604"/>
              <a:gd name="connsiteY7" fmla="*/ 150725 h 3758084"/>
              <a:gd name="connsiteX8" fmla="*/ 1828800 w 2411604"/>
              <a:gd name="connsiteY8" fmla="*/ 211015 h 3758084"/>
              <a:gd name="connsiteX9" fmla="*/ 1848897 w 2411604"/>
              <a:gd name="connsiteY9" fmla="*/ 321547 h 3758084"/>
              <a:gd name="connsiteX10" fmla="*/ 1889090 w 2411604"/>
              <a:gd name="connsiteY10" fmla="*/ 381837 h 3758084"/>
              <a:gd name="connsiteX11" fmla="*/ 1919235 w 2411604"/>
              <a:gd name="connsiteY11" fmla="*/ 401934 h 3758084"/>
              <a:gd name="connsiteX12" fmla="*/ 1889090 w 2411604"/>
              <a:gd name="connsiteY12" fmla="*/ 532563 h 3758084"/>
              <a:gd name="connsiteX13" fmla="*/ 1828800 w 2411604"/>
              <a:gd name="connsiteY13" fmla="*/ 572756 h 3758084"/>
              <a:gd name="connsiteX14" fmla="*/ 1798655 w 2411604"/>
              <a:gd name="connsiteY14" fmla="*/ 592853 h 3758084"/>
              <a:gd name="connsiteX15" fmla="*/ 1768510 w 2411604"/>
              <a:gd name="connsiteY15" fmla="*/ 653143 h 3758084"/>
              <a:gd name="connsiteX16" fmla="*/ 1808703 w 2411604"/>
              <a:gd name="connsiteY16" fmla="*/ 773723 h 3758084"/>
              <a:gd name="connsiteX17" fmla="*/ 1868993 w 2411604"/>
              <a:gd name="connsiteY17" fmla="*/ 834013 h 3758084"/>
              <a:gd name="connsiteX18" fmla="*/ 1899138 w 2411604"/>
              <a:gd name="connsiteY18" fmla="*/ 874207 h 3758084"/>
              <a:gd name="connsiteX19" fmla="*/ 1959429 w 2411604"/>
              <a:gd name="connsiteY19" fmla="*/ 914400 h 3758084"/>
              <a:gd name="connsiteX20" fmla="*/ 1969477 w 2411604"/>
              <a:gd name="connsiteY20" fmla="*/ 944545 h 3758084"/>
              <a:gd name="connsiteX21" fmla="*/ 1959429 w 2411604"/>
              <a:gd name="connsiteY21" fmla="*/ 1205802 h 3758084"/>
              <a:gd name="connsiteX22" fmla="*/ 1939332 w 2411604"/>
              <a:gd name="connsiteY22" fmla="*/ 1235947 h 3758084"/>
              <a:gd name="connsiteX23" fmla="*/ 1879042 w 2411604"/>
              <a:gd name="connsiteY23" fmla="*/ 1276141 h 3758084"/>
              <a:gd name="connsiteX24" fmla="*/ 1848897 w 2411604"/>
              <a:gd name="connsiteY24" fmla="*/ 1286189 h 3758084"/>
              <a:gd name="connsiteX25" fmla="*/ 1678075 w 2411604"/>
              <a:gd name="connsiteY25" fmla="*/ 1276141 h 3758084"/>
              <a:gd name="connsiteX26" fmla="*/ 1637881 w 2411604"/>
              <a:gd name="connsiteY26" fmla="*/ 1215851 h 3758084"/>
              <a:gd name="connsiteX27" fmla="*/ 1627833 w 2411604"/>
              <a:gd name="connsiteY27" fmla="*/ 1185706 h 3758084"/>
              <a:gd name="connsiteX28" fmla="*/ 1537398 w 2411604"/>
              <a:gd name="connsiteY28" fmla="*/ 1095270 h 3758084"/>
              <a:gd name="connsiteX29" fmla="*/ 1457011 w 2411604"/>
              <a:gd name="connsiteY29" fmla="*/ 1045029 h 3758084"/>
              <a:gd name="connsiteX30" fmla="*/ 1426866 w 2411604"/>
              <a:gd name="connsiteY30" fmla="*/ 1034980 h 3758084"/>
              <a:gd name="connsiteX31" fmla="*/ 1316334 w 2411604"/>
              <a:gd name="connsiteY31" fmla="*/ 1004835 h 3758084"/>
              <a:gd name="connsiteX32" fmla="*/ 1195754 w 2411604"/>
              <a:gd name="connsiteY32" fmla="*/ 1014884 h 3758084"/>
              <a:gd name="connsiteX33" fmla="*/ 1135464 w 2411604"/>
              <a:gd name="connsiteY33" fmla="*/ 1034980 h 3758084"/>
              <a:gd name="connsiteX34" fmla="*/ 1085222 w 2411604"/>
              <a:gd name="connsiteY34" fmla="*/ 1045029 h 3758084"/>
              <a:gd name="connsiteX35" fmla="*/ 1024932 w 2411604"/>
              <a:gd name="connsiteY35" fmla="*/ 1085222 h 3758084"/>
              <a:gd name="connsiteX36" fmla="*/ 994787 w 2411604"/>
              <a:gd name="connsiteY36" fmla="*/ 1115367 h 3758084"/>
              <a:gd name="connsiteX37" fmla="*/ 924448 w 2411604"/>
              <a:gd name="connsiteY37" fmla="*/ 1155561 h 3758084"/>
              <a:gd name="connsiteX38" fmla="*/ 864158 w 2411604"/>
              <a:gd name="connsiteY38" fmla="*/ 1225899 h 3758084"/>
              <a:gd name="connsiteX39" fmla="*/ 834013 w 2411604"/>
              <a:gd name="connsiteY39" fmla="*/ 1256044 h 3758084"/>
              <a:gd name="connsiteX40" fmla="*/ 823965 w 2411604"/>
              <a:gd name="connsiteY40" fmla="*/ 1286189 h 3758084"/>
              <a:gd name="connsiteX41" fmla="*/ 783771 w 2411604"/>
              <a:gd name="connsiteY41" fmla="*/ 1356528 h 3758084"/>
              <a:gd name="connsiteX42" fmla="*/ 763675 w 2411604"/>
              <a:gd name="connsiteY42" fmla="*/ 1416818 h 3758084"/>
              <a:gd name="connsiteX43" fmla="*/ 753626 w 2411604"/>
              <a:gd name="connsiteY43" fmla="*/ 1487156 h 3758084"/>
              <a:gd name="connsiteX44" fmla="*/ 743578 w 2411604"/>
              <a:gd name="connsiteY44" fmla="*/ 1527350 h 3758084"/>
              <a:gd name="connsiteX45" fmla="*/ 733530 w 2411604"/>
              <a:gd name="connsiteY45" fmla="*/ 1607736 h 3758084"/>
              <a:gd name="connsiteX46" fmla="*/ 753626 w 2411604"/>
              <a:gd name="connsiteY46" fmla="*/ 1899139 h 3758084"/>
              <a:gd name="connsiteX47" fmla="*/ 763675 w 2411604"/>
              <a:gd name="connsiteY47" fmla="*/ 1929284 h 3758084"/>
              <a:gd name="connsiteX48" fmla="*/ 783771 w 2411604"/>
              <a:gd name="connsiteY48" fmla="*/ 1959429 h 3758084"/>
              <a:gd name="connsiteX49" fmla="*/ 803868 w 2411604"/>
              <a:gd name="connsiteY49" fmla="*/ 2009670 h 3758084"/>
              <a:gd name="connsiteX50" fmla="*/ 834013 w 2411604"/>
              <a:gd name="connsiteY50" fmla="*/ 2039815 h 3758084"/>
              <a:gd name="connsiteX51" fmla="*/ 854110 w 2411604"/>
              <a:gd name="connsiteY51" fmla="*/ 2080009 h 3758084"/>
              <a:gd name="connsiteX52" fmla="*/ 894303 w 2411604"/>
              <a:gd name="connsiteY52" fmla="*/ 2110154 h 3758084"/>
              <a:gd name="connsiteX53" fmla="*/ 924448 w 2411604"/>
              <a:gd name="connsiteY53" fmla="*/ 2150347 h 3758084"/>
              <a:gd name="connsiteX54" fmla="*/ 974690 w 2411604"/>
              <a:gd name="connsiteY54" fmla="*/ 2180492 h 3758084"/>
              <a:gd name="connsiteX55" fmla="*/ 1034980 w 2411604"/>
              <a:gd name="connsiteY55" fmla="*/ 2220686 h 3758084"/>
              <a:gd name="connsiteX56" fmla="*/ 1105319 w 2411604"/>
              <a:gd name="connsiteY56" fmla="*/ 2270928 h 3758084"/>
              <a:gd name="connsiteX57" fmla="*/ 1135464 w 2411604"/>
              <a:gd name="connsiteY57" fmla="*/ 2280976 h 3758084"/>
              <a:gd name="connsiteX58" fmla="*/ 1185705 w 2411604"/>
              <a:gd name="connsiteY58" fmla="*/ 2301073 h 3758084"/>
              <a:gd name="connsiteX59" fmla="*/ 1296237 w 2411604"/>
              <a:gd name="connsiteY59" fmla="*/ 2351314 h 3758084"/>
              <a:gd name="connsiteX60" fmla="*/ 1336431 w 2411604"/>
              <a:gd name="connsiteY60" fmla="*/ 2361363 h 3758084"/>
              <a:gd name="connsiteX61" fmla="*/ 1376624 w 2411604"/>
              <a:gd name="connsiteY61" fmla="*/ 2381459 h 3758084"/>
              <a:gd name="connsiteX62" fmla="*/ 1426866 w 2411604"/>
              <a:gd name="connsiteY62" fmla="*/ 2391508 h 3758084"/>
              <a:gd name="connsiteX63" fmla="*/ 1457011 w 2411604"/>
              <a:gd name="connsiteY63" fmla="*/ 2401556 h 3758084"/>
              <a:gd name="connsiteX64" fmla="*/ 1517301 w 2411604"/>
              <a:gd name="connsiteY64" fmla="*/ 2411604 h 3758084"/>
              <a:gd name="connsiteX65" fmla="*/ 1587640 w 2411604"/>
              <a:gd name="connsiteY65" fmla="*/ 2431701 h 3758084"/>
              <a:gd name="connsiteX66" fmla="*/ 1678075 w 2411604"/>
              <a:gd name="connsiteY66" fmla="*/ 2451798 h 3758084"/>
              <a:gd name="connsiteX67" fmla="*/ 1718268 w 2411604"/>
              <a:gd name="connsiteY67" fmla="*/ 2471895 h 3758084"/>
              <a:gd name="connsiteX68" fmla="*/ 1788607 w 2411604"/>
              <a:gd name="connsiteY68" fmla="*/ 2491991 h 3758084"/>
              <a:gd name="connsiteX69" fmla="*/ 1818752 w 2411604"/>
              <a:gd name="connsiteY69" fmla="*/ 2512088 h 3758084"/>
              <a:gd name="connsiteX70" fmla="*/ 1889090 w 2411604"/>
              <a:gd name="connsiteY70" fmla="*/ 2542233 h 3758084"/>
              <a:gd name="connsiteX71" fmla="*/ 1989574 w 2411604"/>
              <a:gd name="connsiteY71" fmla="*/ 2602523 h 3758084"/>
              <a:gd name="connsiteX72" fmla="*/ 2039815 w 2411604"/>
              <a:gd name="connsiteY72" fmla="*/ 2652765 h 3758084"/>
              <a:gd name="connsiteX73" fmla="*/ 2059912 w 2411604"/>
              <a:gd name="connsiteY73" fmla="*/ 2682910 h 3758084"/>
              <a:gd name="connsiteX74" fmla="*/ 2130250 w 2411604"/>
              <a:gd name="connsiteY74" fmla="*/ 2733152 h 3758084"/>
              <a:gd name="connsiteX75" fmla="*/ 2170444 w 2411604"/>
              <a:gd name="connsiteY75" fmla="*/ 2793442 h 3758084"/>
              <a:gd name="connsiteX76" fmla="*/ 2200589 w 2411604"/>
              <a:gd name="connsiteY76" fmla="*/ 2833635 h 3758084"/>
              <a:gd name="connsiteX77" fmla="*/ 2220686 w 2411604"/>
              <a:gd name="connsiteY77" fmla="*/ 2873829 h 3758084"/>
              <a:gd name="connsiteX78" fmla="*/ 2250831 w 2411604"/>
              <a:gd name="connsiteY78" fmla="*/ 2974312 h 3758084"/>
              <a:gd name="connsiteX79" fmla="*/ 2240782 w 2411604"/>
              <a:gd name="connsiteY79" fmla="*/ 3215473 h 3758084"/>
              <a:gd name="connsiteX80" fmla="*/ 2180492 w 2411604"/>
              <a:gd name="connsiteY80" fmla="*/ 3285811 h 3758084"/>
              <a:gd name="connsiteX81" fmla="*/ 2140299 w 2411604"/>
              <a:gd name="connsiteY81" fmla="*/ 3315956 h 3758084"/>
              <a:gd name="connsiteX82" fmla="*/ 2029767 w 2411604"/>
              <a:gd name="connsiteY82" fmla="*/ 3356150 h 3758084"/>
              <a:gd name="connsiteX83" fmla="*/ 1969477 w 2411604"/>
              <a:gd name="connsiteY83" fmla="*/ 3376246 h 3758084"/>
              <a:gd name="connsiteX84" fmla="*/ 1828800 w 2411604"/>
              <a:gd name="connsiteY84" fmla="*/ 3386295 h 3758084"/>
              <a:gd name="connsiteX85" fmla="*/ 1688123 w 2411604"/>
              <a:gd name="connsiteY85" fmla="*/ 3416440 h 3758084"/>
              <a:gd name="connsiteX86" fmla="*/ 1688123 w 2411604"/>
              <a:gd name="connsiteY86" fmla="*/ 3416440 h 3758084"/>
              <a:gd name="connsiteX87" fmla="*/ 1597688 w 2411604"/>
              <a:gd name="connsiteY87" fmla="*/ 3436536 h 3758084"/>
              <a:gd name="connsiteX88" fmla="*/ 1497204 w 2411604"/>
              <a:gd name="connsiteY88" fmla="*/ 3466681 h 3758084"/>
              <a:gd name="connsiteX89" fmla="*/ 1406769 w 2411604"/>
              <a:gd name="connsiteY89" fmla="*/ 3516923 h 3758084"/>
              <a:gd name="connsiteX90" fmla="*/ 1376624 w 2411604"/>
              <a:gd name="connsiteY90" fmla="*/ 3547068 h 3758084"/>
              <a:gd name="connsiteX91" fmla="*/ 1346479 w 2411604"/>
              <a:gd name="connsiteY91" fmla="*/ 3557117 h 3758084"/>
              <a:gd name="connsiteX92" fmla="*/ 1286189 w 2411604"/>
              <a:gd name="connsiteY92" fmla="*/ 3617407 h 3758084"/>
              <a:gd name="connsiteX93" fmla="*/ 1205802 w 2411604"/>
              <a:gd name="connsiteY93" fmla="*/ 3647552 h 3758084"/>
              <a:gd name="connsiteX94" fmla="*/ 1135464 w 2411604"/>
              <a:gd name="connsiteY94" fmla="*/ 3667648 h 3758084"/>
              <a:gd name="connsiteX95" fmla="*/ 964642 w 2411604"/>
              <a:gd name="connsiteY95" fmla="*/ 3657600 h 3758084"/>
              <a:gd name="connsiteX96" fmla="*/ 904352 w 2411604"/>
              <a:gd name="connsiteY96" fmla="*/ 3637503 h 3758084"/>
              <a:gd name="connsiteX97" fmla="*/ 793820 w 2411604"/>
              <a:gd name="connsiteY97" fmla="*/ 3607358 h 3758084"/>
              <a:gd name="connsiteX98" fmla="*/ 693336 w 2411604"/>
              <a:gd name="connsiteY98" fmla="*/ 3587262 h 3758084"/>
              <a:gd name="connsiteX99" fmla="*/ 643094 w 2411604"/>
              <a:gd name="connsiteY99" fmla="*/ 3577213 h 3758084"/>
              <a:gd name="connsiteX100" fmla="*/ 512466 w 2411604"/>
              <a:gd name="connsiteY100" fmla="*/ 3587262 h 3758084"/>
              <a:gd name="connsiteX101" fmla="*/ 411982 w 2411604"/>
              <a:gd name="connsiteY101" fmla="*/ 3617407 h 3758084"/>
              <a:gd name="connsiteX102" fmla="*/ 381837 w 2411604"/>
              <a:gd name="connsiteY102" fmla="*/ 3637503 h 3758084"/>
              <a:gd name="connsiteX103" fmla="*/ 331596 w 2411604"/>
              <a:gd name="connsiteY103" fmla="*/ 3647552 h 3758084"/>
              <a:gd name="connsiteX104" fmla="*/ 211015 w 2411604"/>
              <a:gd name="connsiteY104" fmla="*/ 3667648 h 3758084"/>
              <a:gd name="connsiteX105" fmla="*/ 140677 w 2411604"/>
              <a:gd name="connsiteY105" fmla="*/ 3697793 h 3758084"/>
              <a:gd name="connsiteX106" fmla="*/ 110532 w 2411604"/>
              <a:gd name="connsiteY106" fmla="*/ 3707842 h 3758084"/>
              <a:gd name="connsiteX107" fmla="*/ 80387 w 2411604"/>
              <a:gd name="connsiteY107" fmla="*/ 3727939 h 3758084"/>
              <a:gd name="connsiteX108" fmla="*/ 30145 w 2411604"/>
              <a:gd name="connsiteY108" fmla="*/ 3737987 h 3758084"/>
              <a:gd name="connsiteX109" fmla="*/ 0 w 2411604"/>
              <a:gd name="connsiteY109" fmla="*/ 3758084 h 375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411604" h="3758084">
                <a:moveTo>
                  <a:pt x="2411604" y="40193"/>
                </a:moveTo>
                <a:cubicBezTo>
                  <a:pt x="2382926" y="34457"/>
                  <a:pt x="2349545" y="28610"/>
                  <a:pt x="2321169" y="20097"/>
                </a:cubicBezTo>
                <a:cubicBezTo>
                  <a:pt x="2300879" y="14010"/>
                  <a:pt x="2260879" y="0"/>
                  <a:pt x="2260879" y="0"/>
                </a:cubicBezTo>
                <a:cubicBezTo>
                  <a:pt x="2157046" y="3349"/>
                  <a:pt x="2052512" y="-2453"/>
                  <a:pt x="1949380" y="10048"/>
                </a:cubicBezTo>
                <a:cubicBezTo>
                  <a:pt x="1937391" y="11501"/>
                  <a:pt x="1937822" y="31654"/>
                  <a:pt x="1929283" y="40193"/>
                </a:cubicBezTo>
                <a:cubicBezTo>
                  <a:pt x="1920744" y="48732"/>
                  <a:pt x="1909186" y="53591"/>
                  <a:pt x="1899138" y="60290"/>
                </a:cubicBezTo>
                <a:cubicBezTo>
                  <a:pt x="1841546" y="146681"/>
                  <a:pt x="1910595" y="37377"/>
                  <a:pt x="1868993" y="120580"/>
                </a:cubicBezTo>
                <a:cubicBezTo>
                  <a:pt x="1863592" y="131382"/>
                  <a:pt x="1853802" y="139689"/>
                  <a:pt x="1848897" y="150725"/>
                </a:cubicBezTo>
                <a:cubicBezTo>
                  <a:pt x="1840294" y="170083"/>
                  <a:pt x="1828800" y="211015"/>
                  <a:pt x="1828800" y="211015"/>
                </a:cubicBezTo>
                <a:cubicBezTo>
                  <a:pt x="1830991" y="228542"/>
                  <a:pt x="1833905" y="294562"/>
                  <a:pt x="1848897" y="321547"/>
                </a:cubicBezTo>
                <a:cubicBezTo>
                  <a:pt x="1860627" y="342661"/>
                  <a:pt x="1868993" y="368439"/>
                  <a:pt x="1889090" y="381837"/>
                </a:cubicBezTo>
                <a:lnTo>
                  <a:pt x="1919235" y="401934"/>
                </a:lnTo>
                <a:cubicBezTo>
                  <a:pt x="1915386" y="440421"/>
                  <a:pt x="1925204" y="500963"/>
                  <a:pt x="1889090" y="532563"/>
                </a:cubicBezTo>
                <a:cubicBezTo>
                  <a:pt x="1870913" y="548468"/>
                  <a:pt x="1848897" y="559358"/>
                  <a:pt x="1828800" y="572756"/>
                </a:cubicBezTo>
                <a:lnTo>
                  <a:pt x="1798655" y="592853"/>
                </a:lnTo>
                <a:cubicBezTo>
                  <a:pt x="1790250" y="605460"/>
                  <a:pt x="1766969" y="634652"/>
                  <a:pt x="1768510" y="653143"/>
                </a:cubicBezTo>
                <a:cubicBezTo>
                  <a:pt x="1772277" y="698350"/>
                  <a:pt x="1778889" y="740182"/>
                  <a:pt x="1808703" y="773723"/>
                </a:cubicBezTo>
                <a:cubicBezTo>
                  <a:pt x="1827585" y="794965"/>
                  <a:pt x="1851941" y="811276"/>
                  <a:pt x="1868993" y="834013"/>
                </a:cubicBezTo>
                <a:cubicBezTo>
                  <a:pt x="1879041" y="847411"/>
                  <a:pt x="1886621" y="863081"/>
                  <a:pt x="1899138" y="874207"/>
                </a:cubicBezTo>
                <a:cubicBezTo>
                  <a:pt x="1917191" y="890254"/>
                  <a:pt x="1959429" y="914400"/>
                  <a:pt x="1959429" y="914400"/>
                </a:cubicBezTo>
                <a:cubicBezTo>
                  <a:pt x="1962778" y="924448"/>
                  <a:pt x="1969477" y="933953"/>
                  <a:pt x="1969477" y="944545"/>
                </a:cubicBezTo>
                <a:cubicBezTo>
                  <a:pt x="1969477" y="1031695"/>
                  <a:pt x="1968397" y="1119115"/>
                  <a:pt x="1959429" y="1205802"/>
                </a:cubicBezTo>
                <a:cubicBezTo>
                  <a:pt x="1958186" y="1217815"/>
                  <a:pt x="1948421" y="1227994"/>
                  <a:pt x="1939332" y="1235947"/>
                </a:cubicBezTo>
                <a:cubicBezTo>
                  <a:pt x="1921155" y="1251852"/>
                  <a:pt x="1901956" y="1268503"/>
                  <a:pt x="1879042" y="1276141"/>
                </a:cubicBezTo>
                <a:lnTo>
                  <a:pt x="1848897" y="1286189"/>
                </a:lnTo>
                <a:lnTo>
                  <a:pt x="1678075" y="1276141"/>
                </a:lnTo>
                <a:cubicBezTo>
                  <a:pt x="1655161" y="1268503"/>
                  <a:pt x="1637881" y="1215851"/>
                  <a:pt x="1637881" y="1215851"/>
                </a:cubicBezTo>
                <a:cubicBezTo>
                  <a:pt x="1634532" y="1205803"/>
                  <a:pt x="1632977" y="1194965"/>
                  <a:pt x="1627833" y="1185706"/>
                </a:cubicBezTo>
                <a:cubicBezTo>
                  <a:pt x="1588589" y="1115066"/>
                  <a:pt x="1598824" y="1133070"/>
                  <a:pt x="1537398" y="1095270"/>
                </a:cubicBezTo>
                <a:cubicBezTo>
                  <a:pt x="1510487" y="1078709"/>
                  <a:pt x="1486988" y="1055022"/>
                  <a:pt x="1457011" y="1045029"/>
                </a:cubicBezTo>
                <a:cubicBezTo>
                  <a:pt x="1446963" y="1041679"/>
                  <a:pt x="1437085" y="1037767"/>
                  <a:pt x="1426866" y="1034980"/>
                </a:cubicBezTo>
                <a:cubicBezTo>
                  <a:pt x="1302205" y="1000982"/>
                  <a:pt x="1385720" y="1027965"/>
                  <a:pt x="1316334" y="1004835"/>
                </a:cubicBezTo>
                <a:cubicBezTo>
                  <a:pt x="1276141" y="1008185"/>
                  <a:pt x="1235538" y="1008253"/>
                  <a:pt x="1195754" y="1014884"/>
                </a:cubicBezTo>
                <a:cubicBezTo>
                  <a:pt x="1174859" y="1018367"/>
                  <a:pt x="1156236" y="1030825"/>
                  <a:pt x="1135464" y="1034980"/>
                </a:cubicBezTo>
                <a:lnTo>
                  <a:pt x="1085222" y="1045029"/>
                </a:lnTo>
                <a:cubicBezTo>
                  <a:pt x="1065125" y="1058427"/>
                  <a:pt x="1042011" y="1068143"/>
                  <a:pt x="1024932" y="1085222"/>
                </a:cubicBezTo>
                <a:cubicBezTo>
                  <a:pt x="1014884" y="1095270"/>
                  <a:pt x="1006351" y="1107107"/>
                  <a:pt x="994787" y="1115367"/>
                </a:cubicBezTo>
                <a:cubicBezTo>
                  <a:pt x="925989" y="1164509"/>
                  <a:pt x="981409" y="1108093"/>
                  <a:pt x="924448" y="1155561"/>
                </a:cubicBezTo>
                <a:cubicBezTo>
                  <a:pt x="887048" y="1186728"/>
                  <a:pt x="897424" y="1187089"/>
                  <a:pt x="864158" y="1225899"/>
                </a:cubicBezTo>
                <a:cubicBezTo>
                  <a:pt x="854910" y="1236688"/>
                  <a:pt x="844061" y="1245996"/>
                  <a:pt x="834013" y="1256044"/>
                </a:cubicBezTo>
                <a:cubicBezTo>
                  <a:pt x="830664" y="1266092"/>
                  <a:pt x="828702" y="1276715"/>
                  <a:pt x="823965" y="1286189"/>
                </a:cubicBezTo>
                <a:cubicBezTo>
                  <a:pt x="787710" y="1358699"/>
                  <a:pt x="819004" y="1268444"/>
                  <a:pt x="783771" y="1356528"/>
                </a:cubicBezTo>
                <a:cubicBezTo>
                  <a:pt x="775904" y="1376197"/>
                  <a:pt x="763675" y="1416818"/>
                  <a:pt x="763675" y="1416818"/>
                </a:cubicBezTo>
                <a:cubicBezTo>
                  <a:pt x="760325" y="1440264"/>
                  <a:pt x="757863" y="1463854"/>
                  <a:pt x="753626" y="1487156"/>
                </a:cubicBezTo>
                <a:cubicBezTo>
                  <a:pt x="751156" y="1500744"/>
                  <a:pt x="745848" y="1513728"/>
                  <a:pt x="743578" y="1527350"/>
                </a:cubicBezTo>
                <a:cubicBezTo>
                  <a:pt x="739139" y="1553986"/>
                  <a:pt x="736879" y="1580941"/>
                  <a:pt x="733530" y="1607736"/>
                </a:cubicBezTo>
                <a:cubicBezTo>
                  <a:pt x="739842" y="1765543"/>
                  <a:pt x="723960" y="1795310"/>
                  <a:pt x="753626" y="1899139"/>
                </a:cubicBezTo>
                <a:cubicBezTo>
                  <a:pt x="756536" y="1909323"/>
                  <a:pt x="758938" y="1919810"/>
                  <a:pt x="763675" y="1929284"/>
                </a:cubicBezTo>
                <a:cubicBezTo>
                  <a:pt x="769076" y="1940086"/>
                  <a:pt x="778370" y="1948627"/>
                  <a:pt x="783771" y="1959429"/>
                </a:cubicBezTo>
                <a:cubicBezTo>
                  <a:pt x="791837" y="1975562"/>
                  <a:pt x="794308" y="1994375"/>
                  <a:pt x="803868" y="2009670"/>
                </a:cubicBezTo>
                <a:cubicBezTo>
                  <a:pt x="811400" y="2021720"/>
                  <a:pt x="825753" y="2028251"/>
                  <a:pt x="834013" y="2039815"/>
                </a:cubicBezTo>
                <a:cubicBezTo>
                  <a:pt x="842720" y="2052004"/>
                  <a:pt x="844362" y="2068636"/>
                  <a:pt x="854110" y="2080009"/>
                </a:cubicBezTo>
                <a:cubicBezTo>
                  <a:pt x="865009" y="2092724"/>
                  <a:pt x="882461" y="2098312"/>
                  <a:pt x="894303" y="2110154"/>
                </a:cubicBezTo>
                <a:cubicBezTo>
                  <a:pt x="906145" y="2121996"/>
                  <a:pt x="911844" y="2139319"/>
                  <a:pt x="924448" y="2150347"/>
                </a:cubicBezTo>
                <a:cubicBezTo>
                  <a:pt x="939146" y="2163208"/>
                  <a:pt x="958213" y="2170006"/>
                  <a:pt x="974690" y="2180492"/>
                </a:cubicBezTo>
                <a:cubicBezTo>
                  <a:pt x="995067" y="2193459"/>
                  <a:pt x="1015657" y="2206194"/>
                  <a:pt x="1034980" y="2220686"/>
                </a:cubicBezTo>
                <a:cubicBezTo>
                  <a:pt x="1044079" y="2227510"/>
                  <a:pt x="1090629" y="2263583"/>
                  <a:pt x="1105319" y="2270928"/>
                </a:cubicBezTo>
                <a:cubicBezTo>
                  <a:pt x="1114793" y="2275665"/>
                  <a:pt x="1125547" y="2277257"/>
                  <a:pt x="1135464" y="2280976"/>
                </a:cubicBezTo>
                <a:cubicBezTo>
                  <a:pt x="1152353" y="2287309"/>
                  <a:pt x="1169222" y="2293747"/>
                  <a:pt x="1185705" y="2301073"/>
                </a:cubicBezTo>
                <a:cubicBezTo>
                  <a:pt x="1252332" y="2330685"/>
                  <a:pt x="1205971" y="2318490"/>
                  <a:pt x="1296237" y="2351314"/>
                </a:cubicBezTo>
                <a:cubicBezTo>
                  <a:pt x="1309216" y="2356034"/>
                  <a:pt x="1323500" y="2356514"/>
                  <a:pt x="1336431" y="2361363"/>
                </a:cubicBezTo>
                <a:cubicBezTo>
                  <a:pt x="1350456" y="2366622"/>
                  <a:pt x="1362414" y="2376722"/>
                  <a:pt x="1376624" y="2381459"/>
                </a:cubicBezTo>
                <a:cubicBezTo>
                  <a:pt x="1392827" y="2386860"/>
                  <a:pt x="1410297" y="2387366"/>
                  <a:pt x="1426866" y="2391508"/>
                </a:cubicBezTo>
                <a:cubicBezTo>
                  <a:pt x="1437142" y="2394077"/>
                  <a:pt x="1446671" y="2399258"/>
                  <a:pt x="1457011" y="2401556"/>
                </a:cubicBezTo>
                <a:cubicBezTo>
                  <a:pt x="1476900" y="2405976"/>
                  <a:pt x="1497323" y="2407608"/>
                  <a:pt x="1517301" y="2411604"/>
                </a:cubicBezTo>
                <a:cubicBezTo>
                  <a:pt x="1569631" y="2422070"/>
                  <a:pt x="1542965" y="2418937"/>
                  <a:pt x="1587640" y="2431701"/>
                </a:cubicBezTo>
                <a:cubicBezTo>
                  <a:pt x="1620765" y="2441165"/>
                  <a:pt x="1643523" y="2444888"/>
                  <a:pt x="1678075" y="2451798"/>
                </a:cubicBezTo>
                <a:cubicBezTo>
                  <a:pt x="1691473" y="2458497"/>
                  <a:pt x="1704500" y="2465994"/>
                  <a:pt x="1718268" y="2471895"/>
                </a:cubicBezTo>
                <a:cubicBezTo>
                  <a:pt x="1738448" y="2480544"/>
                  <a:pt x="1768213" y="2486893"/>
                  <a:pt x="1788607" y="2491991"/>
                </a:cubicBezTo>
                <a:cubicBezTo>
                  <a:pt x="1798655" y="2498690"/>
                  <a:pt x="1807950" y="2506687"/>
                  <a:pt x="1818752" y="2512088"/>
                </a:cubicBezTo>
                <a:cubicBezTo>
                  <a:pt x="1901922" y="2553673"/>
                  <a:pt x="1784532" y="2479498"/>
                  <a:pt x="1889090" y="2542233"/>
                </a:cubicBezTo>
                <a:cubicBezTo>
                  <a:pt x="2010340" y="2614983"/>
                  <a:pt x="1897700" y="2556586"/>
                  <a:pt x="1989574" y="2602523"/>
                </a:cubicBezTo>
                <a:cubicBezTo>
                  <a:pt x="2043160" y="2682905"/>
                  <a:pt x="1972830" y="2585780"/>
                  <a:pt x="2039815" y="2652765"/>
                </a:cubicBezTo>
                <a:cubicBezTo>
                  <a:pt x="2048354" y="2661304"/>
                  <a:pt x="2051373" y="2674371"/>
                  <a:pt x="2059912" y="2682910"/>
                </a:cubicBezTo>
                <a:cubicBezTo>
                  <a:pt x="2072375" y="2695373"/>
                  <a:pt x="2113134" y="2721741"/>
                  <a:pt x="2130250" y="2733152"/>
                </a:cubicBezTo>
                <a:cubicBezTo>
                  <a:pt x="2143648" y="2753249"/>
                  <a:pt x="2155952" y="2774119"/>
                  <a:pt x="2170444" y="2793442"/>
                </a:cubicBezTo>
                <a:cubicBezTo>
                  <a:pt x="2180492" y="2806840"/>
                  <a:pt x="2191713" y="2819433"/>
                  <a:pt x="2200589" y="2833635"/>
                </a:cubicBezTo>
                <a:cubicBezTo>
                  <a:pt x="2208528" y="2846338"/>
                  <a:pt x="2215123" y="2859921"/>
                  <a:pt x="2220686" y="2873829"/>
                </a:cubicBezTo>
                <a:cubicBezTo>
                  <a:pt x="2236992" y="2914594"/>
                  <a:pt x="2240962" y="2934838"/>
                  <a:pt x="2250831" y="2974312"/>
                </a:cubicBezTo>
                <a:cubicBezTo>
                  <a:pt x="2247481" y="3054699"/>
                  <a:pt x="2252160" y="3135825"/>
                  <a:pt x="2240782" y="3215473"/>
                </a:cubicBezTo>
                <a:cubicBezTo>
                  <a:pt x="2238935" y="3228402"/>
                  <a:pt x="2191232" y="3276605"/>
                  <a:pt x="2180492" y="3285811"/>
                </a:cubicBezTo>
                <a:cubicBezTo>
                  <a:pt x="2167777" y="3296710"/>
                  <a:pt x="2154939" y="3307823"/>
                  <a:pt x="2140299" y="3315956"/>
                </a:cubicBezTo>
                <a:cubicBezTo>
                  <a:pt x="2119327" y="3327607"/>
                  <a:pt x="2049694" y="3349508"/>
                  <a:pt x="2029767" y="3356150"/>
                </a:cubicBezTo>
                <a:cubicBezTo>
                  <a:pt x="2009670" y="3362849"/>
                  <a:pt x="1990607" y="3374737"/>
                  <a:pt x="1969477" y="3376246"/>
                </a:cubicBezTo>
                <a:lnTo>
                  <a:pt x="1828800" y="3386295"/>
                </a:lnTo>
                <a:cubicBezTo>
                  <a:pt x="1741265" y="3400884"/>
                  <a:pt x="1788276" y="3391402"/>
                  <a:pt x="1688123" y="3416440"/>
                </a:cubicBezTo>
                <a:lnTo>
                  <a:pt x="1688123" y="3416440"/>
                </a:lnTo>
                <a:cubicBezTo>
                  <a:pt x="1659440" y="3422176"/>
                  <a:pt x="1626067" y="3428022"/>
                  <a:pt x="1597688" y="3436536"/>
                </a:cubicBezTo>
                <a:cubicBezTo>
                  <a:pt x="1475375" y="3473230"/>
                  <a:pt x="1589842" y="3443523"/>
                  <a:pt x="1497204" y="3466681"/>
                </a:cubicBezTo>
                <a:cubicBezTo>
                  <a:pt x="1428101" y="3512750"/>
                  <a:pt x="1459828" y="3499237"/>
                  <a:pt x="1406769" y="3516923"/>
                </a:cubicBezTo>
                <a:cubicBezTo>
                  <a:pt x="1396721" y="3526971"/>
                  <a:pt x="1388448" y="3539185"/>
                  <a:pt x="1376624" y="3547068"/>
                </a:cubicBezTo>
                <a:cubicBezTo>
                  <a:pt x="1367811" y="3552943"/>
                  <a:pt x="1354840" y="3550614"/>
                  <a:pt x="1346479" y="3557117"/>
                </a:cubicBezTo>
                <a:cubicBezTo>
                  <a:pt x="1324045" y="3574566"/>
                  <a:pt x="1313152" y="3608420"/>
                  <a:pt x="1286189" y="3617407"/>
                </a:cubicBezTo>
                <a:cubicBezTo>
                  <a:pt x="1217766" y="3640214"/>
                  <a:pt x="1301924" y="3611506"/>
                  <a:pt x="1205802" y="3647552"/>
                </a:cubicBezTo>
                <a:cubicBezTo>
                  <a:pt x="1176974" y="3658363"/>
                  <a:pt x="1167134" y="3659731"/>
                  <a:pt x="1135464" y="3667648"/>
                </a:cubicBezTo>
                <a:cubicBezTo>
                  <a:pt x="1078523" y="3664299"/>
                  <a:pt x="1021202" y="3664977"/>
                  <a:pt x="964642" y="3657600"/>
                </a:cubicBezTo>
                <a:cubicBezTo>
                  <a:pt x="943636" y="3654860"/>
                  <a:pt x="924599" y="3643733"/>
                  <a:pt x="904352" y="3637503"/>
                </a:cubicBezTo>
                <a:cubicBezTo>
                  <a:pt x="883548" y="3631102"/>
                  <a:pt x="822095" y="3613417"/>
                  <a:pt x="793820" y="3607358"/>
                </a:cubicBezTo>
                <a:cubicBezTo>
                  <a:pt x="760420" y="3600201"/>
                  <a:pt x="726831" y="3593961"/>
                  <a:pt x="693336" y="3587262"/>
                </a:cubicBezTo>
                <a:lnTo>
                  <a:pt x="643094" y="3577213"/>
                </a:lnTo>
                <a:cubicBezTo>
                  <a:pt x="599551" y="3580563"/>
                  <a:pt x="555838" y="3582159"/>
                  <a:pt x="512466" y="3587262"/>
                </a:cubicBezTo>
                <a:cubicBezTo>
                  <a:pt x="495412" y="3589268"/>
                  <a:pt x="418355" y="3613158"/>
                  <a:pt x="411982" y="3617407"/>
                </a:cubicBezTo>
                <a:cubicBezTo>
                  <a:pt x="401934" y="3624106"/>
                  <a:pt x="393145" y="3633263"/>
                  <a:pt x="381837" y="3637503"/>
                </a:cubicBezTo>
                <a:cubicBezTo>
                  <a:pt x="365846" y="3643500"/>
                  <a:pt x="348268" y="3643847"/>
                  <a:pt x="331596" y="3647552"/>
                </a:cubicBezTo>
                <a:cubicBezTo>
                  <a:pt x="246248" y="3666519"/>
                  <a:pt x="342173" y="3651254"/>
                  <a:pt x="211015" y="3667648"/>
                </a:cubicBezTo>
                <a:cubicBezTo>
                  <a:pt x="127366" y="3688562"/>
                  <a:pt x="210068" y="3663097"/>
                  <a:pt x="140677" y="3697793"/>
                </a:cubicBezTo>
                <a:cubicBezTo>
                  <a:pt x="131203" y="3702530"/>
                  <a:pt x="120006" y="3703105"/>
                  <a:pt x="110532" y="3707842"/>
                </a:cubicBezTo>
                <a:cubicBezTo>
                  <a:pt x="99730" y="3713243"/>
                  <a:pt x="91695" y="3723699"/>
                  <a:pt x="80387" y="3727939"/>
                </a:cubicBezTo>
                <a:cubicBezTo>
                  <a:pt x="64395" y="3733936"/>
                  <a:pt x="46892" y="3734638"/>
                  <a:pt x="30145" y="3737987"/>
                </a:cubicBezTo>
                <a:lnTo>
                  <a:pt x="0" y="3758084"/>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drawing&#10;&#10;Description automatically generated">
            <a:extLst>
              <a:ext uri="{FF2B5EF4-FFF2-40B4-BE49-F238E27FC236}">
                <a16:creationId xmlns:a16="http://schemas.microsoft.com/office/drawing/2014/main" id="{3AB7063B-8087-4820-9EFE-5A0E441E6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453" y="1797665"/>
            <a:ext cx="4413680" cy="4413680"/>
          </a:xfrm>
          <a:prstGeom prst="rect">
            <a:avLst/>
          </a:prstGeom>
        </p:spPr>
      </p:pic>
    </p:spTree>
    <p:custDataLst>
      <p:tags r:id="rId1"/>
    </p:custDataLst>
    <p:extLst>
      <p:ext uri="{BB962C8B-B14F-4D97-AF65-F5344CB8AC3E}">
        <p14:creationId xmlns:p14="http://schemas.microsoft.com/office/powerpoint/2010/main" val="2577986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SPOTTING THE SIGNS: PROBLEMATIC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pic>
        <p:nvPicPr>
          <p:cNvPr id="6" name="Picture 5" descr="A screenshot of a cell phone&#10;&#10;Description automatically generated">
            <a:extLst>
              <a:ext uri="{FF2B5EF4-FFF2-40B4-BE49-F238E27FC236}">
                <a16:creationId xmlns:a16="http://schemas.microsoft.com/office/drawing/2014/main" id="{55E2E6A8-2F0E-4CF3-BEC7-1BE5D5AE5A5E}"/>
              </a:ext>
            </a:extLst>
          </p:cNvPr>
          <p:cNvPicPr>
            <a:picLocks noChangeAspect="1"/>
          </p:cNvPicPr>
          <p:nvPr/>
        </p:nvPicPr>
        <p:blipFill rotWithShape="1">
          <a:blip r:embed="rId3">
            <a:extLst>
              <a:ext uri="{28A0092B-C50C-407E-A947-70E740481C1C}">
                <a14:useLocalDpi xmlns:a14="http://schemas.microsoft.com/office/drawing/2010/main" val="0"/>
              </a:ext>
            </a:extLst>
          </a:blip>
          <a:srcRect t="17336" b="12816"/>
          <a:stretch/>
        </p:blipFill>
        <p:spPr>
          <a:xfrm>
            <a:off x="-12152" y="1416818"/>
            <a:ext cx="12192000" cy="4789547"/>
          </a:xfrm>
          <a:prstGeom prst="rect">
            <a:avLst/>
          </a:prstGeom>
        </p:spPr>
      </p:pic>
    </p:spTree>
    <p:custDataLst>
      <p:tags r:id="rId1"/>
    </p:custDataLst>
    <p:extLst>
      <p:ext uri="{BB962C8B-B14F-4D97-AF65-F5344CB8AC3E}">
        <p14:creationId xmlns:p14="http://schemas.microsoft.com/office/powerpoint/2010/main" val="4163606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SPOTTING THE SIGNS: GAMING DISORDER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pic>
        <p:nvPicPr>
          <p:cNvPr id="8" name="Picture 7" descr="A screenshot of a cell phone&#10;&#10;Description automatically generated">
            <a:extLst>
              <a:ext uri="{FF2B5EF4-FFF2-40B4-BE49-F238E27FC236}">
                <a16:creationId xmlns:a16="http://schemas.microsoft.com/office/drawing/2014/main" id="{966C68EE-DFD1-4E67-89FB-148650398344}"/>
              </a:ext>
            </a:extLst>
          </p:cNvPr>
          <p:cNvPicPr>
            <a:picLocks noChangeAspect="1"/>
          </p:cNvPicPr>
          <p:nvPr/>
        </p:nvPicPr>
        <p:blipFill rotWithShape="1">
          <a:blip r:embed="rId3">
            <a:extLst>
              <a:ext uri="{28A0092B-C50C-407E-A947-70E740481C1C}">
                <a14:useLocalDpi xmlns:a14="http://schemas.microsoft.com/office/drawing/2010/main" val="0"/>
              </a:ext>
            </a:extLst>
          </a:blip>
          <a:srcRect t="17189" b="13255"/>
          <a:stretch/>
        </p:blipFill>
        <p:spPr>
          <a:xfrm>
            <a:off x="0" y="1406769"/>
            <a:ext cx="12192000" cy="4769452"/>
          </a:xfrm>
          <a:prstGeom prst="rect">
            <a:avLst/>
          </a:prstGeom>
        </p:spPr>
      </p:pic>
    </p:spTree>
    <p:custDataLst>
      <p:tags r:id="rId1"/>
    </p:custDataLst>
    <p:extLst>
      <p:ext uri="{BB962C8B-B14F-4D97-AF65-F5344CB8AC3E}">
        <p14:creationId xmlns:p14="http://schemas.microsoft.com/office/powerpoint/2010/main" val="1344141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THE RISK LADDER</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7300377" cy="4413680"/>
          </a:xfrm>
        </p:spPr>
        <p:txBody>
          <a:bodyPr>
            <a:noAutofit/>
          </a:bodyPr>
          <a:lstStyle/>
          <a:p>
            <a:r>
              <a:rPr lang="en-GB" sz="2400" dirty="0"/>
              <a:t>You have been given several cards, each with a different gambling or gaming scenario. </a:t>
            </a:r>
          </a:p>
          <a:p>
            <a:r>
              <a:rPr lang="en-GB" sz="2400" dirty="0"/>
              <a:t>Place the scenarios on the risk ladder, with least risky at the bottom and most risky at the top. </a:t>
            </a:r>
          </a:p>
          <a:p>
            <a:r>
              <a:rPr lang="en-GB" sz="2400" dirty="0"/>
              <a:t>What could be done to reduce harm?</a:t>
            </a:r>
          </a:p>
          <a:p>
            <a:endParaRPr lang="en-GB" sz="24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sp>
        <p:nvSpPr>
          <p:cNvPr id="19" name="Freeform: Shape 18">
            <a:extLst>
              <a:ext uri="{FF2B5EF4-FFF2-40B4-BE49-F238E27FC236}">
                <a16:creationId xmlns:a16="http://schemas.microsoft.com/office/drawing/2014/main" id="{2572E98D-9BF6-4B33-974A-C1B7B1125F38}"/>
              </a:ext>
            </a:extLst>
          </p:cNvPr>
          <p:cNvSpPr/>
          <p:nvPr/>
        </p:nvSpPr>
        <p:spPr>
          <a:xfrm>
            <a:off x="7643153" y="612949"/>
            <a:ext cx="2964264" cy="5606981"/>
          </a:xfrm>
          <a:custGeom>
            <a:avLst/>
            <a:gdLst>
              <a:gd name="connsiteX0" fmla="*/ 0 w 2964264"/>
              <a:gd name="connsiteY0" fmla="*/ 5606981 h 5606981"/>
              <a:gd name="connsiteX1" fmla="*/ 1105319 w 2964264"/>
              <a:gd name="connsiteY1" fmla="*/ 0 h 5606981"/>
              <a:gd name="connsiteX2" fmla="*/ 1868993 w 2964264"/>
              <a:gd name="connsiteY2" fmla="*/ 0 h 5606981"/>
              <a:gd name="connsiteX3" fmla="*/ 2964264 w 2964264"/>
              <a:gd name="connsiteY3" fmla="*/ 5596932 h 5606981"/>
              <a:gd name="connsiteX4" fmla="*/ 0 w 2964264"/>
              <a:gd name="connsiteY4" fmla="*/ 5606981 h 560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264" h="5606981">
                <a:moveTo>
                  <a:pt x="0" y="5606981"/>
                </a:moveTo>
                <a:lnTo>
                  <a:pt x="1105319" y="0"/>
                </a:lnTo>
                <a:lnTo>
                  <a:pt x="1868993" y="0"/>
                </a:lnTo>
                <a:lnTo>
                  <a:pt x="2964264" y="5596932"/>
                </a:lnTo>
                <a:lnTo>
                  <a:pt x="0" y="5606981"/>
                </a:lnTo>
                <a:close/>
              </a:path>
            </a:pathLst>
          </a:custGeom>
          <a:gradFill>
            <a:gsLst>
              <a:gs pos="58500">
                <a:schemeClr val="accent2"/>
              </a:gs>
              <a:gs pos="0">
                <a:schemeClr val="accent5"/>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36F0B879-3E44-41F2-A4E4-11BEFACFCDCE}"/>
              </a:ext>
            </a:extLst>
          </p:cNvPr>
          <p:cNvGrpSpPr/>
          <p:nvPr/>
        </p:nvGrpSpPr>
        <p:grpSpPr>
          <a:xfrm>
            <a:off x="7335526" y="559483"/>
            <a:ext cx="3589564" cy="5739034"/>
            <a:chOff x="6575493" y="559483"/>
            <a:chExt cx="3589564" cy="5739034"/>
          </a:xfrm>
        </p:grpSpPr>
        <p:sp>
          <p:nvSpPr>
            <p:cNvPr id="21" name="Rectangle 20">
              <a:extLst>
                <a:ext uri="{FF2B5EF4-FFF2-40B4-BE49-F238E27FC236}">
                  <a16:creationId xmlns:a16="http://schemas.microsoft.com/office/drawing/2014/main" id="{121F4622-7B38-4FC9-9A75-7E5A4E2A98A4}"/>
                </a:ext>
              </a:extLst>
            </p:cNvPr>
            <p:cNvSpPr/>
            <p:nvPr/>
          </p:nvSpPr>
          <p:spPr>
            <a:xfrm rot="652483">
              <a:off x="7395586" y="559483"/>
              <a:ext cx="100483" cy="5739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D3FDA54-56F0-47AC-BFD8-495FE3F1B43F}"/>
                </a:ext>
              </a:extLst>
            </p:cNvPr>
            <p:cNvSpPr/>
            <p:nvPr/>
          </p:nvSpPr>
          <p:spPr>
            <a:xfrm rot="20947517" flipH="1">
              <a:off x="9244481" y="559483"/>
              <a:ext cx="100483" cy="5739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81C2DD0-47B6-4C40-B3D0-29902A23AD86}"/>
                </a:ext>
              </a:extLst>
            </p:cNvPr>
            <p:cNvSpPr/>
            <p:nvPr/>
          </p:nvSpPr>
          <p:spPr>
            <a:xfrm>
              <a:off x="7747443" y="1083686"/>
              <a:ext cx="1245664" cy="70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CF9F7A6-51B9-4608-9C5D-9B7A2A2B943B}"/>
                </a:ext>
              </a:extLst>
            </p:cNvPr>
            <p:cNvSpPr/>
            <p:nvPr/>
          </p:nvSpPr>
          <p:spPr>
            <a:xfrm>
              <a:off x="7616649" y="1521991"/>
              <a:ext cx="1507253" cy="7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01F14AF-8A98-4F08-BC1A-6F8B8C259EB5}"/>
                </a:ext>
              </a:extLst>
            </p:cNvPr>
            <p:cNvSpPr/>
            <p:nvPr/>
          </p:nvSpPr>
          <p:spPr>
            <a:xfrm>
              <a:off x="7458387" y="2085678"/>
              <a:ext cx="1823776" cy="7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C045C49-161F-4EA2-93C1-4C0DB270CB2B}"/>
                </a:ext>
              </a:extLst>
            </p:cNvPr>
            <p:cNvSpPr/>
            <p:nvPr/>
          </p:nvSpPr>
          <p:spPr>
            <a:xfrm>
              <a:off x="7316031" y="2699609"/>
              <a:ext cx="2108488" cy="7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2359D98-E405-4648-8849-0A6E45F94D3A}"/>
                </a:ext>
              </a:extLst>
            </p:cNvPr>
            <p:cNvSpPr/>
            <p:nvPr/>
          </p:nvSpPr>
          <p:spPr>
            <a:xfrm>
              <a:off x="7132156" y="3353732"/>
              <a:ext cx="2476239" cy="7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1BD6CAC-D9F6-4C25-AFFE-539EB2CCB2BC}"/>
                </a:ext>
              </a:extLst>
            </p:cNvPr>
            <p:cNvSpPr/>
            <p:nvPr/>
          </p:nvSpPr>
          <p:spPr>
            <a:xfrm>
              <a:off x="6958974" y="4162094"/>
              <a:ext cx="2822602" cy="70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1CA7CBF-BB76-4934-BB7C-D8985B14B18C}"/>
                </a:ext>
              </a:extLst>
            </p:cNvPr>
            <p:cNvSpPr/>
            <p:nvPr/>
          </p:nvSpPr>
          <p:spPr>
            <a:xfrm>
              <a:off x="6754810" y="4969599"/>
              <a:ext cx="3230931" cy="7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1840784-5A91-43D5-ADD7-61E2E8A36DC0}"/>
                </a:ext>
              </a:extLst>
            </p:cNvPr>
            <p:cNvSpPr/>
            <p:nvPr/>
          </p:nvSpPr>
          <p:spPr>
            <a:xfrm>
              <a:off x="6575493" y="5716460"/>
              <a:ext cx="3589564" cy="851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367091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WHAT DO WE KNOW?</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9352233" cy="4413680"/>
          </a:xfrm>
        </p:spPr>
        <p:txBody>
          <a:bodyPr>
            <a:noAutofit/>
          </a:bodyPr>
          <a:lstStyle/>
          <a:p>
            <a:pPr marL="0" indent="0">
              <a:buNone/>
            </a:pPr>
            <a:r>
              <a:rPr lang="en-GB" sz="2400" b="1" dirty="0">
                <a:solidFill>
                  <a:schemeClr val="accent2"/>
                </a:solidFill>
              </a:rPr>
              <a:t>What is Gambling?</a:t>
            </a:r>
          </a:p>
          <a:p>
            <a:pPr marL="0" indent="0">
              <a:buNone/>
            </a:pPr>
            <a:r>
              <a:rPr lang="en-GB" sz="2400" b="1" dirty="0">
                <a:solidFill>
                  <a:schemeClr val="accent2"/>
                </a:solidFill>
              </a:rPr>
              <a:t>What might harm look like?</a:t>
            </a:r>
          </a:p>
          <a:p>
            <a:pPr marL="0" indent="0">
              <a:buNone/>
            </a:pPr>
            <a:r>
              <a:rPr lang="en-GB" sz="2400" dirty="0"/>
              <a:t>Discuss in your group and agree a definition.</a:t>
            </a:r>
          </a:p>
          <a:p>
            <a:pPr marL="0" indent="0">
              <a:buNone/>
            </a:pPr>
            <a:endParaRPr lang="en-GB" sz="10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1 HOUR</a:t>
            </a:r>
          </a:p>
        </p:txBody>
      </p:sp>
      <p:pic>
        <p:nvPicPr>
          <p:cNvPr id="7" name="Picture 6" descr="African, Asian, Black, Brown, Cartoon">
            <a:hlinkClick r:id="rId3"/>
            <a:extLst>
              <a:ext uri="{FF2B5EF4-FFF2-40B4-BE49-F238E27FC236}">
                <a16:creationId xmlns:a16="http://schemas.microsoft.com/office/drawing/2014/main" id="{1C05CC12-19F2-4EC4-A097-F0585DA6617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22742" y="1634161"/>
            <a:ext cx="5173942" cy="4112503"/>
          </a:xfrm>
          <a:prstGeom prst="rect">
            <a:avLst/>
          </a:prstGeom>
          <a:noFill/>
          <a:ln>
            <a:noFill/>
          </a:ln>
        </p:spPr>
      </p:pic>
    </p:spTree>
    <p:custDataLst>
      <p:tags r:id="rId1"/>
    </p:custDataLst>
    <p:extLst>
      <p:ext uri="{BB962C8B-B14F-4D97-AF65-F5344CB8AC3E}">
        <p14:creationId xmlns:p14="http://schemas.microsoft.com/office/powerpoint/2010/main" val="1397634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10DAEBC-595C-40C8-B096-7170589EA039}"/>
              </a:ext>
            </a:extLst>
          </p:cNvPr>
          <p:cNvSpPr/>
          <p:nvPr/>
        </p:nvSpPr>
        <p:spPr>
          <a:xfrm>
            <a:off x="7643153" y="612949"/>
            <a:ext cx="2964264" cy="5606981"/>
          </a:xfrm>
          <a:custGeom>
            <a:avLst/>
            <a:gdLst>
              <a:gd name="connsiteX0" fmla="*/ 0 w 2964264"/>
              <a:gd name="connsiteY0" fmla="*/ 5606981 h 5606981"/>
              <a:gd name="connsiteX1" fmla="*/ 1105319 w 2964264"/>
              <a:gd name="connsiteY1" fmla="*/ 0 h 5606981"/>
              <a:gd name="connsiteX2" fmla="*/ 1868993 w 2964264"/>
              <a:gd name="connsiteY2" fmla="*/ 0 h 5606981"/>
              <a:gd name="connsiteX3" fmla="*/ 2964264 w 2964264"/>
              <a:gd name="connsiteY3" fmla="*/ 5596932 h 5606981"/>
              <a:gd name="connsiteX4" fmla="*/ 0 w 2964264"/>
              <a:gd name="connsiteY4" fmla="*/ 5606981 h 560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264" h="5606981">
                <a:moveTo>
                  <a:pt x="0" y="5606981"/>
                </a:moveTo>
                <a:lnTo>
                  <a:pt x="1105319" y="0"/>
                </a:lnTo>
                <a:lnTo>
                  <a:pt x="1868993" y="0"/>
                </a:lnTo>
                <a:lnTo>
                  <a:pt x="2964264" y="5596932"/>
                </a:lnTo>
                <a:lnTo>
                  <a:pt x="0" y="5606981"/>
                </a:lnTo>
                <a:close/>
              </a:path>
            </a:pathLst>
          </a:custGeom>
          <a:gradFill>
            <a:gsLst>
              <a:gs pos="58500">
                <a:schemeClr val="accent2"/>
              </a:gs>
              <a:gs pos="0">
                <a:schemeClr val="accent5"/>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RISK LADDER</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6141785" cy="4413680"/>
          </a:xfrm>
        </p:spPr>
        <p:txBody>
          <a:bodyPr>
            <a:noAutofit/>
          </a:bodyPr>
          <a:lstStyle/>
          <a:p>
            <a:pPr marL="0" indent="0">
              <a:buNone/>
            </a:pPr>
            <a:endParaRPr lang="en-GB" sz="2400" dirty="0"/>
          </a:p>
          <a:p>
            <a:r>
              <a:rPr lang="en-GB" sz="2400" dirty="0"/>
              <a:t>Share your work with the group.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grpSp>
        <p:nvGrpSpPr>
          <p:cNvPr id="7" name="Group 6">
            <a:extLst>
              <a:ext uri="{FF2B5EF4-FFF2-40B4-BE49-F238E27FC236}">
                <a16:creationId xmlns:a16="http://schemas.microsoft.com/office/drawing/2014/main" id="{E0426CB2-256D-4855-BBD3-976E5FBE41E0}"/>
              </a:ext>
            </a:extLst>
          </p:cNvPr>
          <p:cNvGrpSpPr/>
          <p:nvPr/>
        </p:nvGrpSpPr>
        <p:grpSpPr>
          <a:xfrm>
            <a:off x="7335526" y="559483"/>
            <a:ext cx="3589564" cy="5739034"/>
            <a:chOff x="6575493" y="559483"/>
            <a:chExt cx="3589564" cy="5739034"/>
          </a:xfrm>
        </p:grpSpPr>
        <p:sp>
          <p:nvSpPr>
            <p:cNvPr id="2" name="Rectangle 1">
              <a:extLst>
                <a:ext uri="{FF2B5EF4-FFF2-40B4-BE49-F238E27FC236}">
                  <a16:creationId xmlns:a16="http://schemas.microsoft.com/office/drawing/2014/main" id="{D84C93AA-CED6-40DC-AA11-D7C9C2059835}"/>
                </a:ext>
              </a:extLst>
            </p:cNvPr>
            <p:cNvSpPr/>
            <p:nvPr/>
          </p:nvSpPr>
          <p:spPr>
            <a:xfrm rot="652483">
              <a:off x="7395586" y="559483"/>
              <a:ext cx="100483" cy="5739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DD5ED55-6A79-4567-ACAD-AB27B95B88AA}"/>
                </a:ext>
              </a:extLst>
            </p:cNvPr>
            <p:cNvSpPr/>
            <p:nvPr/>
          </p:nvSpPr>
          <p:spPr>
            <a:xfrm rot="20947517" flipH="1">
              <a:off x="9244481" y="559483"/>
              <a:ext cx="100483" cy="5739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18A9510-B0A6-4C86-B062-A14AEAD6A58C}"/>
                </a:ext>
              </a:extLst>
            </p:cNvPr>
            <p:cNvSpPr/>
            <p:nvPr/>
          </p:nvSpPr>
          <p:spPr>
            <a:xfrm>
              <a:off x="7747443" y="1083686"/>
              <a:ext cx="1245664" cy="70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C8108D6-FFA6-4F5D-AC28-D7760E3CC135}"/>
                </a:ext>
              </a:extLst>
            </p:cNvPr>
            <p:cNvSpPr/>
            <p:nvPr/>
          </p:nvSpPr>
          <p:spPr>
            <a:xfrm>
              <a:off x="7616649" y="1521991"/>
              <a:ext cx="1507253" cy="7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38F8C12-E2A3-4696-89DA-15BA77CF05AD}"/>
                </a:ext>
              </a:extLst>
            </p:cNvPr>
            <p:cNvSpPr/>
            <p:nvPr/>
          </p:nvSpPr>
          <p:spPr>
            <a:xfrm>
              <a:off x="7458387" y="2085678"/>
              <a:ext cx="1823776" cy="7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302EEE2-5832-4F51-9985-328C2DFCEFBA}"/>
                </a:ext>
              </a:extLst>
            </p:cNvPr>
            <p:cNvSpPr/>
            <p:nvPr/>
          </p:nvSpPr>
          <p:spPr>
            <a:xfrm>
              <a:off x="7316031" y="2699609"/>
              <a:ext cx="2108488" cy="7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FCECCCB-0062-4524-9741-EB3E9A485801}"/>
                </a:ext>
              </a:extLst>
            </p:cNvPr>
            <p:cNvSpPr/>
            <p:nvPr/>
          </p:nvSpPr>
          <p:spPr>
            <a:xfrm>
              <a:off x="7132156" y="3353732"/>
              <a:ext cx="2476239" cy="7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A4EC76F-B80D-421B-93BC-CE20B24B843E}"/>
                </a:ext>
              </a:extLst>
            </p:cNvPr>
            <p:cNvSpPr/>
            <p:nvPr/>
          </p:nvSpPr>
          <p:spPr>
            <a:xfrm>
              <a:off x="6958974" y="4162094"/>
              <a:ext cx="2822602" cy="70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5111D46-99C1-4DFB-8755-13FFB7022C39}"/>
                </a:ext>
              </a:extLst>
            </p:cNvPr>
            <p:cNvSpPr/>
            <p:nvPr/>
          </p:nvSpPr>
          <p:spPr>
            <a:xfrm>
              <a:off x="6754810" y="4969599"/>
              <a:ext cx="3230931" cy="7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E1058D4-3EEC-4FEA-914E-59EE9A8AE372}"/>
                </a:ext>
              </a:extLst>
            </p:cNvPr>
            <p:cNvSpPr/>
            <p:nvPr/>
          </p:nvSpPr>
          <p:spPr>
            <a:xfrm>
              <a:off x="6575493" y="5716460"/>
              <a:ext cx="3589564" cy="851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Speech Bubble: Oval 9">
            <a:extLst>
              <a:ext uri="{FF2B5EF4-FFF2-40B4-BE49-F238E27FC236}">
                <a16:creationId xmlns:a16="http://schemas.microsoft.com/office/drawing/2014/main" id="{015CA3A9-7534-4BF8-9346-9297C0022104}"/>
              </a:ext>
            </a:extLst>
          </p:cNvPr>
          <p:cNvSpPr/>
          <p:nvPr/>
        </p:nvSpPr>
        <p:spPr>
          <a:xfrm>
            <a:off x="6915150" y="1599416"/>
            <a:ext cx="1023644" cy="627628"/>
          </a:xfrm>
          <a:prstGeom prst="wedgeEllipseCallout">
            <a:avLst>
              <a:gd name="adj1" fmla="val 64029"/>
              <a:gd name="adj2" fmla="val 73427"/>
            </a:avLst>
          </a:prstGeom>
          <a:solidFill>
            <a:srgbClr val="E66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Oval 18">
            <a:extLst>
              <a:ext uri="{FF2B5EF4-FFF2-40B4-BE49-F238E27FC236}">
                <a16:creationId xmlns:a16="http://schemas.microsoft.com/office/drawing/2014/main" id="{D16B53D5-69FD-400F-8D86-197156BECB64}"/>
              </a:ext>
            </a:extLst>
          </p:cNvPr>
          <p:cNvSpPr/>
          <p:nvPr/>
        </p:nvSpPr>
        <p:spPr>
          <a:xfrm>
            <a:off x="5795661" y="3400348"/>
            <a:ext cx="1684357" cy="1032732"/>
          </a:xfrm>
          <a:prstGeom prst="wedgeEllipseCallout">
            <a:avLst>
              <a:gd name="adj1" fmla="val 64029"/>
              <a:gd name="adj2" fmla="val 73427"/>
            </a:avLst>
          </a:prstGeom>
          <a:solidFill>
            <a:srgbClr val="8E9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Oval 19">
            <a:extLst>
              <a:ext uri="{FF2B5EF4-FFF2-40B4-BE49-F238E27FC236}">
                <a16:creationId xmlns:a16="http://schemas.microsoft.com/office/drawing/2014/main" id="{9A63B264-6B8C-4071-A5FB-7C4DC8951F02}"/>
              </a:ext>
            </a:extLst>
          </p:cNvPr>
          <p:cNvSpPr/>
          <p:nvPr/>
        </p:nvSpPr>
        <p:spPr>
          <a:xfrm>
            <a:off x="10455086" y="2566109"/>
            <a:ext cx="1511176" cy="926549"/>
          </a:xfrm>
          <a:prstGeom prst="wedgeEllipseCallout">
            <a:avLst>
              <a:gd name="adj1" fmla="val -49629"/>
              <a:gd name="adj2" fmla="val 72447"/>
            </a:avLst>
          </a:prstGeom>
          <a:solidFill>
            <a:srgbClr val="D78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Oval 20">
            <a:extLst>
              <a:ext uri="{FF2B5EF4-FFF2-40B4-BE49-F238E27FC236}">
                <a16:creationId xmlns:a16="http://schemas.microsoft.com/office/drawing/2014/main" id="{9F225DBE-4D30-4F36-9819-BB191C7A3254}"/>
              </a:ext>
            </a:extLst>
          </p:cNvPr>
          <p:cNvSpPr/>
          <p:nvPr/>
        </p:nvSpPr>
        <p:spPr>
          <a:xfrm>
            <a:off x="10166729" y="940551"/>
            <a:ext cx="1146590" cy="703010"/>
          </a:xfrm>
          <a:prstGeom prst="wedgeEllipseCallout">
            <a:avLst>
              <a:gd name="adj1" fmla="val -58601"/>
              <a:gd name="adj2" fmla="val 724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90151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YOUR TASK TODAY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21008"/>
            <a:ext cx="10554151" cy="4413680"/>
          </a:xfrm>
        </p:spPr>
        <p:txBody>
          <a:bodyPr>
            <a:noAutofit/>
          </a:bodyPr>
          <a:lstStyle/>
          <a:p>
            <a:pPr marL="0" indent="0">
              <a:buNone/>
            </a:pPr>
            <a:r>
              <a:rPr lang="en-GB" sz="2400" dirty="0"/>
              <a:t>Use the rest of the day to design a campaign to raise young people’s awareness around debt and other harms brought on by gambling and/ or gaming. </a:t>
            </a:r>
          </a:p>
          <a:p>
            <a:pPr marL="0" indent="0">
              <a:buNone/>
            </a:pPr>
            <a:r>
              <a:rPr lang="en-GB" sz="2400" b="1" dirty="0">
                <a:solidFill>
                  <a:schemeClr val="accent2"/>
                </a:solidFill>
              </a:rPr>
              <a:t>Key areas to focus on:</a:t>
            </a:r>
          </a:p>
          <a:p>
            <a:pPr lvl="0"/>
            <a:r>
              <a:rPr lang="en-GB" sz="2400" dirty="0"/>
              <a:t>Title/Slogan</a:t>
            </a:r>
          </a:p>
          <a:p>
            <a:pPr lvl="0"/>
            <a:r>
              <a:rPr lang="en-GB" sz="2400" dirty="0"/>
              <a:t>Medium used to deliver campaign (YouTube, Instagram, poster, podcast…)</a:t>
            </a:r>
          </a:p>
          <a:p>
            <a:pPr lvl="0"/>
            <a:r>
              <a:rPr lang="en-GB" sz="2400" dirty="0"/>
              <a:t>Audience (primary, secondary, youth club, sports club)</a:t>
            </a:r>
          </a:p>
          <a:p>
            <a:pPr lvl="0"/>
            <a:r>
              <a:rPr lang="en-GB" sz="2400" dirty="0"/>
              <a:t>Key information</a:t>
            </a:r>
          </a:p>
          <a:p>
            <a:pPr lvl="0"/>
            <a:r>
              <a:rPr lang="en-GB" sz="2400" dirty="0"/>
              <a:t>Signposting to support services such as </a:t>
            </a:r>
            <a:r>
              <a:rPr lang="en-GB" sz="2400" dirty="0" err="1"/>
              <a:t>BigDeal</a:t>
            </a:r>
            <a:endParaRPr lang="en-GB" sz="2400" dirty="0"/>
          </a:p>
          <a:p>
            <a:pPr lvl="0"/>
            <a:r>
              <a:rPr lang="en-GB" sz="2400" dirty="0"/>
              <a:t>Hashtag or Twitter Handle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grpSp>
        <p:nvGrpSpPr>
          <p:cNvPr id="2" name="Group 1">
            <a:extLst>
              <a:ext uri="{FF2B5EF4-FFF2-40B4-BE49-F238E27FC236}">
                <a16:creationId xmlns:a16="http://schemas.microsoft.com/office/drawing/2014/main" id="{8EE26283-B623-4DEC-99AD-88EB57FA00F5}"/>
              </a:ext>
            </a:extLst>
          </p:cNvPr>
          <p:cNvGrpSpPr/>
          <p:nvPr/>
        </p:nvGrpSpPr>
        <p:grpSpPr>
          <a:xfrm>
            <a:off x="9468747" y="3517539"/>
            <a:ext cx="2397099" cy="2397099"/>
            <a:chOff x="7436985" y="4813269"/>
            <a:chExt cx="1793179" cy="1793179"/>
          </a:xfrm>
        </p:grpSpPr>
        <p:sp>
          <p:nvSpPr>
            <p:cNvPr id="12" name="Oval 11">
              <a:extLst>
                <a:ext uri="{FF2B5EF4-FFF2-40B4-BE49-F238E27FC236}">
                  <a16:creationId xmlns:a16="http://schemas.microsoft.com/office/drawing/2014/main" id="{43830E20-C8EC-4F4A-8B97-A41ADA9B022F}"/>
                </a:ext>
              </a:extLst>
            </p:cNvPr>
            <p:cNvSpPr/>
            <p:nvPr/>
          </p:nvSpPr>
          <p:spPr>
            <a:xfrm rot="1193413">
              <a:off x="7436985" y="4813269"/>
              <a:ext cx="1793179" cy="179317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close up of a logo&#10;&#10;Description automatically generated">
              <a:extLst>
                <a:ext uri="{FF2B5EF4-FFF2-40B4-BE49-F238E27FC236}">
                  <a16:creationId xmlns:a16="http://schemas.microsoft.com/office/drawing/2014/main" id="{4B471FCC-F171-4E85-A7EA-0AA084DFA01C}"/>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rot="1193413">
              <a:off x="7665065" y="5100556"/>
              <a:ext cx="1305559" cy="1305559"/>
            </a:xfrm>
            <a:prstGeom prst="rect">
              <a:avLst/>
            </a:prstGeom>
          </p:spPr>
        </p:pic>
      </p:grpSp>
      <p:grpSp>
        <p:nvGrpSpPr>
          <p:cNvPr id="7" name="Group 6">
            <a:extLst>
              <a:ext uri="{FF2B5EF4-FFF2-40B4-BE49-F238E27FC236}">
                <a16:creationId xmlns:a16="http://schemas.microsoft.com/office/drawing/2014/main" id="{FD42C186-FB5B-4418-9975-EEDCFE985BB8}"/>
              </a:ext>
            </a:extLst>
          </p:cNvPr>
          <p:cNvGrpSpPr/>
          <p:nvPr/>
        </p:nvGrpSpPr>
        <p:grpSpPr>
          <a:xfrm>
            <a:off x="10253184" y="1958354"/>
            <a:ext cx="1689849" cy="1689849"/>
            <a:chOff x="6052217" y="4550829"/>
            <a:chExt cx="1689849" cy="1689849"/>
          </a:xfrm>
        </p:grpSpPr>
        <p:sp>
          <p:nvSpPr>
            <p:cNvPr id="15" name="Oval 14">
              <a:extLst>
                <a:ext uri="{FF2B5EF4-FFF2-40B4-BE49-F238E27FC236}">
                  <a16:creationId xmlns:a16="http://schemas.microsoft.com/office/drawing/2014/main" id="{7379F147-3346-4D02-9E20-9A57C556E5A3}"/>
                </a:ext>
              </a:extLst>
            </p:cNvPr>
            <p:cNvSpPr/>
            <p:nvPr/>
          </p:nvSpPr>
          <p:spPr>
            <a:xfrm rot="20275017">
              <a:off x="6052217" y="4550829"/>
              <a:ext cx="1689849" cy="16898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874C3C92-0E71-4296-AF69-B2DFC0ABFB5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p:blipFill>
          <p:spPr>
            <a:xfrm rot="20275017">
              <a:off x="6356912" y="4801455"/>
              <a:ext cx="1136597" cy="1136597"/>
            </a:xfrm>
            <a:prstGeom prst="rect">
              <a:avLst/>
            </a:prstGeom>
          </p:spPr>
        </p:pic>
      </p:grpSp>
    </p:spTree>
    <p:custDataLst>
      <p:tags r:id="rId1"/>
    </p:custDataLst>
    <p:extLst>
      <p:ext uri="{BB962C8B-B14F-4D97-AF65-F5344CB8AC3E}">
        <p14:creationId xmlns:p14="http://schemas.microsoft.com/office/powerpoint/2010/main" val="1014220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PRESENTATION TIME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21008"/>
            <a:ext cx="10554151" cy="4413680"/>
          </a:xfrm>
        </p:spPr>
        <p:txBody>
          <a:bodyPr>
            <a:noAutofit/>
          </a:bodyPr>
          <a:lstStyle/>
          <a:p>
            <a:r>
              <a:rPr lang="en-GB" sz="2400" dirty="0"/>
              <a:t>Present your campaign to the group.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pic>
        <p:nvPicPr>
          <p:cNvPr id="10" name="Picture 9" descr="African American Teacher Cliparts, Stock Vector And Royalty Free ...">
            <a:extLst>
              <a:ext uri="{FF2B5EF4-FFF2-40B4-BE49-F238E27FC236}">
                <a16:creationId xmlns:a16="http://schemas.microsoft.com/office/drawing/2014/main" id="{2313EFA8-6E44-490F-AFF9-1A4AF318E27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17724" y="1785992"/>
            <a:ext cx="5281591" cy="4413679"/>
          </a:xfrm>
          <a:prstGeom prst="rect">
            <a:avLst/>
          </a:prstGeom>
          <a:noFill/>
          <a:ln>
            <a:noFill/>
          </a:ln>
        </p:spPr>
      </p:pic>
    </p:spTree>
    <p:custDataLst>
      <p:tags r:id="rId1"/>
    </p:custDataLst>
    <p:extLst>
      <p:ext uri="{BB962C8B-B14F-4D97-AF65-F5344CB8AC3E}">
        <p14:creationId xmlns:p14="http://schemas.microsoft.com/office/powerpoint/2010/main" val="4948320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lvl="0"/>
            <a:r>
              <a:rPr lang="en-GB" sz="2400" dirty="0"/>
              <a:t>If you are worried about any of the content today you can talk to a teacher or member of staff. For additional support relating to your own or someone else’s relationship with gambling/gaming you can contact Childline or </a:t>
            </a:r>
            <a:r>
              <a:rPr lang="en-GB" sz="2400" dirty="0" err="1"/>
              <a:t>BigDeal</a:t>
            </a:r>
            <a:r>
              <a:rPr lang="en-GB" sz="2400" dirty="0"/>
              <a: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pic>
        <p:nvPicPr>
          <p:cNvPr id="12" name="Picture 11" descr="A picture containing drawing&#10;&#10;Description automatically generated">
            <a:extLst>
              <a:ext uri="{FF2B5EF4-FFF2-40B4-BE49-F238E27FC236}">
                <a16:creationId xmlns:a16="http://schemas.microsoft.com/office/drawing/2014/main" id="{50F86C42-6FBD-40EB-A0EF-150DD87F8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988" y="4247086"/>
            <a:ext cx="2567607" cy="784759"/>
          </a:xfrm>
          <a:prstGeom prst="rect">
            <a:avLst/>
          </a:prstGeom>
        </p:spPr>
      </p:pic>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spTree>
    <p:custDataLst>
      <p:tags r:id="rId1"/>
    </p:custDataLst>
    <p:extLst>
      <p:ext uri="{BB962C8B-B14F-4D97-AF65-F5344CB8AC3E}">
        <p14:creationId xmlns:p14="http://schemas.microsoft.com/office/powerpoint/2010/main" val="1765538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REFLECTIONS: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8734259" cy="4413680"/>
          </a:xfrm>
        </p:spPr>
        <p:txBody>
          <a:bodyPr>
            <a:noAutofit/>
          </a:bodyPr>
          <a:lstStyle/>
          <a:p>
            <a:pPr lvl="0"/>
            <a:r>
              <a:rPr lang="en-GB" sz="2800" b="1" dirty="0"/>
              <a:t>What are the signs of a gambling related harm?</a:t>
            </a:r>
          </a:p>
          <a:p>
            <a:pPr marL="0" lvl="0" indent="0">
              <a:buNone/>
            </a:pPr>
            <a:endParaRPr lang="en-GB" sz="2800" b="1" dirty="0"/>
          </a:p>
          <a:p>
            <a:pPr lvl="0"/>
            <a:r>
              <a:rPr lang="en-GB" sz="2800" b="1" dirty="0"/>
              <a:t>What are the signs of gaming disorder?</a:t>
            </a:r>
          </a:p>
          <a:p>
            <a:pPr marL="0" lvl="0" indent="0">
              <a:buNone/>
            </a:pPr>
            <a:endParaRPr lang="en-GB" sz="2800" b="1" dirty="0"/>
          </a:p>
          <a:p>
            <a:pPr lvl="0"/>
            <a:r>
              <a:rPr lang="en-GB" sz="2800" b="1" dirty="0"/>
              <a:t>Where can you go for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FULL DAY</a:t>
            </a:r>
          </a:p>
        </p:txBody>
      </p:sp>
      <p:sp>
        <p:nvSpPr>
          <p:cNvPr id="8" name="Oval 7">
            <a:extLst>
              <a:ext uri="{FF2B5EF4-FFF2-40B4-BE49-F238E27FC236}">
                <a16:creationId xmlns:a16="http://schemas.microsoft.com/office/drawing/2014/main" id="{D053A49E-1A42-47AF-88CA-C590F825AAFD}"/>
              </a:ext>
            </a:extLst>
          </p:cNvPr>
          <p:cNvSpPr/>
          <p:nvPr/>
        </p:nvSpPr>
        <p:spPr>
          <a:xfrm>
            <a:off x="9288677" y="3121719"/>
            <a:ext cx="2754712" cy="27547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0AEB041-0A87-4F8B-AFC1-CEF159079960}"/>
              </a:ext>
            </a:extLst>
          </p:cNvPr>
          <p:cNvSpPr txBox="1"/>
          <p:nvPr/>
        </p:nvSpPr>
        <p:spPr>
          <a:xfrm>
            <a:off x="8480809" y="3121719"/>
            <a:ext cx="2783394" cy="2646878"/>
          </a:xfrm>
          <a:prstGeom prst="rect">
            <a:avLst/>
          </a:prstGeom>
          <a:noFill/>
        </p:spPr>
        <p:txBody>
          <a:bodyPr wrap="square" rtlCol="0">
            <a:spAutoFit/>
          </a:bodyPr>
          <a:lstStyle/>
          <a:p>
            <a:pPr algn="ctr"/>
            <a:r>
              <a:rPr lang="en-GB" sz="16600" b="1" dirty="0">
                <a:solidFill>
                  <a:schemeClr val="bg1"/>
                </a:solidFill>
              </a:rPr>
              <a:t>   ?</a:t>
            </a:r>
          </a:p>
        </p:txBody>
      </p:sp>
    </p:spTree>
    <p:custDataLst>
      <p:tags r:id="rId1"/>
    </p:custDataLst>
    <p:extLst>
      <p:ext uri="{BB962C8B-B14F-4D97-AF65-F5344CB8AC3E}">
        <p14:creationId xmlns:p14="http://schemas.microsoft.com/office/powerpoint/2010/main" val="766643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WHAT IS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1 HOUR</a:t>
            </a:r>
          </a:p>
        </p:txBody>
      </p:sp>
      <p:pic>
        <p:nvPicPr>
          <p:cNvPr id="13" name="Picture 12" descr="A screenshot of a cell phone&#10;&#10;Description automatically generated">
            <a:extLst>
              <a:ext uri="{FF2B5EF4-FFF2-40B4-BE49-F238E27FC236}">
                <a16:creationId xmlns:a16="http://schemas.microsoft.com/office/drawing/2014/main" id="{DE5DA1E1-1E89-4E24-9019-5247D47C0B52}"/>
              </a:ext>
            </a:extLst>
          </p:cNvPr>
          <p:cNvPicPr>
            <a:picLocks noChangeAspect="1"/>
          </p:cNvPicPr>
          <p:nvPr/>
        </p:nvPicPr>
        <p:blipFill rotWithShape="1">
          <a:blip r:embed="rId3">
            <a:extLst>
              <a:ext uri="{28A0092B-C50C-407E-A947-70E740481C1C}">
                <a14:useLocalDpi xmlns:a14="http://schemas.microsoft.com/office/drawing/2010/main" val="0"/>
              </a:ext>
            </a:extLst>
          </a:blip>
          <a:srcRect t="17299" b="12852"/>
          <a:stretch/>
        </p:blipFill>
        <p:spPr>
          <a:xfrm>
            <a:off x="0" y="1409118"/>
            <a:ext cx="12192000" cy="4789714"/>
          </a:xfrm>
          <a:prstGeom prst="rect">
            <a:avLst/>
          </a:prstGeom>
        </p:spPr>
      </p:pic>
    </p:spTree>
    <p:custDataLst>
      <p:tags r:id="rId1"/>
    </p:custDataLst>
    <p:extLst>
      <p:ext uri="{BB962C8B-B14F-4D97-AF65-F5344CB8AC3E}">
        <p14:creationId xmlns:p14="http://schemas.microsoft.com/office/powerpoint/2010/main" val="217676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2B532CF-35B9-43DC-AABF-9C0AF8526843}"/>
              </a:ext>
            </a:extLst>
          </p:cNvPr>
          <p:cNvSpPr/>
          <p:nvPr/>
        </p:nvSpPr>
        <p:spPr>
          <a:xfrm>
            <a:off x="6546715" y="5004474"/>
            <a:ext cx="5068111" cy="1186775"/>
          </a:xfrm>
          <a:prstGeom prst="ellipse">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60 SECOND SCRIBBLE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77569"/>
            <a:ext cx="7289969" cy="4413680"/>
          </a:xfrm>
        </p:spPr>
        <p:txBody>
          <a:bodyPr>
            <a:noAutofit/>
          </a:bodyPr>
          <a:lstStyle/>
          <a:p>
            <a:r>
              <a:rPr lang="en-GB" sz="2400" dirty="0"/>
              <a:t>You have 60 seconds to write down as many marketing strategies you can think of that may be used by a gambling or gaming brand.</a:t>
            </a:r>
          </a:p>
          <a:p>
            <a:pPr marL="0" indent="0">
              <a:buNone/>
            </a:pPr>
            <a:endParaRPr lang="en-GB" sz="2400" dirty="0"/>
          </a:p>
          <a:p>
            <a:r>
              <a:rPr lang="en-GB" sz="2400" dirty="0"/>
              <a:t>Let’s hear some of your ideas.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1 HOUR</a:t>
            </a:r>
          </a:p>
        </p:txBody>
      </p:sp>
      <p:pic>
        <p:nvPicPr>
          <p:cNvPr id="3" name="Picture 2" descr="A close up of a logo&#10;&#10;Description automatically generated">
            <a:extLst>
              <a:ext uri="{FF2B5EF4-FFF2-40B4-BE49-F238E27FC236}">
                <a16:creationId xmlns:a16="http://schemas.microsoft.com/office/drawing/2014/main" id="{F4A21D7C-9C14-4477-A51F-37E51EAADA73}"/>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1135"/>
          <a:stretch/>
        </p:blipFill>
        <p:spPr>
          <a:xfrm>
            <a:off x="7229252" y="933766"/>
            <a:ext cx="3703037" cy="4679004"/>
          </a:xfrm>
          <a:prstGeom prst="rect">
            <a:avLst/>
          </a:prstGeom>
        </p:spPr>
      </p:pic>
      <p:sp>
        <p:nvSpPr>
          <p:cNvPr id="14" name="Freeform: Shape 13">
            <a:extLst>
              <a:ext uri="{FF2B5EF4-FFF2-40B4-BE49-F238E27FC236}">
                <a16:creationId xmlns:a16="http://schemas.microsoft.com/office/drawing/2014/main" id="{DBFE7FD9-53E0-4281-ADF9-D2EF9C74FEBB}"/>
              </a:ext>
            </a:extLst>
          </p:cNvPr>
          <p:cNvSpPr/>
          <p:nvPr/>
        </p:nvSpPr>
        <p:spPr>
          <a:xfrm>
            <a:off x="1259711" y="3984409"/>
            <a:ext cx="3978613" cy="1772851"/>
          </a:xfrm>
          <a:custGeom>
            <a:avLst/>
            <a:gdLst>
              <a:gd name="connsiteX0" fmla="*/ 525294 w 3978613"/>
              <a:gd name="connsiteY0" fmla="*/ 361329 h 1772851"/>
              <a:gd name="connsiteX1" fmla="*/ 369651 w 3978613"/>
              <a:gd name="connsiteY1" fmla="*/ 380784 h 1772851"/>
              <a:gd name="connsiteX2" fmla="*/ 282102 w 3978613"/>
              <a:gd name="connsiteY2" fmla="*/ 419695 h 1772851"/>
              <a:gd name="connsiteX3" fmla="*/ 214009 w 3978613"/>
              <a:gd name="connsiteY3" fmla="*/ 439150 h 1772851"/>
              <a:gd name="connsiteX4" fmla="*/ 184826 w 3978613"/>
              <a:gd name="connsiteY4" fmla="*/ 448878 h 1772851"/>
              <a:gd name="connsiteX5" fmla="*/ 165370 w 3978613"/>
              <a:gd name="connsiteY5" fmla="*/ 468333 h 1772851"/>
              <a:gd name="connsiteX6" fmla="*/ 136187 w 3978613"/>
              <a:gd name="connsiteY6" fmla="*/ 478061 h 1772851"/>
              <a:gd name="connsiteX7" fmla="*/ 107004 w 3978613"/>
              <a:gd name="connsiteY7" fmla="*/ 497516 h 1772851"/>
              <a:gd name="connsiteX8" fmla="*/ 87549 w 3978613"/>
              <a:gd name="connsiteY8" fmla="*/ 526699 h 1772851"/>
              <a:gd name="connsiteX9" fmla="*/ 38911 w 3978613"/>
              <a:gd name="connsiteY9" fmla="*/ 585065 h 1772851"/>
              <a:gd name="connsiteX10" fmla="*/ 29183 w 3978613"/>
              <a:gd name="connsiteY10" fmla="*/ 614248 h 1772851"/>
              <a:gd name="connsiteX11" fmla="*/ 19455 w 3978613"/>
              <a:gd name="connsiteY11" fmla="*/ 653159 h 1772851"/>
              <a:gd name="connsiteX12" fmla="*/ 0 w 3978613"/>
              <a:gd name="connsiteY12" fmla="*/ 711525 h 1772851"/>
              <a:gd name="connsiteX13" fmla="*/ 19455 w 3978613"/>
              <a:gd name="connsiteY13" fmla="*/ 847712 h 1772851"/>
              <a:gd name="connsiteX14" fmla="*/ 38911 w 3978613"/>
              <a:gd name="connsiteY14" fmla="*/ 867167 h 1772851"/>
              <a:gd name="connsiteX15" fmla="*/ 58366 w 3978613"/>
              <a:gd name="connsiteY15" fmla="*/ 906078 h 1772851"/>
              <a:gd name="connsiteX16" fmla="*/ 145915 w 3978613"/>
              <a:gd name="connsiteY16" fmla="*/ 954716 h 1772851"/>
              <a:gd name="connsiteX17" fmla="*/ 223736 w 3978613"/>
              <a:gd name="connsiteY17" fmla="*/ 983899 h 1772851"/>
              <a:gd name="connsiteX18" fmla="*/ 272375 w 3978613"/>
              <a:gd name="connsiteY18" fmla="*/ 1003354 h 1772851"/>
              <a:gd name="connsiteX19" fmla="*/ 330741 w 3978613"/>
              <a:gd name="connsiteY19" fmla="*/ 1022810 h 1772851"/>
              <a:gd name="connsiteX20" fmla="*/ 389107 w 3978613"/>
              <a:gd name="connsiteY20" fmla="*/ 1042265 h 1772851"/>
              <a:gd name="connsiteX21" fmla="*/ 447472 w 3978613"/>
              <a:gd name="connsiteY21" fmla="*/ 1081176 h 1772851"/>
              <a:gd name="connsiteX22" fmla="*/ 496111 w 3978613"/>
              <a:gd name="connsiteY22" fmla="*/ 1120086 h 1772851"/>
              <a:gd name="connsiteX23" fmla="*/ 505838 w 3978613"/>
              <a:gd name="connsiteY23" fmla="*/ 1149269 h 1772851"/>
              <a:gd name="connsiteX24" fmla="*/ 525294 w 3978613"/>
              <a:gd name="connsiteY24" fmla="*/ 1178452 h 1772851"/>
              <a:gd name="connsiteX25" fmla="*/ 544749 w 3978613"/>
              <a:gd name="connsiteY25" fmla="*/ 1236818 h 1772851"/>
              <a:gd name="connsiteX26" fmla="*/ 554477 w 3978613"/>
              <a:gd name="connsiteY26" fmla="*/ 1266001 h 1772851"/>
              <a:gd name="connsiteX27" fmla="*/ 544749 w 3978613"/>
              <a:gd name="connsiteY27" fmla="*/ 1480010 h 1772851"/>
              <a:gd name="connsiteX28" fmla="*/ 535021 w 3978613"/>
              <a:gd name="connsiteY28" fmla="*/ 1518920 h 1772851"/>
              <a:gd name="connsiteX29" fmla="*/ 515566 w 3978613"/>
              <a:gd name="connsiteY29" fmla="*/ 1538376 h 1772851"/>
              <a:gd name="connsiteX30" fmla="*/ 505838 w 3978613"/>
              <a:gd name="connsiteY30" fmla="*/ 1567559 h 1772851"/>
              <a:gd name="connsiteX31" fmla="*/ 437745 w 3978613"/>
              <a:gd name="connsiteY31" fmla="*/ 1655108 h 1772851"/>
              <a:gd name="connsiteX32" fmla="*/ 379379 w 3978613"/>
              <a:gd name="connsiteY32" fmla="*/ 1694018 h 1772851"/>
              <a:gd name="connsiteX33" fmla="*/ 359924 w 3978613"/>
              <a:gd name="connsiteY33" fmla="*/ 1713474 h 1772851"/>
              <a:gd name="connsiteX34" fmla="*/ 301558 w 3978613"/>
              <a:gd name="connsiteY34" fmla="*/ 1732929 h 1772851"/>
              <a:gd name="connsiteX35" fmla="*/ 272375 w 3978613"/>
              <a:gd name="connsiteY35" fmla="*/ 1742657 h 1772851"/>
              <a:gd name="connsiteX36" fmla="*/ 252919 w 3978613"/>
              <a:gd name="connsiteY36" fmla="*/ 1762112 h 1772851"/>
              <a:gd name="connsiteX37" fmla="*/ 126460 w 3978613"/>
              <a:gd name="connsiteY37" fmla="*/ 1762112 h 1772851"/>
              <a:gd name="connsiteX38" fmla="*/ 136187 w 3978613"/>
              <a:gd name="connsiteY38" fmla="*/ 1723201 h 1772851"/>
              <a:gd name="connsiteX39" fmla="*/ 184826 w 3978613"/>
              <a:gd name="connsiteY39" fmla="*/ 1684291 h 1772851"/>
              <a:gd name="connsiteX40" fmla="*/ 204281 w 3978613"/>
              <a:gd name="connsiteY40" fmla="*/ 1664835 h 1772851"/>
              <a:gd name="connsiteX41" fmla="*/ 321013 w 3978613"/>
              <a:gd name="connsiteY41" fmla="*/ 1635652 h 1772851"/>
              <a:gd name="connsiteX42" fmla="*/ 369651 w 3978613"/>
              <a:gd name="connsiteY42" fmla="*/ 1625925 h 1772851"/>
              <a:gd name="connsiteX43" fmla="*/ 398834 w 3978613"/>
              <a:gd name="connsiteY43" fmla="*/ 1616197 h 1772851"/>
              <a:gd name="connsiteX44" fmla="*/ 505838 w 3978613"/>
              <a:gd name="connsiteY44" fmla="*/ 1596742 h 1772851"/>
              <a:gd name="connsiteX45" fmla="*/ 593387 w 3978613"/>
              <a:gd name="connsiteY45" fmla="*/ 1577286 h 1772851"/>
              <a:gd name="connsiteX46" fmla="*/ 671209 w 3978613"/>
              <a:gd name="connsiteY46" fmla="*/ 1548103 h 1772851"/>
              <a:gd name="connsiteX47" fmla="*/ 700392 w 3978613"/>
              <a:gd name="connsiteY47" fmla="*/ 1538376 h 1772851"/>
              <a:gd name="connsiteX48" fmla="*/ 739302 w 3978613"/>
              <a:gd name="connsiteY48" fmla="*/ 1518920 h 1772851"/>
              <a:gd name="connsiteX49" fmla="*/ 797668 w 3978613"/>
              <a:gd name="connsiteY49" fmla="*/ 1499465 h 1772851"/>
              <a:gd name="connsiteX50" fmla="*/ 836579 w 3978613"/>
              <a:gd name="connsiteY50" fmla="*/ 1480010 h 1772851"/>
              <a:gd name="connsiteX51" fmla="*/ 865762 w 3978613"/>
              <a:gd name="connsiteY51" fmla="*/ 1470282 h 1772851"/>
              <a:gd name="connsiteX52" fmla="*/ 894945 w 3978613"/>
              <a:gd name="connsiteY52" fmla="*/ 1450827 h 1772851"/>
              <a:gd name="connsiteX53" fmla="*/ 943583 w 3978613"/>
              <a:gd name="connsiteY53" fmla="*/ 1431371 h 1772851"/>
              <a:gd name="connsiteX54" fmla="*/ 972766 w 3978613"/>
              <a:gd name="connsiteY54" fmla="*/ 1411916 h 1772851"/>
              <a:gd name="connsiteX55" fmla="*/ 1040860 w 3978613"/>
              <a:gd name="connsiteY55" fmla="*/ 1392461 h 1772851"/>
              <a:gd name="connsiteX56" fmla="*/ 1070043 w 3978613"/>
              <a:gd name="connsiteY56" fmla="*/ 1373006 h 1772851"/>
              <a:gd name="connsiteX57" fmla="*/ 1089498 w 3978613"/>
              <a:gd name="connsiteY57" fmla="*/ 1353550 h 1772851"/>
              <a:gd name="connsiteX58" fmla="*/ 1040860 w 3978613"/>
              <a:gd name="connsiteY58" fmla="*/ 1363278 h 1772851"/>
              <a:gd name="connsiteX59" fmla="*/ 1011677 w 3978613"/>
              <a:gd name="connsiteY59" fmla="*/ 1382733 h 1772851"/>
              <a:gd name="connsiteX60" fmla="*/ 943583 w 3978613"/>
              <a:gd name="connsiteY60" fmla="*/ 1421644 h 1772851"/>
              <a:gd name="connsiteX61" fmla="*/ 865762 w 3978613"/>
              <a:gd name="connsiteY61" fmla="*/ 1509193 h 1772851"/>
              <a:gd name="connsiteX62" fmla="*/ 836579 w 3978613"/>
              <a:gd name="connsiteY62" fmla="*/ 1538376 h 1772851"/>
              <a:gd name="connsiteX63" fmla="*/ 817124 w 3978613"/>
              <a:gd name="connsiteY63" fmla="*/ 1596742 h 1772851"/>
              <a:gd name="connsiteX64" fmla="*/ 826851 w 3978613"/>
              <a:gd name="connsiteY64" fmla="*/ 1625925 h 1772851"/>
              <a:gd name="connsiteX65" fmla="*/ 846307 w 3978613"/>
              <a:gd name="connsiteY65" fmla="*/ 1645380 h 1772851"/>
              <a:gd name="connsiteX66" fmla="*/ 933855 w 3978613"/>
              <a:gd name="connsiteY66" fmla="*/ 1674563 h 1772851"/>
              <a:gd name="connsiteX67" fmla="*/ 1070043 w 3978613"/>
              <a:gd name="connsiteY67" fmla="*/ 1664835 h 1772851"/>
              <a:gd name="connsiteX68" fmla="*/ 1099226 w 3978613"/>
              <a:gd name="connsiteY68" fmla="*/ 1645380 h 1772851"/>
              <a:gd name="connsiteX69" fmla="*/ 1157592 w 3978613"/>
              <a:gd name="connsiteY69" fmla="*/ 1587014 h 1772851"/>
              <a:gd name="connsiteX70" fmla="*/ 1196502 w 3978613"/>
              <a:gd name="connsiteY70" fmla="*/ 1528648 h 1772851"/>
              <a:gd name="connsiteX71" fmla="*/ 1215958 w 3978613"/>
              <a:gd name="connsiteY71" fmla="*/ 1470282 h 1772851"/>
              <a:gd name="connsiteX72" fmla="*/ 1245141 w 3978613"/>
              <a:gd name="connsiteY72" fmla="*/ 1402189 h 1772851"/>
              <a:gd name="connsiteX73" fmla="*/ 1254868 w 3978613"/>
              <a:gd name="connsiteY73" fmla="*/ 1314640 h 1772851"/>
              <a:gd name="connsiteX74" fmla="*/ 1274324 w 3978613"/>
              <a:gd name="connsiteY74" fmla="*/ 1295184 h 1772851"/>
              <a:gd name="connsiteX75" fmla="*/ 1284051 w 3978613"/>
              <a:gd name="connsiteY75" fmla="*/ 1343823 h 1772851"/>
              <a:gd name="connsiteX76" fmla="*/ 1293779 w 3978613"/>
              <a:gd name="connsiteY76" fmla="*/ 1373006 h 1772851"/>
              <a:gd name="connsiteX77" fmla="*/ 1284051 w 3978613"/>
              <a:gd name="connsiteY77" fmla="*/ 1411916 h 1772851"/>
              <a:gd name="connsiteX78" fmla="*/ 1293779 w 3978613"/>
              <a:gd name="connsiteY78" fmla="*/ 1285457 h 1772851"/>
              <a:gd name="connsiteX79" fmla="*/ 1313234 w 3978613"/>
              <a:gd name="connsiteY79" fmla="*/ 1266001 h 1772851"/>
              <a:gd name="connsiteX80" fmla="*/ 1371600 w 3978613"/>
              <a:gd name="connsiteY80" fmla="*/ 1236818 h 1772851"/>
              <a:gd name="connsiteX81" fmla="*/ 1400783 w 3978613"/>
              <a:gd name="connsiteY81" fmla="*/ 1217363 h 1772851"/>
              <a:gd name="connsiteX82" fmla="*/ 1459149 w 3978613"/>
              <a:gd name="connsiteY82" fmla="*/ 1197908 h 1772851"/>
              <a:gd name="connsiteX83" fmla="*/ 1468877 w 3978613"/>
              <a:gd name="connsiteY83" fmla="*/ 1158997 h 1772851"/>
              <a:gd name="connsiteX84" fmla="*/ 1488332 w 3978613"/>
              <a:gd name="connsiteY84" fmla="*/ 1032537 h 1772851"/>
              <a:gd name="connsiteX85" fmla="*/ 1507787 w 3978613"/>
              <a:gd name="connsiteY85" fmla="*/ 1139542 h 1772851"/>
              <a:gd name="connsiteX86" fmla="*/ 1517515 w 3978613"/>
              <a:gd name="connsiteY86" fmla="*/ 1207635 h 1772851"/>
              <a:gd name="connsiteX87" fmla="*/ 1536970 w 3978613"/>
              <a:gd name="connsiteY87" fmla="*/ 1304912 h 1772851"/>
              <a:gd name="connsiteX88" fmla="*/ 1556426 w 3978613"/>
              <a:gd name="connsiteY88" fmla="*/ 1382733 h 1772851"/>
              <a:gd name="connsiteX89" fmla="*/ 1585609 w 3978613"/>
              <a:gd name="connsiteY89" fmla="*/ 1334095 h 1772851"/>
              <a:gd name="connsiteX90" fmla="*/ 1595336 w 3978613"/>
              <a:gd name="connsiteY90" fmla="*/ 1295184 h 1772851"/>
              <a:gd name="connsiteX91" fmla="*/ 1624519 w 3978613"/>
              <a:gd name="connsiteY91" fmla="*/ 1217363 h 1772851"/>
              <a:gd name="connsiteX92" fmla="*/ 1634247 w 3978613"/>
              <a:gd name="connsiteY92" fmla="*/ 1188180 h 1772851"/>
              <a:gd name="connsiteX93" fmla="*/ 1653702 w 3978613"/>
              <a:gd name="connsiteY93" fmla="*/ 1158997 h 1772851"/>
              <a:gd name="connsiteX94" fmla="*/ 1663430 w 3978613"/>
              <a:gd name="connsiteY94" fmla="*/ 1110359 h 1772851"/>
              <a:gd name="connsiteX95" fmla="*/ 1673158 w 3978613"/>
              <a:gd name="connsiteY95" fmla="*/ 1042265 h 1772851"/>
              <a:gd name="connsiteX96" fmla="*/ 1692613 w 3978613"/>
              <a:gd name="connsiteY96" fmla="*/ 974171 h 1772851"/>
              <a:gd name="connsiteX97" fmla="*/ 1702341 w 3978613"/>
              <a:gd name="connsiteY97" fmla="*/ 380784 h 1772851"/>
              <a:gd name="connsiteX98" fmla="*/ 1712068 w 3978613"/>
              <a:gd name="connsiteY98" fmla="*/ 293235 h 1772851"/>
              <a:gd name="connsiteX99" fmla="*/ 1702341 w 3978613"/>
              <a:gd name="connsiteY99" fmla="*/ 127865 h 1772851"/>
              <a:gd name="connsiteX100" fmla="*/ 1721796 w 3978613"/>
              <a:gd name="connsiteY100" fmla="*/ 186231 h 1772851"/>
              <a:gd name="connsiteX101" fmla="*/ 1750979 w 3978613"/>
              <a:gd name="connsiteY101" fmla="*/ 283508 h 1772851"/>
              <a:gd name="connsiteX102" fmla="*/ 1760707 w 3978613"/>
              <a:gd name="connsiteY102" fmla="*/ 390512 h 1772851"/>
              <a:gd name="connsiteX103" fmla="*/ 1780162 w 3978613"/>
              <a:gd name="connsiteY103" fmla="*/ 526699 h 1772851"/>
              <a:gd name="connsiteX104" fmla="*/ 1789889 w 3978613"/>
              <a:gd name="connsiteY104" fmla="*/ 672614 h 1772851"/>
              <a:gd name="connsiteX105" fmla="*/ 1809345 w 3978613"/>
              <a:gd name="connsiteY105" fmla="*/ 769891 h 1772851"/>
              <a:gd name="connsiteX106" fmla="*/ 1828800 w 3978613"/>
              <a:gd name="connsiteY106" fmla="*/ 906078 h 1772851"/>
              <a:gd name="connsiteX107" fmla="*/ 1848255 w 3978613"/>
              <a:gd name="connsiteY107" fmla="*/ 1090903 h 1772851"/>
              <a:gd name="connsiteX108" fmla="*/ 1867711 w 3978613"/>
              <a:gd name="connsiteY108" fmla="*/ 1158997 h 1772851"/>
              <a:gd name="connsiteX109" fmla="*/ 1877438 w 3978613"/>
              <a:gd name="connsiteY109" fmla="*/ 1217363 h 1772851"/>
              <a:gd name="connsiteX110" fmla="*/ 1887166 w 3978613"/>
              <a:gd name="connsiteY110" fmla="*/ 1256274 h 1772851"/>
              <a:gd name="connsiteX111" fmla="*/ 1896894 w 3978613"/>
              <a:gd name="connsiteY111" fmla="*/ 1353550 h 1772851"/>
              <a:gd name="connsiteX112" fmla="*/ 1916349 w 3978613"/>
              <a:gd name="connsiteY112" fmla="*/ 1207635 h 1772851"/>
              <a:gd name="connsiteX113" fmla="*/ 1974715 w 3978613"/>
              <a:gd name="connsiteY113" fmla="*/ 1149269 h 1772851"/>
              <a:gd name="connsiteX114" fmla="*/ 2033081 w 3978613"/>
              <a:gd name="connsiteY114" fmla="*/ 1120086 h 1772851"/>
              <a:gd name="connsiteX115" fmla="*/ 2052536 w 3978613"/>
              <a:gd name="connsiteY115" fmla="*/ 1149269 h 1772851"/>
              <a:gd name="connsiteX116" fmla="*/ 2052536 w 3978613"/>
              <a:gd name="connsiteY116" fmla="*/ 1266001 h 1772851"/>
              <a:gd name="connsiteX117" fmla="*/ 2003898 w 3978613"/>
              <a:gd name="connsiteY117" fmla="*/ 1314640 h 1772851"/>
              <a:gd name="connsiteX118" fmla="*/ 1964987 w 3978613"/>
              <a:gd name="connsiteY118" fmla="*/ 1343823 h 1772851"/>
              <a:gd name="connsiteX119" fmla="*/ 1994170 w 3978613"/>
              <a:gd name="connsiteY119" fmla="*/ 1334095 h 1772851"/>
              <a:gd name="connsiteX120" fmla="*/ 2023353 w 3978613"/>
              <a:gd name="connsiteY120" fmla="*/ 1324367 h 1772851"/>
              <a:gd name="connsiteX121" fmla="*/ 2042809 w 3978613"/>
              <a:gd name="connsiteY121" fmla="*/ 1304912 h 1772851"/>
              <a:gd name="connsiteX122" fmla="*/ 2071992 w 3978613"/>
              <a:gd name="connsiteY122" fmla="*/ 1295184 h 1772851"/>
              <a:gd name="connsiteX123" fmla="*/ 2091447 w 3978613"/>
              <a:gd name="connsiteY123" fmla="*/ 1266001 h 1772851"/>
              <a:gd name="connsiteX124" fmla="*/ 2130358 w 3978613"/>
              <a:gd name="connsiteY124" fmla="*/ 1246546 h 1772851"/>
              <a:gd name="connsiteX125" fmla="*/ 2178996 w 3978613"/>
              <a:gd name="connsiteY125" fmla="*/ 1168725 h 1772851"/>
              <a:gd name="connsiteX126" fmla="*/ 2188724 w 3978613"/>
              <a:gd name="connsiteY126" fmla="*/ 1129814 h 1772851"/>
              <a:gd name="connsiteX127" fmla="*/ 2208179 w 3978613"/>
              <a:gd name="connsiteY127" fmla="*/ 1071448 h 1772851"/>
              <a:gd name="connsiteX128" fmla="*/ 2217907 w 3978613"/>
              <a:gd name="connsiteY128" fmla="*/ 954716 h 1772851"/>
              <a:gd name="connsiteX129" fmla="*/ 2227634 w 3978613"/>
              <a:gd name="connsiteY129" fmla="*/ 896350 h 1772851"/>
              <a:gd name="connsiteX130" fmla="*/ 2217907 w 3978613"/>
              <a:gd name="connsiteY130" fmla="*/ 594793 h 1772851"/>
              <a:gd name="connsiteX131" fmla="*/ 2208179 w 3978613"/>
              <a:gd name="connsiteY131" fmla="*/ 526699 h 1772851"/>
              <a:gd name="connsiteX132" fmla="*/ 2188724 w 3978613"/>
              <a:gd name="connsiteY132" fmla="*/ 409967 h 1772851"/>
              <a:gd name="connsiteX133" fmla="*/ 2169268 w 3978613"/>
              <a:gd name="connsiteY133" fmla="*/ 225142 h 1772851"/>
              <a:gd name="connsiteX134" fmla="*/ 2159541 w 3978613"/>
              <a:gd name="connsiteY134" fmla="*/ 147320 h 1772851"/>
              <a:gd name="connsiteX135" fmla="*/ 2149813 w 3978613"/>
              <a:gd name="connsiteY135" fmla="*/ 108410 h 1772851"/>
              <a:gd name="connsiteX136" fmla="*/ 2178996 w 3978613"/>
              <a:gd name="connsiteY136" fmla="*/ 205686 h 1772851"/>
              <a:gd name="connsiteX137" fmla="*/ 2217907 w 3978613"/>
              <a:gd name="connsiteY137" fmla="*/ 429423 h 1772851"/>
              <a:gd name="connsiteX138" fmla="*/ 2237362 w 3978613"/>
              <a:gd name="connsiteY138" fmla="*/ 478061 h 1772851"/>
              <a:gd name="connsiteX139" fmla="*/ 2256817 w 3978613"/>
              <a:gd name="connsiteY139" fmla="*/ 536427 h 1772851"/>
              <a:gd name="connsiteX140" fmla="*/ 2276272 w 3978613"/>
              <a:gd name="connsiteY140" fmla="*/ 662886 h 1772851"/>
              <a:gd name="connsiteX141" fmla="*/ 2295728 w 3978613"/>
              <a:gd name="connsiteY141" fmla="*/ 711525 h 1772851"/>
              <a:gd name="connsiteX142" fmla="*/ 2305455 w 3978613"/>
              <a:gd name="connsiteY142" fmla="*/ 779618 h 1772851"/>
              <a:gd name="connsiteX143" fmla="*/ 2315183 w 3978613"/>
              <a:gd name="connsiteY143" fmla="*/ 808801 h 1772851"/>
              <a:gd name="connsiteX144" fmla="*/ 2324911 w 3978613"/>
              <a:gd name="connsiteY144" fmla="*/ 867167 h 1772851"/>
              <a:gd name="connsiteX145" fmla="*/ 2344366 w 3978613"/>
              <a:gd name="connsiteY145" fmla="*/ 993627 h 1772851"/>
              <a:gd name="connsiteX146" fmla="*/ 2354094 w 3978613"/>
              <a:gd name="connsiteY146" fmla="*/ 1042265 h 1772851"/>
              <a:gd name="connsiteX147" fmla="*/ 2363821 w 3978613"/>
              <a:gd name="connsiteY147" fmla="*/ 1120086 h 1772851"/>
              <a:gd name="connsiteX148" fmla="*/ 2373549 w 3978613"/>
              <a:gd name="connsiteY148" fmla="*/ 1178452 h 1772851"/>
              <a:gd name="connsiteX149" fmla="*/ 2383277 w 3978613"/>
              <a:gd name="connsiteY149" fmla="*/ 1149269 h 1772851"/>
              <a:gd name="connsiteX150" fmla="*/ 2441643 w 3978613"/>
              <a:gd name="connsiteY150" fmla="*/ 1100631 h 1772851"/>
              <a:gd name="connsiteX151" fmla="*/ 2470826 w 3978613"/>
              <a:gd name="connsiteY151" fmla="*/ 1090903 h 1772851"/>
              <a:gd name="connsiteX152" fmla="*/ 2500009 w 3978613"/>
              <a:gd name="connsiteY152" fmla="*/ 1100631 h 1772851"/>
              <a:gd name="connsiteX153" fmla="*/ 2529192 w 3978613"/>
              <a:gd name="connsiteY153" fmla="*/ 1178452 h 1772851"/>
              <a:gd name="connsiteX154" fmla="*/ 2480553 w 3978613"/>
              <a:gd name="connsiteY154" fmla="*/ 1285457 h 1772851"/>
              <a:gd name="connsiteX155" fmla="*/ 2431915 w 3978613"/>
              <a:gd name="connsiteY155" fmla="*/ 1275729 h 1772851"/>
              <a:gd name="connsiteX156" fmla="*/ 2470826 w 3978613"/>
              <a:gd name="connsiteY156" fmla="*/ 1246546 h 1772851"/>
              <a:gd name="connsiteX157" fmla="*/ 2587558 w 3978613"/>
              <a:gd name="connsiteY157" fmla="*/ 1227091 h 1772851"/>
              <a:gd name="connsiteX158" fmla="*/ 2626468 w 3978613"/>
              <a:gd name="connsiteY158" fmla="*/ 1217363 h 1772851"/>
              <a:gd name="connsiteX159" fmla="*/ 2684834 w 3978613"/>
              <a:gd name="connsiteY159" fmla="*/ 1197908 h 1772851"/>
              <a:gd name="connsiteX160" fmla="*/ 2704289 w 3978613"/>
              <a:gd name="connsiteY160" fmla="*/ 1168725 h 1772851"/>
              <a:gd name="connsiteX161" fmla="*/ 2723745 w 3978613"/>
              <a:gd name="connsiteY161" fmla="*/ 1071448 h 1772851"/>
              <a:gd name="connsiteX162" fmla="*/ 2714017 w 3978613"/>
              <a:gd name="connsiteY162" fmla="*/ 730980 h 1772851"/>
              <a:gd name="connsiteX163" fmla="*/ 2684834 w 3978613"/>
              <a:gd name="connsiteY163" fmla="*/ 682342 h 1772851"/>
              <a:gd name="connsiteX164" fmla="*/ 2675107 w 3978613"/>
              <a:gd name="connsiteY164" fmla="*/ 623976 h 1772851"/>
              <a:gd name="connsiteX165" fmla="*/ 2645924 w 3978613"/>
              <a:gd name="connsiteY165" fmla="*/ 536427 h 1772851"/>
              <a:gd name="connsiteX166" fmla="*/ 2626468 w 3978613"/>
              <a:gd name="connsiteY166" fmla="*/ 409967 h 1772851"/>
              <a:gd name="connsiteX167" fmla="*/ 2616741 w 3978613"/>
              <a:gd name="connsiteY167" fmla="*/ 361329 h 1772851"/>
              <a:gd name="connsiteX168" fmla="*/ 2607013 w 3978613"/>
              <a:gd name="connsiteY168" fmla="*/ 322418 h 1772851"/>
              <a:gd name="connsiteX169" fmla="*/ 2587558 w 3978613"/>
              <a:gd name="connsiteY169" fmla="*/ 195959 h 1772851"/>
              <a:gd name="connsiteX170" fmla="*/ 2577830 w 3978613"/>
              <a:gd name="connsiteY170" fmla="*/ 166776 h 1772851"/>
              <a:gd name="connsiteX171" fmla="*/ 2568102 w 3978613"/>
              <a:gd name="connsiteY171" fmla="*/ 108410 h 1772851"/>
              <a:gd name="connsiteX172" fmla="*/ 2548647 w 3978613"/>
              <a:gd name="connsiteY172" fmla="*/ 30589 h 1772851"/>
              <a:gd name="connsiteX173" fmla="*/ 2558375 w 3978613"/>
              <a:gd name="connsiteY173" fmla="*/ 1406 h 1772851"/>
              <a:gd name="connsiteX174" fmla="*/ 2597285 w 3978613"/>
              <a:gd name="connsiteY174" fmla="*/ 88954 h 1772851"/>
              <a:gd name="connsiteX175" fmla="*/ 2645924 w 3978613"/>
              <a:gd name="connsiteY175" fmla="*/ 186231 h 1772851"/>
              <a:gd name="connsiteX176" fmla="*/ 2655651 w 3978613"/>
              <a:gd name="connsiteY176" fmla="*/ 234869 h 1772851"/>
              <a:gd name="connsiteX177" fmla="*/ 2675107 w 3978613"/>
              <a:gd name="connsiteY177" fmla="*/ 273780 h 1772851"/>
              <a:gd name="connsiteX178" fmla="*/ 2684834 w 3978613"/>
              <a:gd name="connsiteY178" fmla="*/ 361329 h 1772851"/>
              <a:gd name="connsiteX179" fmla="*/ 2733472 w 3978613"/>
              <a:gd name="connsiteY179" fmla="*/ 623976 h 1772851"/>
              <a:gd name="connsiteX180" fmla="*/ 2752928 w 3978613"/>
              <a:gd name="connsiteY180" fmla="*/ 876895 h 1772851"/>
              <a:gd name="connsiteX181" fmla="*/ 2772383 w 3978613"/>
              <a:gd name="connsiteY181" fmla="*/ 964444 h 1772851"/>
              <a:gd name="connsiteX182" fmla="*/ 2782111 w 3978613"/>
              <a:gd name="connsiteY182" fmla="*/ 1032537 h 1772851"/>
              <a:gd name="connsiteX183" fmla="*/ 2801566 w 3978613"/>
              <a:gd name="connsiteY183" fmla="*/ 1081176 h 1772851"/>
              <a:gd name="connsiteX184" fmla="*/ 2840477 w 3978613"/>
              <a:gd name="connsiteY184" fmla="*/ 1188180 h 1772851"/>
              <a:gd name="connsiteX185" fmla="*/ 2918298 w 3978613"/>
              <a:gd name="connsiteY185" fmla="*/ 1207635 h 1772851"/>
              <a:gd name="connsiteX186" fmla="*/ 3093396 w 3978613"/>
              <a:gd name="connsiteY186" fmla="*/ 1197908 h 1772851"/>
              <a:gd name="connsiteX187" fmla="*/ 3151762 w 3978613"/>
              <a:gd name="connsiteY187" fmla="*/ 1149269 h 1772851"/>
              <a:gd name="connsiteX188" fmla="*/ 3219855 w 3978613"/>
              <a:gd name="connsiteY188" fmla="*/ 1061720 h 1772851"/>
              <a:gd name="connsiteX189" fmla="*/ 3249038 w 3978613"/>
              <a:gd name="connsiteY189" fmla="*/ 1022810 h 1772851"/>
              <a:gd name="connsiteX190" fmla="*/ 3268494 w 3978613"/>
              <a:gd name="connsiteY190" fmla="*/ 983899 h 1772851"/>
              <a:gd name="connsiteX191" fmla="*/ 3297677 w 3978613"/>
              <a:gd name="connsiteY191" fmla="*/ 954716 h 1772851"/>
              <a:gd name="connsiteX192" fmla="*/ 3326860 w 3978613"/>
              <a:gd name="connsiteY192" fmla="*/ 915806 h 1772851"/>
              <a:gd name="connsiteX193" fmla="*/ 3365770 w 3978613"/>
              <a:gd name="connsiteY193" fmla="*/ 857440 h 1772851"/>
              <a:gd name="connsiteX194" fmla="*/ 3365770 w 3978613"/>
              <a:gd name="connsiteY194" fmla="*/ 730980 h 1772851"/>
              <a:gd name="connsiteX195" fmla="*/ 3297677 w 3978613"/>
              <a:gd name="connsiteY195" fmla="*/ 740708 h 1772851"/>
              <a:gd name="connsiteX196" fmla="*/ 3239311 w 3978613"/>
              <a:gd name="connsiteY196" fmla="*/ 808801 h 1772851"/>
              <a:gd name="connsiteX197" fmla="*/ 3219855 w 3978613"/>
              <a:gd name="connsiteY197" fmla="*/ 847712 h 1772851"/>
              <a:gd name="connsiteX198" fmla="*/ 3210128 w 3978613"/>
              <a:gd name="connsiteY198" fmla="*/ 886623 h 1772851"/>
              <a:gd name="connsiteX199" fmla="*/ 3219855 w 3978613"/>
              <a:gd name="connsiteY199" fmla="*/ 1071448 h 1772851"/>
              <a:gd name="connsiteX200" fmla="*/ 3249038 w 3978613"/>
              <a:gd name="connsiteY200" fmla="*/ 1100631 h 1772851"/>
              <a:gd name="connsiteX201" fmla="*/ 3278221 w 3978613"/>
              <a:gd name="connsiteY201" fmla="*/ 1110359 h 1772851"/>
              <a:gd name="connsiteX202" fmla="*/ 3356043 w 3978613"/>
              <a:gd name="connsiteY202" fmla="*/ 1129814 h 1772851"/>
              <a:gd name="connsiteX203" fmla="*/ 3715966 w 3978613"/>
              <a:gd name="connsiteY203" fmla="*/ 1120086 h 1772851"/>
              <a:gd name="connsiteX204" fmla="*/ 3900792 w 3978613"/>
              <a:gd name="connsiteY204" fmla="*/ 1051993 h 1772851"/>
              <a:gd name="connsiteX205" fmla="*/ 3949430 w 3978613"/>
              <a:gd name="connsiteY205" fmla="*/ 1042265 h 1772851"/>
              <a:gd name="connsiteX206" fmla="*/ 3978613 w 3978613"/>
              <a:gd name="connsiteY206" fmla="*/ 1051993 h 17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3978613" h="1772851">
                <a:moveTo>
                  <a:pt x="525294" y="361329"/>
                </a:moveTo>
                <a:cubicBezTo>
                  <a:pt x="473413" y="367814"/>
                  <a:pt x="419252" y="364250"/>
                  <a:pt x="369651" y="380784"/>
                </a:cubicBezTo>
                <a:cubicBezTo>
                  <a:pt x="219071" y="430979"/>
                  <a:pt x="374595" y="373448"/>
                  <a:pt x="282102" y="419695"/>
                </a:cubicBezTo>
                <a:cubicBezTo>
                  <a:pt x="266549" y="427472"/>
                  <a:pt x="228560" y="434993"/>
                  <a:pt x="214009" y="439150"/>
                </a:cubicBezTo>
                <a:cubicBezTo>
                  <a:pt x="204150" y="441967"/>
                  <a:pt x="194554" y="445635"/>
                  <a:pt x="184826" y="448878"/>
                </a:cubicBezTo>
                <a:cubicBezTo>
                  <a:pt x="178341" y="455363"/>
                  <a:pt x="173234" y="463614"/>
                  <a:pt x="165370" y="468333"/>
                </a:cubicBezTo>
                <a:cubicBezTo>
                  <a:pt x="156577" y="473609"/>
                  <a:pt x="145358" y="473475"/>
                  <a:pt x="136187" y="478061"/>
                </a:cubicBezTo>
                <a:cubicBezTo>
                  <a:pt x="125730" y="483289"/>
                  <a:pt x="116732" y="491031"/>
                  <a:pt x="107004" y="497516"/>
                </a:cubicBezTo>
                <a:cubicBezTo>
                  <a:pt x="100519" y="507244"/>
                  <a:pt x="95033" y="517718"/>
                  <a:pt x="87549" y="526699"/>
                </a:cubicBezTo>
                <a:cubicBezTo>
                  <a:pt x="60655" y="558972"/>
                  <a:pt x="57026" y="548835"/>
                  <a:pt x="38911" y="585065"/>
                </a:cubicBezTo>
                <a:cubicBezTo>
                  <a:pt x="34325" y="594236"/>
                  <a:pt x="32000" y="604389"/>
                  <a:pt x="29183" y="614248"/>
                </a:cubicBezTo>
                <a:cubicBezTo>
                  <a:pt x="25510" y="627103"/>
                  <a:pt x="23297" y="640353"/>
                  <a:pt x="19455" y="653159"/>
                </a:cubicBezTo>
                <a:cubicBezTo>
                  <a:pt x="13562" y="672802"/>
                  <a:pt x="0" y="711525"/>
                  <a:pt x="0" y="711525"/>
                </a:cubicBezTo>
                <a:cubicBezTo>
                  <a:pt x="150" y="713171"/>
                  <a:pt x="1411" y="817639"/>
                  <a:pt x="19455" y="847712"/>
                </a:cubicBezTo>
                <a:cubicBezTo>
                  <a:pt x="24174" y="855576"/>
                  <a:pt x="32426" y="860682"/>
                  <a:pt x="38911" y="867167"/>
                </a:cubicBezTo>
                <a:cubicBezTo>
                  <a:pt x="45396" y="880137"/>
                  <a:pt x="48112" y="895824"/>
                  <a:pt x="58366" y="906078"/>
                </a:cubicBezTo>
                <a:cubicBezTo>
                  <a:pt x="105764" y="953476"/>
                  <a:pt x="103101" y="936368"/>
                  <a:pt x="145915" y="954716"/>
                </a:cubicBezTo>
                <a:cubicBezTo>
                  <a:pt x="285226" y="1014419"/>
                  <a:pt x="89219" y="939060"/>
                  <a:pt x="223736" y="983899"/>
                </a:cubicBezTo>
                <a:cubicBezTo>
                  <a:pt x="240302" y="989421"/>
                  <a:pt x="255964" y="997387"/>
                  <a:pt x="272375" y="1003354"/>
                </a:cubicBezTo>
                <a:cubicBezTo>
                  <a:pt x="291648" y="1010362"/>
                  <a:pt x="311286" y="1016325"/>
                  <a:pt x="330741" y="1022810"/>
                </a:cubicBezTo>
                <a:cubicBezTo>
                  <a:pt x="330746" y="1022812"/>
                  <a:pt x="389103" y="1042262"/>
                  <a:pt x="389107" y="1042265"/>
                </a:cubicBezTo>
                <a:cubicBezTo>
                  <a:pt x="408562" y="1055235"/>
                  <a:pt x="430938" y="1064643"/>
                  <a:pt x="447472" y="1081176"/>
                </a:cubicBezTo>
                <a:cubicBezTo>
                  <a:pt x="475195" y="1108898"/>
                  <a:pt x="459297" y="1095544"/>
                  <a:pt x="496111" y="1120086"/>
                </a:cubicBezTo>
                <a:cubicBezTo>
                  <a:pt x="499353" y="1129814"/>
                  <a:pt x="501252" y="1140098"/>
                  <a:pt x="505838" y="1149269"/>
                </a:cubicBezTo>
                <a:cubicBezTo>
                  <a:pt x="511067" y="1159726"/>
                  <a:pt x="520546" y="1167768"/>
                  <a:pt x="525294" y="1178452"/>
                </a:cubicBezTo>
                <a:cubicBezTo>
                  <a:pt x="533623" y="1197192"/>
                  <a:pt x="538264" y="1217363"/>
                  <a:pt x="544749" y="1236818"/>
                </a:cubicBezTo>
                <a:lnTo>
                  <a:pt x="554477" y="1266001"/>
                </a:lnTo>
                <a:cubicBezTo>
                  <a:pt x="551234" y="1337337"/>
                  <a:pt x="550226" y="1408810"/>
                  <a:pt x="544749" y="1480010"/>
                </a:cubicBezTo>
                <a:cubicBezTo>
                  <a:pt x="543724" y="1493340"/>
                  <a:pt x="541000" y="1506962"/>
                  <a:pt x="535021" y="1518920"/>
                </a:cubicBezTo>
                <a:cubicBezTo>
                  <a:pt x="530919" y="1527123"/>
                  <a:pt x="522051" y="1531891"/>
                  <a:pt x="515566" y="1538376"/>
                </a:cubicBezTo>
                <a:cubicBezTo>
                  <a:pt x="512323" y="1548104"/>
                  <a:pt x="510818" y="1558595"/>
                  <a:pt x="505838" y="1567559"/>
                </a:cubicBezTo>
                <a:cubicBezTo>
                  <a:pt x="489847" y="1596343"/>
                  <a:pt x="465488" y="1633531"/>
                  <a:pt x="437745" y="1655108"/>
                </a:cubicBezTo>
                <a:cubicBezTo>
                  <a:pt x="419288" y="1669463"/>
                  <a:pt x="395912" y="1677484"/>
                  <a:pt x="379379" y="1694018"/>
                </a:cubicBezTo>
                <a:cubicBezTo>
                  <a:pt x="372894" y="1700503"/>
                  <a:pt x="368127" y="1709372"/>
                  <a:pt x="359924" y="1713474"/>
                </a:cubicBezTo>
                <a:cubicBezTo>
                  <a:pt x="341581" y="1722645"/>
                  <a:pt x="321013" y="1726444"/>
                  <a:pt x="301558" y="1732929"/>
                </a:cubicBezTo>
                <a:lnTo>
                  <a:pt x="272375" y="1742657"/>
                </a:lnTo>
                <a:cubicBezTo>
                  <a:pt x="265890" y="1749142"/>
                  <a:pt x="260783" y="1757393"/>
                  <a:pt x="252919" y="1762112"/>
                </a:cubicBezTo>
                <a:cubicBezTo>
                  <a:pt x="215714" y="1784435"/>
                  <a:pt x="161185" y="1765585"/>
                  <a:pt x="126460" y="1762112"/>
                </a:cubicBezTo>
                <a:cubicBezTo>
                  <a:pt x="129702" y="1749142"/>
                  <a:pt x="130208" y="1735159"/>
                  <a:pt x="136187" y="1723201"/>
                </a:cubicBezTo>
                <a:cubicBezTo>
                  <a:pt x="144016" y="1707544"/>
                  <a:pt x="173372" y="1693454"/>
                  <a:pt x="184826" y="1684291"/>
                </a:cubicBezTo>
                <a:cubicBezTo>
                  <a:pt x="191988" y="1678562"/>
                  <a:pt x="196078" y="1668937"/>
                  <a:pt x="204281" y="1664835"/>
                </a:cubicBezTo>
                <a:cubicBezTo>
                  <a:pt x="244872" y="1644539"/>
                  <a:pt x="277510" y="1643561"/>
                  <a:pt x="321013" y="1635652"/>
                </a:cubicBezTo>
                <a:cubicBezTo>
                  <a:pt x="337280" y="1632694"/>
                  <a:pt x="353611" y="1629935"/>
                  <a:pt x="369651" y="1625925"/>
                </a:cubicBezTo>
                <a:cubicBezTo>
                  <a:pt x="379599" y="1623438"/>
                  <a:pt x="388886" y="1618684"/>
                  <a:pt x="398834" y="1616197"/>
                </a:cubicBezTo>
                <a:cubicBezTo>
                  <a:pt x="426035" y="1609397"/>
                  <a:pt x="479809" y="1601080"/>
                  <a:pt x="505838" y="1596742"/>
                </a:cubicBezTo>
                <a:cubicBezTo>
                  <a:pt x="571528" y="1574845"/>
                  <a:pt x="490677" y="1600110"/>
                  <a:pt x="593387" y="1577286"/>
                </a:cubicBezTo>
                <a:cubicBezTo>
                  <a:pt x="611461" y="1573270"/>
                  <a:pt x="660180" y="1552239"/>
                  <a:pt x="671209" y="1548103"/>
                </a:cubicBezTo>
                <a:cubicBezTo>
                  <a:pt x="680810" y="1544503"/>
                  <a:pt x="690967" y="1542415"/>
                  <a:pt x="700392" y="1538376"/>
                </a:cubicBezTo>
                <a:cubicBezTo>
                  <a:pt x="713721" y="1532664"/>
                  <a:pt x="725838" y="1524306"/>
                  <a:pt x="739302" y="1518920"/>
                </a:cubicBezTo>
                <a:cubicBezTo>
                  <a:pt x="758343" y="1511304"/>
                  <a:pt x="779325" y="1508636"/>
                  <a:pt x="797668" y="1499465"/>
                </a:cubicBezTo>
                <a:cubicBezTo>
                  <a:pt x="810638" y="1492980"/>
                  <a:pt x="823250" y="1485722"/>
                  <a:pt x="836579" y="1480010"/>
                </a:cubicBezTo>
                <a:cubicBezTo>
                  <a:pt x="846004" y="1475971"/>
                  <a:pt x="856591" y="1474868"/>
                  <a:pt x="865762" y="1470282"/>
                </a:cubicBezTo>
                <a:cubicBezTo>
                  <a:pt x="876219" y="1465054"/>
                  <a:pt x="884488" y="1456055"/>
                  <a:pt x="894945" y="1450827"/>
                </a:cubicBezTo>
                <a:cubicBezTo>
                  <a:pt x="910563" y="1443018"/>
                  <a:pt x="927965" y="1439180"/>
                  <a:pt x="943583" y="1431371"/>
                </a:cubicBezTo>
                <a:cubicBezTo>
                  <a:pt x="954040" y="1426143"/>
                  <a:pt x="962309" y="1417144"/>
                  <a:pt x="972766" y="1411916"/>
                </a:cubicBezTo>
                <a:cubicBezTo>
                  <a:pt x="986718" y="1404940"/>
                  <a:pt x="1028398" y="1395577"/>
                  <a:pt x="1040860" y="1392461"/>
                </a:cubicBezTo>
                <a:cubicBezTo>
                  <a:pt x="1050588" y="1385976"/>
                  <a:pt x="1060914" y="1380309"/>
                  <a:pt x="1070043" y="1373006"/>
                </a:cubicBezTo>
                <a:cubicBezTo>
                  <a:pt x="1077205" y="1367277"/>
                  <a:pt x="1098199" y="1356450"/>
                  <a:pt x="1089498" y="1353550"/>
                </a:cubicBezTo>
                <a:cubicBezTo>
                  <a:pt x="1073813" y="1348321"/>
                  <a:pt x="1057073" y="1360035"/>
                  <a:pt x="1040860" y="1363278"/>
                </a:cubicBezTo>
                <a:cubicBezTo>
                  <a:pt x="1031132" y="1369763"/>
                  <a:pt x="1021828" y="1376933"/>
                  <a:pt x="1011677" y="1382733"/>
                </a:cubicBezTo>
                <a:cubicBezTo>
                  <a:pt x="925284" y="1432101"/>
                  <a:pt x="1014682" y="1374245"/>
                  <a:pt x="943583" y="1421644"/>
                </a:cubicBezTo>
                <a:cubicBezTo>
                  <a:pt x="908866" y="1473720"/>
                  <a:pt x="932395" y="1442560"/>
                  <a:pt x="865762" y="1509193"/>
                </a:cubicBezTo>
                <a:lnTo>
                  <a:pt x="836579" y="1538376"/>
                </a:lnTo>
                <a:cubicBezTo>
                  <a:pt x="830094" y="1557831"/>
                  <a:pt x="810639" y="1577287"/>
                  <a:pt x="817124" y="1596742"/>
                </a:cubicBezTo>
                <a:cubicBezTo>
                  <a:pt x="820366" y="1606470"/>
                  <a:pt x="821575" y="1617132"/>
                  <a:pt x="826851" y="1625925"/>
                </a:cubicBezTo>
                <a:cubicBezTo>
                  <a:pt x="831570" y="1633789"/>
                  <a:pt x="838676" y="1640293"/>
                  <a:pt x="846307" y="1645380"/>
                </a:cubicBezTo>
                <a:cubicBezTo>
                  <a:pt x="880828" y="1668393"/>
                  <a:pt x="892864" y="1666364"/>
                  <a:pt x="933855" y="1674563"/>
                </a:cubicBezTo>
                <a:cubicBezTo>
                  <a:pt x="979251" y="1671320"/>
                  <a:pt x="1025224" y="1672744"/>
                  <a:pt x="1070043" y="1664835"/>
                </a:cubicBezTo>
                <a:cubicBezTo>
                  <a:pt x="1081556" y="1662803"/>
                  <a:pt x="1090488" y="1653147"/>
                  <a:pt x="1099226" y="1645380"/>
                </a:cubicBezTo>
                <a:cubicBezTo>
                  <a:pt x="1119790" y="1627101"/>
                  <a:pt x="1157592" y="1587014"/>
                  <a:pt x="1157592" y="1587014"/>
                </a:cubicBezTo>
                <a:cubicBezTo>
                  <a:pt x="1189769" y="1490477"/>
                  <a:pt x="1135785" y="1637937"/>
                  <a:pt x="1196502" y="1528648"/>
                </a:cubicBezTo>
                <a:cubicBezTo>
                  <a:pt x="1206462" y="1510721"/>
                  <a:pt x="1209473" y="1489737"/>
                  <a:pt x="1215958" y="1470282"/>
                </a:cubicBezTo>
                <a:cubicBezTo>
                  <a:pt x="1230273" y="1427336"/>
                  <a:pt x="1221095" y="1450278"/>
                  <a:pt x="1245141" y="1402189"/>
                </a:cubicBezTo>
                <a:cubicBezTo>
                  <a:pt x="1248383" y="1373006"/>
                  <a:pt x="1247142" y="1342968"/>
                  <a:pt x="1254868" y="1314640"/>
                </a:cubicBezTo>
                <a:cubicBezTo>
                  <a:pt x="1257281" y="1305792"/>
                  <a:pt x="1267839" y="1288699"/>
                  <a:pt x="1274324" y="1295184"/>
                </a:cubicBezTo>
                <a:cubicBezTo>
                  <a:pt x="1286015" y="1306875"/>
                  <a:pt x="1280041" y="1327783"/>
                  <a:pt x="1284051" y="1343823"/>
                </a:cubicBezTo>
                <a:cubicBezTo>
                  <a:pt x="1286538" y="1353771"/>
                  <a:pt x="1290536" y="1363278"/>
                  <a:pt x="1293779" y="1373006"/>
                </a:cubicBezTo>
                <a:cubicBezTo>
                  <a:pt x="1290536" y="1385976"/>
                  <a:pt x="1284051" y="1425285"/>
                  <a:pt x="1284051" y="1411916"/>
                </a:cubicBezTo>
                <a:cubicBezTo>
                  <a:pt x="1284051" y="1369638"/>
                  <a:pt x="1285488" y="1326914"/>
                  <a:pt x="1293779" y="1285457"/>
                </a:cubicBezTo>
                <a:cubicBezTo>
                  <a:pt x="1295578" y="1276464"/>
                  <a:pt x="1306072" y="1271730"/>
                  <a:pt x="1313234" y="1266001"/>
                </a:cubicBezTo>
                <a:cubicBezTo>
                  <a:pt x="1359692" y="1228834"/>
                  <a:pt x="1323657" y="1260789"/>
                  <a:pt x="1371600" y="1236818"/>
                </a:cubicBezTo>
                <a:cubicBezTo>
                  <a:pt x="1382057" y="1231590"/>
                  <a:pt x="1390099" y="1222111"/>
                  <a:pt x="1400783" y="1217363"/>
                </a:cubicBezTo>
                <a:cubicBezTo>
                  <a:pt x="1419523" y="1209034"/>
                  <a:pt x="1459149" y="1197908"/>
                  <a:pt x="1459149" y="1197908"/>
                </a:cubicBezTo>
                <a:cubicBezTo>
                  <a:pt x="1462392" y="1184938"/>
                  <a:pt x="1466986" y="1172232"/>
                  <a:pt x="1468877" y="1158997"/>
                </a:cubicBezTo>
                <a:cubicBezTo>
                  <a:pt x="1487686" y="1027334"/>
                  <a:pt x="1465762" y="1100245"/>
                  <a:pt x="1488332" y="1032537"/>
                </a:cubicBezTo>
                <a:cubicBezTo>
                  <a:pt x="1498453" y="1083143"/>
                  <a:pt x="1499487" y="1085592"/>
                  <a:pt x="1507787" y="1139542"/>
                </a:cubicBezTo>
                <a:cubicBezTo>
                  <a:pt x="1511273" y="1162204"/>
                  <a:pt x="1513530" y="1185056"/>
                  <a:pt x="1517515" y="1207635"/>
                </a:cubicBezTo>
                <a:cubicBezTo>
                  <a:pt x="1523262" y="1240200"/>
                  <a:pt x="1530485" y="1272486"/>
                  <a:pt x="1536970" y="1304912"/>
                </a:cubicBezTo>
                <a:cubicBezTo>
                  <a:pt x="1548708" y="1363601"/>
                  <a:pt x="1541470" y="1337867"/>
                  <a:pt x="1556426" y="1382733"/>
                </a:cubicBezTo>
                <a:cubicBezTo>
                  <a:pt x="1566154" y="1366520"/>
                  <a:pt x="1577930" y="1351373"/>
                  <a:pt x="1585609" y="1334095"/>
                </a:cubicBezTo>
                <a:cubicBezTo>
                  <a:pt x="1591039" y="1321878"/>
                  <a:pt x="1591663" y="1308039"/>
                  <a:pt x="1595336" y="1295184"/>
                </a:cubicBezTo>
                <a:cubicBezTo>
                  <a:pt x="1604165" y="1264282"/>
                  <a:pt x="1612190" y="1250239"/>
                  <a:pt x="1624519" y="1217363"/>
                </a:cubicBezTo>
                <a:cubicBezTo>
                  <a:pt x="1628119" y="1207762"/>
                  <a:pt x="1629661" y="1197351"/>
                  <a:pt x="1634247" y="1188180"/>
                </a:cubicBezTo>
                <a:cubicBezTo>
                  <a:pt x="1639475" y="1177723"/>
                  <a:pt x="1647217" y="1168725"/>
                  <a:pt x="1653702" y="1158997"/>
                </a:cubicBezTo>
                <a:cubicBezTo>
                  <a:pt x="1656945" y="1142784"/>
                  <a:pt x="1660712" y="1126668"/>
                  <a:pt x="1663430" y="1110359"/>
                </a:cubicBezTo>
                <a:cubicBezTo>
                  <a:pt x="1667200" y="1087743"/>
                  <a:pt x="1668354" y="1064685"/>
                  <a:pt x="1673158" y="1042265"/>
                </a:cubicBezTo>
                <a:cubicBezTo>
                  <a:pt x="1678104" y="1019183"/>
                  <a:pt x="1686128" y="996869"/>
                  <a:pt x="1692613" y="974171"/>
                </a:cubicBezTo>
                <a:cubicBezTo>
                  <a:pt x="1695856" y="776375"/>
                  <a:pt x="1696691" y="578526"/>
                  <a:pt x="1702341" y="380784"/>
                </a:cubicBezTo>
                <a:cubicBezTo>
                  <a:pt x="1703180" y="351433"/>
                  <a:pt x="1712068" y="322598"/>
                  <a:pt x="1712068" y="293235"/>
                </a:cubicBezTo>
                <a:cubicBezTo>
                  <a:pt x="1712068" y="238016"/>
                  <a:pt x="1697342" y="182857"/>
                  <a:pt x="1702341" y="127865"/>
                </a:cubicBezTo>
                <a:cubicBezTo>
                  <a:pt x="1704198" y="107442"/>
                  <a:pt x="1715679" y="166657"/>
                  <a:pt x="1721796" y="186231"/>
                </a:cubicBezTo>
                <a:cubicBezTo>
                  <a:pt x="1731894" y="218543"/>
                  <a:pt x="1741251" y="251082"/>
                  <a:pt x="1750979" y="283508"/>
                </a:cubicBezTo>
                <a:cubicBezTo>
                  <a:pt x="1754222" y="319176"/>
                  <a:pt x="1756440" y="354952"/>
                  <a:pt x="1760707" y="390512"/>
                </a:cubicBezTo>
                <a:cubicBezTo>
                  <a:pt x="1766171" y="436042"/>
                  <a:pt x="1780162" y="526699"/>
                  <a:pt x="1780162" y="526699"/>
                </a:cubicBezTo>
                <a:cubicBezTo>
                  <a:pt x="1783404" y="575337"/>
                  <a:pt x="1784081" y="624215"/>
                  <a:pt x="1789889" y="672614"/>
                </a:cubicBezTo>
                <a:cubicBezTo>
                  <a:pt x="1793829" y="705446"/>
                  <a:pt x="1803909" y="737273"/>
                  <a:pt x="1809345" y="769891"/>
                </a:cubicBezTo>
                <a:cubicBezTo>
                  <a:pt x="1816884" y="815124"/>
                  <a:pt x="1824648" y="860410"/>
                  <a:pt x="1828800" y="906078"/>
                </a:cubicBezTo>
                <a:cubicBezTo>
                  <a:pt x="1831187" y="932331"/>
                  <a:pt x="1841172" y="1055489"/>
                  <a:pt x="1848255" y="1090903"/>
                </a:cubicBezTo>
                <a:cubicBezTo>
                  <a:pt x="1852885" y="1114051"/>
                  <a:pt x="1862403" y="1135995"/>
                  <a:pt x="1867711" y="1158997"/>
                </a:cubicBezTo>
                <a:cubicBezTo>
                  <a:pt x="1872146" y="1178216"/>
                  <a:pt x="1873570" y="1198022"/>
                  <a:pt x="1877438" y="1217363"/>
                </a:cubicBezTo>
                <a:cubicBezTo>
                  <a:pt x="1880060" y="1230473"/>
                  <a:pt x="1883923" y="1243304"/>
                  <a:pt x="1887166" y="1256274"/>
                </a:cubicBezTo>
                <a:cubicBezTo>
                  <a:pt x="1890409" y="1288699"/>
                  <a:pt x="1880128" y="1381493"/>
                  <a:pt x="1896894" y="1353550"/>
                </a:cubicBezTo>
                <a:cubicBezTo>
                  <a:pt x="1922139" y="1311474"/>
                  <a:pt x="1906240" y="1255651"/>
                  <a:pt x="1916349" y="1207635"/>
                </a:cubicBezTo>
                <a:cubicBezTo>
                  <a:pt x="1926104" y="1161298"/>
                  <a:pt x="1939020" y="1169666"/>
                  <a:pt x="1974715" y="1149269"/>
                </a:cubicBezTo>
                <a:cubicBezTo>
                  <a:pt x="2027514" y="1119098"/>
                  <a:pt x="1979577" y="1137921"/>
                  <a:pt x="2033081" y="1120086"/>
                </a:cubicBezTo>
                <a:cubicBezTo>
                  <a:pt x="2039566" y="1129814"/>
                  <a:pt x="2047931" y="1138523"/>
                  <a:pt x="2052536" y="1149269"/>
                </a:cubicBezTo>
                <a:cubicBezTo>
                  <a:pt x="2067007" y="1183036"/>
                  <a:pt x="2067045" y="1234564"/>
                  <a:pt x="2052536" y="1266001"/>
                </a:cubicBezTo>
                <a:cubicBezTo>
                  <a:pt x="2042928" y="1286819"/>
                  <a:pt x="2022241" y="1300883"/>
                  <a:pt x="2003898" y="1314640"/>
                </a:cubicBezTo>
                <a:cubicBezTo>
                  <a:pt x="1990928" y="1324368"/>
                  <a:pt x="1949606" y="1348950"/>
                  <a:pt x="1964987" y="1343823"/>
                </a:cubicBezTo>
                <a:lnTo>
                  <a:pt x="1994170" y="1334095"/>
                </a:lnTo>
                <a:lnTo>
                  <a:pt x="2023353" y="1324367"/>
                </a:lnTo>
                <a:cubicBezTo>
                  <a:pt x="2029838" y="1317882"/>
                  <a:pt x="2034945" y="1309631"/>
                  <a:pt x="2042809" y="1304912"/>
                </a:cubicBezTo>
                <a:cubicBezTo>
                  <a:pt x="2051602" y="1299636"/>
                  <a:pt x="2063985" y="1301590"/>
                  <a:pt x="2071992" y="1295184"/>
                </a:cubicBezTo>
                <a:cubicBezTo>
                  <a:pt x="2081121" y="1287881"/>
                  <a:pt x="2082466" y="1273485"/>
                  <a:pt x="2091447" y="1266001"/>
                </a:cubicBezTo>
                <a:cubicBezTo>
                  <a:pt x="2102587" y="1256718"/>
                  <a:pt x="2117388" y="1253031"/>
                  <a:pt x="2130358" y="1246546"/>
                </a:cubicBezTo>
                <a:cubicBezTo>
                  <a:pt x="2143372" y="1227025"/>
                  <a:pt x="2171175" y="1186321"/>
                  <a:pt x="2178996" y="1168725"/>
                </a:cubicBezTo>
                <a:cubicBezTo>
                  <a:pt x="2184426" y="1156508"/>
                  <a:pt x="2184882" y="1142620"/>
                  <a:pt x="2188724" y="1129814"/>
                </a:cubicBezTo>
                <a:cubicBezTo>
                  <a:pt x="2194617" y="1110171"/>
                  <a:pt x="2208179" y="1071448"/>
                  <a:pt x="2208179" y="1071448"/>
                </a:cubicBezTo>
                <a:cubicBezTo>
                  <a:pt x="2211422" y="1032537"/>
                  <a:pt x="2213595" y="993523"/>
                  <a:pt x="2217907" y="954716"/>
                </a:cubicBezTo>
                <a:cubicBezTo>
                  <a:pt x="2220085" y="935113"/>
                  <a:pt x="2227634" y="916074"/>
                  <a:pt x="2227634" y="896350"/>
                </a:cubicBezTo>
                <a:cubicBezTo>
                  <a:pt x="2227634" y="795779"/>
                  <a:pt x="2223193" y="695225"/>
                  <a:pt x="2217907" y="594793"/>
                </a:cubicBezTo>
                <a:cubicBezTo>
                  <a:pt x="2216702" y="571896"/>
                  <a:pt x="2211755" y="549347"/>
                  <a:pt x="2208179" y="526699"/>
                </a:cubicBezTo>
                <a:cubicBezTo>
                  <a:pt x="2202027" y="487734"/>
                  <a:pt x="2194303" y="449018"/>
                  <a:pt x="2188724" y="409967"/>
                </a:cubicBezTo>
                <a:cubicBezTo>
                  <a:pt x="2183026" y="370078"/>
                  <a:pt x="2173452" y="262797"/>
                  <a:pt x="2169268" y="225142"/>
                </a:cubicBezTo>
                <a:cubicBezTo>
                  <a:pt x="2166381" y="199159"/>
                  <a:pt x="2163839" y="173107"/>
                  <a:pt x="2159541" y="147320"/>
                </a:cubicBezTo>
                <a:cubicBezTo>
                  <a:pt x="2157343" y="134133"/>
                  <a:pt x="2149813" y="95041"/>
                  <a:pt x="2149813" y="108410"/>
                </a:cubicBezTo>
                <a:cubicBezTo>
                  <a:pt x="2149813" y="141289"/>
                  <a:pt x="2167291" y="176424"/>
                  <a:pt x="2178996" y="205686"/>
                </a:cubicBezTo>
                <a:cubicBezTo>
                  <a:pt x="2189794" y="281274"/>
                  <a:pt x="2196903" y="355909"/>
                  <a:pt x="2217907" y="429423"/>
                </a:cubicBezTo>
                <a:cubicBezTo>
                  <a:pt x="2222704" y="446213"/>
                  <a:pt x="2231395" y="461651"/>
                  <a:pt x="2237362" y="478061"/>
                </a:cubicBezTo>
                <a:cubicBezTo>
                  <a:pt x="2244370" y="497334"/>
                  <a:pt x="2250332" y="516972"/>
                  <a:pt x="2256817" y="536427"/>
                </a:cubicBezTo>
                <a:cubicBezTo>
                  <a:pt x="2258349" y="547153"/>
                  <a:pt x="2272226" y="648049"/>
                  <a:pt x="2276272" y="662886"/>
                </a:cubicBezTo>
                <a:cubicBezTo>
                  <a:pt x="2280867" y="679733"/>
                  <a:pt x="2289243" y="695312"/>
                  <a:pt x="2295728" y="711525"/>
                </a:cubicBezTo>
                <a:cubicBezTo>
                  <a:pt x="2298970" y="734223"/>
                  <a:pt x="2300958" y="757135"/>
                  <a:pt x="2305455" y="779618"/>
                </a:cubicBezTo>
                <a:cubicBezTo>
                  <a:pt x="2307466" y="789673"/>
                  <a:pt x="2312959" y="798791"/>
                  <a:pt x="2315183" y="808801"/>
                </a:cubicBezTo>
                <a:cubicBezTo>
                  <a:pt x="2319462" y="828055"/>
                  <a:pt x="2321912" y="847673"/>
                  <a:pt x="2324911" y="867167"/>
                </a:cubicBezTo>
                <a:cubicBezTo>
                  <a:pt x="2335845" y="938241"/>
                  <a:pt x="2332229" y="926877"/>
                  <a:pt x="2344366" y="993627"/>
                </a:cubicBezTo>
                <a:cubicBezTo>
                  <a:pt x="2347324" y="1009894"/>
                  <a:pt x="2351580" y="1025923"/>
                  <a:pt x="2354094" y="1042265"/>
                </a:cubicBezTo>
                <a:cubicBezTo>
                  <a:pt x="2358069" y="1068103"/>
                  <a:pt x="2360124" y="1094207"/>
                  <a:pt x="2363821" y="1120086"/>
                </a:cubicBezTo>
                <a:cubicBezTo>
                  <a:pt x="2366610" y="1139611"/>
                  <a:pt x="2370306" y="1158997"/>
                  <a:pt x="2373549" y="1178452"/>
                </a:cubicBezTo>
                <a:cubicBezTo>
                  <a:pt x="2376792" y="1168724"/>
                  <a:pt x="2377589" y="1157801"/>
                  <a:pt x="2383277" y="1149269"/>
                </a:cubicBezTo>
                <a:cubicBezTo>
                  <a:pt x="2394034" y="1133133"/>
                  <a:pt x="2423697" y="1109604"/>
                  <a:pt x="2441643" y="1100631"/>
                </a:cubicBezTo>
                <a:cubicBezTo>
                  <a:pt x="2450814" y="1096045"/>
                  <a:pt x="2461098" y="1094146"/>
                  <a:pt x="2470826" y="1090903"/>
                </a:cubicBezTo>
                <a:cubicBezTo>
                  <a:pt x="2480554" y="1094146"/>
                  <a:pt x="2492002" y="1094225"/>
                  <a:pt x="2500009" y="1100631"/>
                </a:cubicBezTo>
                <a:cubicBezTo>
                  <a:pt x="2523864" y="1119715"/>
                  <a:pt x="2523919" y="1152087"/>
                  <a:pt x="2529192" y="1178452"/>
                </a:cubicBezTo>
                <a:cubicBezTo>
                  <a:pt x="2523636" y="1228451"/>
                  <a:pt x="2542875" y="1278532"/>
                  <a:pt x="2480553" y="1285457"/>
                </a:cubicBezTo>
                <a:cubicBezTo>
                  <a:pt x="2464120" y="1287283"/>
                  <a:pt x="2448128" y="1278972"/>
                  <a:pt x="2431915" y="1275729"/>
                </a:cubicBezTo>
                <a:cubicBezTo>
                  <a:pt x="2444885" y="1266001"/>
                  <a:pt x="2456011" y="1253131"/>
                  <a:pt x="2470826" y="1246546"/>
                </a:cubicBezTo>
                <a:cubicBezTo>
                  <a:pt x="2484790" y="1240340"/>
                  <a:pt x="2582360" y="1228036"/>
                  <a:pt x="2587558" y="1227091"/>
                </a:cubicBezTo>
                <a:cubicBezTo>
                  <a:pt x="2600712" y="1224699"/>
                  <a:pt x="2613663" y="1221205"/>
                  <a:pt x="2626468" y="1217363"/>
                </a:cubicBezTo>
                <a:cubicBezTo>
                  <a:pt x="2646111" y="1211470"/>
                  <a:pt x="2684834" y="1197908"/>
                  <a:pt x="2684834" y="1197908"/>
                </a:cubicBezTo>
                <a:cubicBezTo>
                  <a:pt x="2691319" y="1188180"/>
                  <a:pt x="2699684" y="1179471"/>
                  <a:pt x="2704289" y="1168725"/>
                </a:cubicBezTo>
                <a:cubicBezTo>
                  <a:pt x="2712205" y="1150255"/>
                  <a:pt x="2721550" y="1084616"/>
                  <a:pt x="2723745" y="1071448"/>
                </a:cubicBezTo>
                <a:cubicBezTo>
                  <a:pt x="2720502" y="957959"/>
                  <a:pt x="2725314" y="843952"/>
                  <a:pt x="2714017" y="730980"/>
                </a:cubicBezTo>
                <a:cubicBezTo>
                  <a:pt x="2712136" y="712167"/>
                  <a:pt x="2691295" y="700111"/>
                  <a:pt x="2684834" y="682342"/>
                </a:cubicBezTo>
                <a:cubicBezTo>
                  <a:pt x="2678094" y="663806"/>
                  <a:pt x="2678975" y="643317"/>
                  <a:pt x="2675107" y="623976"/>
                </a:cubicBezTo>
                <a:cubicBezTo>
                  <a:pt x="2666730" y="582091"/>
                  <a:pt x="2663048" y="579238"/>
                  <a:pt x="2645924" y="536427"/>
                </a:cubicBezTo>
                <a:cubicBezTo>
                  <a:pt x="2638635" y="485404"/>
                  <a:pt x="2635468" y="459468"/>
                  <a:pt x="2626468" y="409967"/>
                </a:cubicBezTo>
                <a:cubicBezTo>
                  <a:pt x="2623510" y="393700"/>
                  <a:pt x="2620328" y="377469"/>
                  <a:pt x="2616741" y="361329"/>
                </a:cubicBezTo>
                <a:cubicBezTo>
                  <a:pt x="2613841" y="348278"/>
                  <a:pt x="2609405" y="335572"/>
                  <a:pt x="2607013" y="322418"/>
                </a:cubicBezTo>
                <a:cubicBezTo>
                  <a:pt x="2599260" y="279780"/>
                  <a:pt x="2596955" y="238247"/>
                  <a:pt x="2587558" y="195959"/>
                </a:cubicBezTo>
                <a:cubicBezTo>
                  <a:pt x="2585334" y="185949"/>
                  <a:pt x="2580054" y="176786"/>
                  <a:pt x="2577830" y="166776"/>
                </a:cubicBezTo>
                <a:cubicBezTo>
                  <a:pt x="2573551" y="147522"/>
                  <a:pt x="2572235" y="127696"/>
                  <a:pt x="2568102" y="108410"/>
                </a:cubicBezTo>
                <a:cubicBezTo>
                  <a:pt x="2562499" y="82265"/>
                  <a:pt x="2548647" y="30589"/>
                  <a:pt x="2548647" y="30589"/>
                </a:cubicBezTo>
                <a:cubicBezTo>
                  <a:pt x="2551890" y="20861"/>
                  <a:pt x="2551811" y="-6471"/>
                  <a:pt x="2558375" y="1406"/>
                </a:cubicBezTo>
                <a:cubicBezTo>
                  <a:pt x="2578819" y="25939"/>
                  <a:pt x="2583614" y="60093"/>
                  <a:pt x="2597285" y="88954"/>
                </a:cubicBezTo>
                <a:cubicBezTo>
                  <a:pt x="2612804" y="121717"/>
                  <a:pt x="2645924" y="186231"/>
                  <a:pt x="2645924" y="186231"/>
                </a:cubicBezTo>
                <a:cubicBezTo>
                  <a:pt x="2649166" y="202444"/>
                  <a:pt x="2650423" y="219184"/>
                  <a:pt x="2655651" y="234869"/>
                </a:cubicBezTo>
                <a:cubicBezTo>
                  <a:pt x="2660237" y="248626"/>
                  <a:pt x="2671846" y="259650"/>
                  <a:pt x="2675107" y="273780"/>
                </a:cubicBezTo>
                <a:cubicBezTo>
                  <a:pt x="2681709" y="302391"/>
                  <a:pt x="2679672" y="332424"/>
                  <a:pt x="2684834" y="361329"/>
                </a:cubicBezTo>
                <a:cubicBezTo>
                  <a:pt x="2744817" y="697234"/>
                  <a:pt x="2709423" y="431570"/>
                  <a:pt x="2733472" y="623976"/>
                </a:cubicBezTo>
                <a:cubicBezTo>
                  <a:pt x="2736808" y="680681"/>
                  <a:pt x="2741418" y="807835"/>
                  <a:pt x="2752928" y="876895"/>
                </a:cubicBezTo>
                <a:cubicBezTo>
                  <a:pt x="2757843" y="906383"/>
                  <a:pt x="2766874" y="935061"/>
                  <a:pt x="2772383" y="964444"/>
                </a:cubicBezTo>
                <a:cubicBezTo>
                  <a:pt x="2776608" y="986979"/>
                  <a:pt x="2776550" y="1010293"/>
                  <a:pt x="2782111" y="1032537"/>
                </a:cubicBezTo>
                <a:cubicBezTo>
                  <a:pt x="2786346" y="1049477"/>
                  <a:pt x="2796431" y="1064486"/>
                  <a:pt x="2801566" y="1081176"/>
                </a:cubicBezTo>
                <a:cubicBezTo>
                  <a:pt x="2808277" y="1102986"/>
                  <a:pt x="2813001" y="1166199"/>
                  <a:pt x="2840477" y="1188180"/>
                </a:cubicBezTo>
                <a:cubicBezTo>
                  <a:pt x="2850449" y="1196158"/>
                  <a:pt x="2915872" y="1207150"/>
                  <a:pt x="2918298" y="1207635"/>
                </a:cubicBezTo>
                <a:cubicBezTo>
                  <a:pt x="2976664" y="1204393"/>
                  <a:pt x="3035528" y="1206175"/>
                  <a:pt x="3093396" y="1197908"/>
                </a:cubicBezTo>
                <a:cubicBezTo>
                  <a:pt x="3107872" y="1195840"/>
                  <a:pt x="3145087" y="1157279"/>
                  <a:pt x="3151762" y="1149269"/>
                </a:cubicBezTo>
                <a:cubicBezTo>
                  <a:pt x="3175430" y="1120867"/>
                  <a:pt x="3197314" y="1091024"/>
                  <a:pt x="3219855" y="1061720"/>
                </a:cubicBezTo>
                <a:cubicBezTo>
                  <a:pt x="3229740" y="1048869"/>
                  <a:pt x="3241787" y="1037311"/>
                  <a:pt x="3249038" y="1022810"/>
                </a:cubicBezTo>
                <a:cubicBezTo>
                  <a:pt x="3255523" y="1009840"/>
                  <a:pt x="3260065" y="995699"/>
                  <a:pt x="3268494" y="983899"/>
                </a:cubicBezTo>
                <a:cubicBezTo>
                  <a:pt x="3276490" y="972705"/>
                  <a:pt x="3288724" y="965161"/>
                  <a:pt x="3297677" y="954716"/>
                </a:cubicBezTo>
                <a:cubicBezTo>
                  <a:pt x="3308228" y="942407"/>
                  <a:pt x="3317563" y="929088"/>
                  <a:pt x="3326860" y="915806"/>
                </a:cubicBezTo>
                <a:cubicBezTo>
                  <a:pt x="3340269" y="896650"/>
                  <a:pt x="3365770" y="857440"/>
                  <a:pt x="3365770" y="857440"/>
                </a:cubicBezTo>
                <a:cubicBezTo>
                  <a:pt x="3371590" y="828338"/>
                  <a:pt x="3391834" y="753785"/>
                  <a:pt x="3365770" y="730980"/>
                </a:cubicBezTo>
                <a:cubicBezTo>
                  <a:pt x="3348515" y="715882"/>
                  <a:pt x="3320375" y="737465"/>
                  <a:pt x="3297677" y="740708"/>
                </a:cubicBezTo>
                <a:cubicBezTo>
                  <a:pt x="3271149" y="767236"/>
                  <a:pt x="3260109" y="775525"/>
                  <a:pt x="3239311" y="808801"/>
                </a:cubicBezTo>
                <a:cubicBezTo>
                  <a:pt x="3231625" y="821098"/>
                  <a:pt x="3226340" y="834742"/>
                  <a:pt x="3219855" y="847712"/>
                </a:cubicBezTo>
                <a:cubicBezTo>
                  <a:pt x="3216613" y="860682"/>
                  <a:pt x="3210128" y="873254"/>
                  <a:pt x="3210128" y="886623"/>
                </a:cubicBezTo>
                <a:cubicBezTo>
                  <a:pt x="3210128" y="948317"/>
                  <a:pt x="3208819" y="1010750"/>
                  <a:pt x="3219855" y="1071448"/>
                </a:cubicBezTo>
                <a:cubicBezTo>
                  <a:pt x="3222316" y="1084983"/>
                  <a:pt x="3237592" y="1093000"/>
                  <a:pt x="3249038" y="1100631"/>
                </a:cubicBezTo>
                <a:cubicBezTo>
                  <a:pt x="3257570" y="1106319"/>
                  <a:pt x="3268328" y="1107661"/>
                  <a:pt x="3278221" y="1110359"/>
                </a:cubicBezTo>
                <a:cubicBezTo>
                  <a:pt x="3304018" y="1117394"/>
                  <a:pt x="3330102" y="1123329"/>
                  <a:pt x="3356043" y="1129814"/>
                </a:cubicBezTo>
                <a:lnTo>
                  <a:pt x="3715966" y="1120086"/>
                </a:lnTo>
                <a:cubicBezTo>
                  <a:pt x="3780963" y="1110801"/>
                  <a:pt x="3836410" y="1064870"/>
                  <a:pt x="3900792" y="1051993"/>
                </a:cubicBezTo>
                <a:lnTo>
                  <a:pt x="3949430" y="1042265"/>
                </a:lnTo>
                <a:lnTo>
                  <a:pt x="3978613" y="1051993"/>
                </a:ln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415212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HOW ADVERTISING HAS CHANGED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1 HOUR</a:t>
            </a:r>
          </a:p>
        </p:txBody>
      </p:sp>
      <p:pic>
        <p:nvPicPr>
          <p:cNvPr id="9" name="Picture 8" descr="A screenshot of a cell phone&#10;&#10;Description automatically generated">
            <a:extLst>
              <a:ext uri="{FF2B5EF4-FFF2-40B4-BE49-F238E27FC236}">
                <a16:creationId xmlns:a16="http://schemas.microsoft.com/office/drawing/2014/main" id="{12A872D7-6441-4E15-89F6-197649639CA1}"/>
              </a:ext>
            </a:extLst>
          </p:cNvPr>
          <p:cNvPicPr>
            <a:picLocks noChangeAspect="1"/>
          </p:cNvPicPr>
          <p:nvPr/>
        </p:nvPicPr>
        <p:blipFill rotWithShape="1">
          <a:blip r:embed="rId3">
            <a:extLst>
              <a:ext uri="{28A0092B-C50C-407E-A947-70E740481C1C}">
                <a14:useLocalDpi xmlns:a14="http://schemas.microsoft.com/office/drawing/2010/main" val="0"/>
              </a:ext>
            </a:extLst>
          </a:blip>
          <a:srcRect t="16663" b="13805"/>
          <a:stretch/>
        </p:blipFill>
        <p:spPr>
          <a:xfrm>
            <a:off x="0" y="1354688"/>
            <a:ext cx="12192000" cy="4767943"/>
          </a:xfrm>
          <a:prstGeom prst="rect">
            <a:avLst/>
          </a:prstGeom>
        </p:spPr>
      </p:pic>
    </p:spTree>
    <p:custDataLst>
      <p:tags r:id="rId1"/>
    </p:custDataLst>
    <p:extLst>
      <p:ext uri="{BB962C8B-B14F-4D97-AF65-F5344CB8AC3E}">
        <p14:creationId xmlns:p14="http://schemas.microsoft.com/office/powerpoint/2010/main" val="1795961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HOW ADVERTISING HAS CHANGED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KS4 PSHE DROP DOWN DAY – 1 HOUR</a:t>
            </a:r>
          </a:p>
        </p:txBody>
      </p:sp>
      <p:pic>
        <p:nvPicPr>
          <p:cNvPr id="3" name="Picture 2" descr="A screenshot of a cell phone&#10;&#10;Description automatically generated">
            <a:extLst>
              <a:ext uri="{FF2B5EF4-FFF2-40B4-BE49-F238E27FC236}">
                <a16:creationId xmlns:a16="http://schemas.microsoft.com/office/drawing/2014/main" id="{0C26355C-D119-442A-A71F-0B0A53BE184D}"/>
              </a:ext>
            </a:extLst>
          </p:cNvPr>
          <p:cNvPicPr>
            <a:picLocks noChangeAspect="1"/>
          </p:cNvPicPr>
          <p:nvPr/>
        </p:nvPicPr>
        <p:blipFill rotWithShape="1">
          <a:blip r:embed="rId3">
            <a:extLst>
              <a:ext uri="{28A0092B-C50C-407E-A947-70E740481C1C}">
                <a14:useLocalDpi xmlns:a14="http://schemas.microsoft.com/office/drawing/2010/main" val="0"/>
              </a:ext>
            </a:extLst>
          </a:blip>
          <a:srcRect t="19435" b="13175"/>
          <a:stretch/>
        </p:blipFill>
        <p:spPr>
          <a:xfrm>
            <a:off x="2195" y="1583289"/>
            <a:ext cx="12187609" cy="4621570"/>
          </a:xfrm>
          <a:prstGeom prst="rect">
            <a:avLst/>
          </a:prstGeom>
        </p:spPr>
      </p:pic>
      <p:sp>
        <p:nvSpPr>
          <p:cNvPr id="2" name="TextBox 1">
            <a:extLst>
              <a:ext uri="{FF2B5EF4-FFF2-40B4-BE49-F238E27FC236}">
                <a16:creationId xmlns:a16="http://schemas.microsoft.com/office/drawing/2014/main" id="{AB1C9397-0679-4D46-ABF9-970742F15081}"/>
              </a:ext>
            </a:extLst>
          </p:cNvPr>
          <p:cNvSpPr txBox="1"/>
          <p:nvPr/>
        </p:nvSpPr>
        <p:spPr>
          <a:xfrm>
            <a:off x="186431" y="5761608"/>
            <a:ext cx="6995604" cy="369332"/>
          </a:xfrm>
          <a:prstGeom prst="rect">
            <a:avLst/>
          </a:prstGeom>
          <a:noFill/>
        </p:spPr>
        <p:txBody>
          <a:bodyPr wrap="square" rtlCol="0">
            <a:spAutoFit/>
          </a:bodyPr>
          <a:lstStyle/>
          <a:p>
            <a:r>
              <a:rPr lang="en-GB" dirty="0"/>
              <a:t>Premier League Teams 19/20. 50% shirt sponsorship=Gambling company.</a:t>
            </a:r>
          </a:p>
        </p:txBody>
      </p:sp>
      <p:sp>
        <p:nvSpPr>
          <p:cNvPr id="6" name="TextBox 5">
            <a:extLst>
              <a:ext uri="{FF2B5EF4-FFF2-40B4-BE49-F238E27FC236}">
                <a16:creationId xmlns:a16="http://schemas.microsoft.com/office/drawing/2014/main" id="{6098CD32-DB50-45D8-A93E-C38AAA2A4686}"/>
              </a:ext>
            </a:extLst>
          </p:cNvPr>
          <p:cNvSpPr txBox="1"/>
          <p:nvPr/>
        </p:nvSpPr>
        <p:spPr>
          <a:xfrm>
            <a:off x="9357064" y="5575177"/>
            <a:ext cx="2015231" cy="646331"/>
          </a:xfrm>
          <a:prstGeom prst="rect">
            <a:avLst/>
          </a:prstGeom>
          <a:noFill/>
        </p:spPr>
        <p:txBody>
          <a:bodyPr wrap="square" rtlCol="0">
            <a:spAutoFit/>
          </a:bodyPr>
          <a:lstStyle/>
          <a:p>
            <a:pPr algn="ctr"/>
            <a:r>
              <a:rPr lang="en-GB" dirty="0"/>
              <a:t>Goldsmiths University.</a:t>
            </a:r>
          </a:p>
        </p:txBody>
      </p:sp>
      <p:sp>
        <p:nvSpPr>
          <p:cNvPr id="7" name="TextBox 6">
            <a:extLst>
              <a:ext uri="{FF2B5EF4-FFF2-40B4-BE49-F238E27FC236}">
                <a16:creationId xmlns:a16="http://schemas.microsoft.com/office/drawing/2014/main" id="{970165E3-4879-4EE3-89E9-F804A01E071F}"/>
              </a:ext>
            </a:extLst>
          </p:cNvPr>
          <p:cNvSpPr txBox="1"/>
          <p:nvPr/>
        </p:nvSpPr>
        <p:spPr>
          <a:xfrm>
            <a:off x="7359587" y="5672831"/>
            <a:ext cx="2024109" cy="369332"/>
          </a:xfrm>
          <a:prstGeom prst="rect">
            <a:avLst/>
          </a:prstGeom>
          <a:noFill/>
        </p:spPr>
        <p:txBody>
          <a:bodyPr wrap="square" rtlCol="0">
            <a:spAutoFit/>
          </a:bodyPr>
          <a:lstStyle/>
          <a:p>
            <a:r>
              <a:rPr lang="en-GB" dirty="0"/>
              <a:t>Sheffield University</a:t>
            </a:r>
          </a:p>
        </p:txBody>
      </p:sp>
    </p:spTree>
    <p:custDataLst>
      <p:tags r:id="rId1"/>
    </p:custDataLst>
    <p:extLst>
      <p:ext uri="{BB962C8B-B14F-4D97-AF65-F5344CB8AC3E}">
        <p14:creationId xmlns:p14="http://schemas.microsoft.com/office/powerpoint/2010/main" val="39443772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5EXtdr0U"/>
  <p:tag name="ARTICULATE_PROJECT_OPEN" val="0"/>
  <p:tag name="ARTICULATE_SLIDE_COUNT" val="1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5">
      <a:dk1>
        <a:sysClr val="windowText" lastClr="000000"/>
      </a:dk1>
      <a:lt1>
        <a:sysClr val="window" lastClr="FFFFFF"/>
      </a:lt1>
      <a:dk2>
        <a:srgbClr val="44546A"/>
      </a:dk2>
      <a:lt2>
        <a:srgbClr val="E7EEF6"/>
      </a:lt2>
      <a:accent1>
        <a:srgbClr val="115CB2"/>
      </a:accent1>
      <a:accent2>
        <a:srgbClr val="E88C1C"/>
      </a:accent2>
      <a:accent3>
        <a:srgbClr val="828282"/>
      </a:accent3>
      <a:accent4>
        <a:srgbClr val="FFE452"/>
      </a:accent4>
      <a:accent5>
        <a:srgbClr val="E33725"/>
      </a:accent5>
      <a:accent6>
        <a:srgbClr val="00A95E"/>
      </a:accent6>
      <a:hlink>
        <a:srgbClr val="E33725"/>
      </a:hlink>
      <a:folHlink>
        <a:srgbClr val="FFE45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BA56A1B4C88240843CC58ED250C137" ma:contentTypeVersion="12" ma:contentTypeDescription="Create a new document." ma:contentTypeScope="" ma:versionID="e7d255b0bf39fd2d2040883a7d76507d">
  <xsd:schema xmlns:xsd="http://www.w3.org/2001/XMLSchema" xmlns:xs="http://www.w3.org/2001/XMLSchema" xmlns:p="http://schemas.microsoft.com/office/2006/metadata/properties" xmlns:ns2="9ce0375d-48dc-40bd-97cf-84b003935848" xmlns:ns3="3d7c1fe1-4c36-412c-9522-d010c65bdad8" targetNamespace="http://schemas.microsoft.com/office/2006/metadata/properties" ma:root="true" ma:fieldsID="faf27d9db03e16f71e6b84f27c99e440" ns2:_="" ns3:_="">
    <xsd:import namespace="9ce0375d-48dc-40bd-97cf-84b003935848"/>
    <xsd:import namespace="3d7c1fe1-4c36-412c-9522-d010c65bdad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0375d-48dc-40bd-97cf-84b0039358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7c1fe1-4c36-412c-9522-d010c65bdad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C58E20-6156-458C-9021-6B38AB6DA9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e0375d-48dc-40bd-97cf-84b003935848"/>
    <ds:schemaRef ds:uri="3d7c1fe1-4c36-412c-9522-d010c65bda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C0BE07-05F0-4DB2-86A8-9F85F842CF0D}">
  <ds:schemaRefs>
    <ds:schemaRef ds:uri="http://schemas.microsoft.com/sharepoint/v3/contenttype/forms"/>
  </ds:schemaRefs>
</ds:datastoreItem>
</file>

<file path=customXml/itemProps3.xml><?xml version="1.0" encoding="utf-8"?>
<ds:datastoreItem xmlns:ds="http://schemas.openxmlformats.org/officeDocument/2006/customXml" ds:itemID="{37305AD3-9B32-4576-81C5-7FABF4D519F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756</TotalTime>
  <Words>2677</Words>
  <Application>Microsoft Office PowerPoint</Application>
  <PresentationFormat>Widescreen</PresentationFormat>
  <Paragraphs>294</Paragraphs>
  <Slides>54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54</vt:i4>
      </vt:variant>
    </vt:vector>
  </HeadingPairs>
  <TitlesOfParts>
    <vt:vector size="57" baseType="lpstr">
      <vt:lpstr>Arial</vt:lpstr>
      <vt:lpstr>Calibri</vt:lpstr>
      <vt:lpstr>Office Theme</vt:lpstr>
      <vt:lpstr>PowerPoint Presentation</vt:lpstr>
      <vt:lpstr>PSHE DROP DOWN DAY</vt:lpstr>
      <vt:lpstr>HOW IS GAMBLING ADVERTISED AND MARKETED?</vt:lpstr>
      <vt:lpstr>TODAY’S AIMS</vt:lpstr>
      <vt:lpstr>WHAT DO WE KNOW?</vt:lpstr>
      <vt:lpstr>WHAT IS GAMBLING?</vt:lpstr>
      <vt:lpstr>60 SECOND SCRIBBLE</vt:lpstr>
      <vt:lpstr>HOW ADVERTISING HAS CHANGED</vt:lpstr>
      <vt:lpstr>HOW ADVERTISING HAS CHANGED</vt:lpstr>
      <vt:lpstr>CURRENT LEGISLATION</vt:lpstr>
      <vt:lpstr>ACTIVITY: MARKETING- RESEARCH.</vt:lpstr>
      <vt:lpstr>YOUR TASK TODAY</vt:lpstr>
      <vt:lpstr>IF YOU NEED HELP:</vt:lpstr>
      <vt:lpstr>REFLECTIONS:</vt:lpstr>
      <vt:lpstr>PSHE DROP DOWN DAY</vt:lpstr>
      <vt:lpstr>PROBABILITY  AND LUCK</vt:lpstr>
      <vt:lpstr>TODAY’S AIMS</vt:lpstr>
      <vt:lpstr>STAND UP IF…</vt:lpstr>
      <vt:lpstr>THINK, PAIR, SHARE</vt:lpstr>
      <vt:lpstr>THE GAMBLER’S FALLACY</vt:lpstr>
      <vt:lpstr>INVESTIGATING PROBABILITY</vt:lpstr>
      <vt:lpstr>INVESTIGATING PROBABILITY</vt:lpstr>
      <vt:lpstr>INVESTIGATING PROBABILITY</vt:lpstr>
      <vt:lpstr>LET’S DISCUSS!</vt:lpstr>
      <vt:lpstr>LET’S DISCUSS!</vt:lpstr>
      <vt:lpstr>YOUR TASK TODAY</vt:lpstr>
      <vt:lpstr>TEST YOUR ACTIVITY</vt:lpstr>
      <vt:lpstr>IF YOU NEED HELP…</vt:lpstr>
      <vt:lpstr>REFLECTIONS:</vt:lpstr>
      <vt:lpstr>PSHE DROP DOWN DAY</vt:lpstr>
      <vt:lpstr>GAMBLING AND GAMING: MONEY AND DEBT</vt:lpstr>
      <vt:lpstr>TODAY’S AIMS</vt:lpstr>
      <vt:lpstr>PEOPLE BINGO</vt:lpstr>
      <vt:lpstr>THE FACTS</vt:lpstr>
      <vt:lpstr>GAMBLING AND MONEY: LET’S DISCUSS</vt:lpstr>
      <vt:lpstr>GAMBLING AND MONEY: LET’S DISCUSS</vt:lpstr>
      <vt:lpstr>GAMBLING AND DEBT: LET’S DISCUSS</vt:lpstr>
      <vt:lpstr>RESPONSIBLE SPENDING</vt:lpstr>
      <vt:lpstr>YOUR TASK TODAY</vt:lpstr>
      <vt:lpstr>YOUR TASK TODAY</vt:lpstr>
      <vt:lpstr>IF YOU NEED HELP…</vt:lpstr>
      <vt:lpstr>PSHE DROP DOWN DAY</vt:lpstr>
      <vt:lpstr>GAMBLING/GAMING: ADDICTION AND MENTAL HEALTH</vt:lpstr>
      <vt:lpstr>TODAY’S AIMS</vt:lpstr>
      <vt:lpstr>60 SECOND SCRIBBLE</vt:lpstr>
      <vt:lpstr>DRAW IT!</vt:lpstr>
      <vt:lpstr>SPOTTING THE SIGNS: PROBLEMATIC GAMBLING</vt:lpstr>
      <vt:lpstr>SPOTTING THE SIGNS: GAMING DISORDER</vt:lpstr>
      <vt:lpstr>THE RISK LADDER</vt:lpstr>
      <vt:lpstr>RISK LADDER</vt:lpstr>
      <vt:lpstr>YOUR TASK TODAY</vt:lpstr>
      <vt:lpstr>PRESENTATION TIME</vt:lpstr>
      <vt:lpstr>IF YOU NEED HELP…</vt:lpstr>
      <vt:lpstr>REFLECTIONS: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Bryan</dc:creator>
  <cp:lastModifiedBy>Claire Patel</cp:lastModifiedBy>
  <cp:revision>80</cp:revision>
  <dcterms:created xsi:type="dcterms:W3CDTF">2020-05-01T13:28:36Z</dcterms:created>
  <dcterms:modified xsi:type="dcterms:W3CDTF">2020-12-15T15:42:51Z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089F9910-8297-4DF4-836B-F21FA2422140</vt:lpwstr>
  </property>
  <property fmtid="{D5CDD505-2E9C-101B-9397-08002B2CF9AE}" pid="3" name="ArticulatePath">
    <vt:lpwstr>YGAM Year_7_Lesson_1_CJB01</vt:lpwstr>
  </property>
  <property fmtid="{D5CDD505-2E9C-101B-9397-08002B2CF9AE}" pid="4" name="ContentTypeId">
    <vt:lpwstr>0x01010077BA56A1B4C88240843CC58ED250C137</vt:lpwstr>
  </property>
</Properties>
</file>