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39"/>
  </p:notesMasterIdLst>
  <p:sldIdLst>
    <p:sldId id="256" r:id="rId5"/>
    <p:sldId id="258" r:id="rId6"/>
    <p:sldId id="257" r:id="rId7"/>
    <p:sldId id="259" r:id="rId8"/>
    <p:sldId id="260" r:id="rId9"/>
    <p:sldId id="295" r:id="rId10"/>
    <p:sldId id="262" r:id="rId11"/>
    <p:sldId id="264" r:id="rId12"/>
    <p:sldId id="265" r:id="rId13"/>
    <p:sldId id="266" r:id="rId14"/>
    <p:sldId id="267" r:id="rId15"/>
    <p:sldId id="268" r:id="rId16"/>
    <p:sldId id="273" r:id="rId17"/>
    <p:sldId id="275" r:id="rId18"/>
    <p:sldId id="276" r:id="rId19"/>
    <p:sldId id="277" r:id="rId20"/>
    <p:sldId id="278" r:id="rId21"/>
    <p:sldId id="279" r:id="rId22"/>
    <p:sldId id="269" r:id="rId23"/>
    <p:sldId id="270" r:id="rId24"/>
    <p:sldId id="271" r:id="rId25"/>
    <p:sldId id="274" r:id="rId26"/>
    <p:sldId id="297" r:id="rId27"/>
    <p:sldId id="298" r:id="rId28"/>
    <p:sldId id="281" r:id="rId29"/>
    <p:sldId id="282" r:id="rId30"/>
    <p:sldId id="283" r:id="rId31"/>
    <p:sldId id="284" r:id="rId32"/>
    <p:sldId id="285" r:id="rId33"/>
    <p:sldId id="286" r:id="rId34"/>
    <p:sldId id="288" r:id="rId35"/>
    <p:sldId id="296" r:id="rId36"/>
    <p:sldId id="290" r:id="rId37"/>
    <p:sldId id="292" r:id="rId3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123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94"/>
  </p:normalViewPr>
  <p:slideViewPr>
    <p:cSldViewPr snapToGrid="0" snapToObjects="1">
      <p:cViewPr varScale="1">
        <p:scale>
          <a:sx n="40" d="100"/>
          <a:sy n="40" d="100"/>
        </p:scale>
        <p:origin x="758" y="48"/>
      </p:cViewPr>
      <p:guideLst/>
    </p:cSldViewPr>
  </p:slideViewPr>
  <p:notesTextViewPr>
    <p:cViewPr>
      <p:scale>
        <a:sx n="1" d="1"/>
        <a:sy n="1" d="1"/>
      </p:scale>
      <p:origin x="0" y="0"/>
    </p:cViewPr>
  </p:notesTextViewPr>
  <p:notesViewPr>
    <p:cSldViewPr snapToGrid="0" snapToObjects="1">
      <p:cViewPr varScale="1">
        <p:scale>
          <a:sx n="56" d="100"/>
          <a:sy n="56" d="100"/>
        </p:scale>
        <p:origin x="2348" y="5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3" name="Shape 143"/>
          <p:cNvSpPr>
            <a:spLocks noGrp="1" noRot="1" noChangeAspect="1"/>
          </p:cNvSpPr>
          <p:nvPr>
            <p:ph type="sldImg"/>
          </p:nvPr>
        </p:nvSpPr>
        <p:spPr>
          <a:xfrm>
            <a:off x="1143000" y="685800"/>
            <a:ext cx="4572000" cy="3429000"/>
          </a:xfrm>
          <a:prstGeom prst="rect">
            <a:avLst/>
          </a:prstGeom>
        </p:spPr>
        <p:txBody>
          <a:bodyPr/>
          <a:lstStyle/>
          <a:p>
            <a:endParaRPr/>
          </a:p>
        </p:txBody>
      </p:sp>
      <p:sp>
        <p:nvSpPr>
          <p:cNvPr id="144" name="Shape 14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5144418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4833937" y="2303859"/>
            <a:ext cx="14716126" cy="4643438"/>
          </a:xfrm>
          <a:prstGeom prst="rect">
            <a:avLst/>
          </a:prstGeom>
        </p:spPr>
        <p:txBody>
          <a:bodyPr anchor="b"/>
          <a:lstStyle/>
          <a:p>
            <a:r>
              <a:t>Title Text</a:t>
            </a:r>
          </a:p>
        </p:txBody>
      </p:sp>
      <p:sp>
        <p:nvSpPr>
          <p:cNvPr id="12" name="Body Level One…"/>
          <p:cNvSpPr txBox="1">
            <a:spLocks noGrp="1"/>
          </p:cNvSpPr>
          <p:nvPr>
            <p:ph type="body" sz="quarter" idx="1"/>
          </p:nvPr>
        </p:nvSpPr>
        <p:spPr>
          <a:xfrm>
            <a:off x="4833937" y="7090171"/>
            <a:ext cx="14716126" cy="1589486"/>
          </a:xfrm>
          <a:prstGeom prst="rect">
            <a:avLst/>
          </a:prstGeom>
        </p:spPr>
        <p:txBody>
          <a:bodyPr anchor="t"/>
          <a:lstStyle>
            <a:lvl1pPr marL="0" indent="0" algn="ctr">
              <a:spcBef>
                <a:spcPts val="0"/>
              </a:spcBef>
              <a:buSzTx/>
              <a:buNone/>
              <a:defRPr sz="5200"/>
            </a:lvl1pPr>
            <a:lvl2pPr marL="0" indent="0" algn="ctr">
              <a:spcBef>
                <a:spcPts val="0"/>
              </a:spcBef>
              <a:buSzTx/>
              <a:buNone/>
              <a:defRPr sz="5200"/>
            </a:lvl2pPr>
            <a:lvl3pPr marL="0" indent="0" algn="ctr">
              <a:spcBef>
                <a:spcPts val="0"/>
              </a:spcBef>
              <a:buSzTx/>
              <a:buNone/>
              <a:defRPr sz="5200"/>
            </a:lvl3pPr>
            <a:lvl4pPr marL="0" indent="0" algn="ctr">
              <a:spcBef>
                <a:spcPts val="0"/>
              </a:spcBef>
              <a:buSzTx/>
              <a:buNone/>
              <a:defRPr sz="5200"/>
            </a:lvl4pPr>
            <a:lvl5pPr marL="0" indent="0" algn="ctr">
              <a:spcBef>
                <a:spcPts val="0"/>
              </a:spcBef>
              <a:buSzTx/>
              <a:buNone/>
              <a:defRPr sz="52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4833937" y="8947546"/>
            <a:ext cx="14716126" cy="647701"/>
          </a:xfrm>
          <a:prstGeom prst="rect">
            <a:avLst/>
          </a:prstGeom>
        </p:spPr>
        <p:txBody>
          <a:bodyPr anchor="t">
            <a:spAutoFit/>
          </a:bodyPr>
          <a:lstStyle>
            <a:lvl1pPr marL="0" indent="0" algn="ctr">
              <a:spcBef>
                <a:spcPts val="0"/>
              </a:spcBef>
              <a:buSzTx/>
              <a:buNone/>
              <a:defRPr sz="3200" i="1"/>
            </a:lvl1pPr>
          </a:lstStyle>
          <a:p>
            <a:r>
              <a:t>–Johnny Appleseed</a:t>
            </a:r>
          </a:p>
        </p:txBody>
      </p:sp>
      <p:sp>
        <p:nvSpPr>
          <p:cNvPr id="94" name="“Type a quote here.”"/>
          <p:cNvSpPr txBox="1">
            <a:spLocks noGrp="1"/>
          </p:cNvSpPr>
          <p:nvPr>
            <p:ph type="body" sz="quarter" idx="14"/>
          </p:nvPr>
        </p:nvSpPr>
        <p:spPr>
          <a:xfrm>
            <a:off x="4833937" y="5997575"/>
            <a:ext cx="14716126" cy="863601"/>
          </a:xfrm>
          <a:prstGeom prst="rect">
            <a:avLst/>
          </a:prstGeom>
        </p:spPr>
        <p:txBody>
          <a:bodyPr>
            <a:spAutoFit/>
          </a:bodyPr>
          <a:lstStyle>
            <a:lvl1pPr marL="0" indent="0" algn="ctr">
              <a:spcBef>
                <a:spcPts val="0"/>
              </a:spcBef>
              <a:buSzTx/>
              <a:buNone/>
              <a:defRPr sz="46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1712269" y="0"/>
            <a:ext cx="20959463" cy="13983891"/>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bg>
      <p:bgPr>
        <a:solidFill>
          <a:srgbClr val="E88C1C"/>
        </a:solidFill>
        <a:effectLst/>
      </p:bgPr>
    </p:bg>
    <p:spTree>
      <p:nvGrpSpPr>
        <p:cNvPr id="1" name=""/>
        <p:cNvGrpSpPr/>
        <p:nvPr/>
      </p:nvGrpSpPr>
      <p:grpSpPr>
        <a:xfrm>
          <a:off x="0" y="0"/>
          <a:ext cx="0" cy="0"/>
          <a:chOff x="0" y="0"/>
          <a:chExt cx="0" cy="0"/>
        </a:xfrm>
      </p:grpSpPr>
      <p:sp>
        <p:nvSpPr>
          <p:cNvPr id="110" name="Rectangle"/>
          <p:cNvSpPr/>
          <p:nvPr/>
        </p:nvSpPr>
        <p:spPr>
          <a:xfrm>
            <a:off x="0" y="1765300"/>
            <a:ext cx="1088827" cy="7438430"/>
          </a:xfrm>
          <a:prstGeom prst="rect">
            <a:avLst/>
          </a:prstGeom>
          <a:solidFill>
            <a:srgbClr val="E56F0A"/>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11" name="Text"/>
          <p:cNvSpPr txBox="1"/>
          <p:nvPr/>
        </p:nvSpPr>
        <p:spPr>
          <a:xfrm>
            <a:off x="2073387" y="7792402"/>
            <a:ext cx="155576" cy="20427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pPr marL="694531" indent="-694531" algn="l">
              <a:lnSpc>
                <a:spcPct val="120000"/>
              </a:lnSpc>
              <a:buSzPct val="100000"/>
              <a:buChar char="•"/>
              <a:defRPr sz="5000" b="0">
                <a:solidFill>
                  <a:srgbClr val="FFFFFF"/>
                </a:solidFill>
                <a:latin typeface="Oswald Light"/>
                <a:ea typeface="Oswald Light"/>
                <a:cs typeface="Oswald Light"/>
                <a:sym typeface="Oswald Light"/>
              </a:defRPr>
            </a:pPr>
            <a:endParaRPr/>
          </a:p>
        </p:txBody>
      </p:sp>
      <p:sp>
        <p:nvSpPr>
          <p:cNvPr id="112" name="Title Text"/>
          <p:cNvSpPr txBox="1">
            <a:spLocks noGrp="1"/>
          </p:cNvSpPr>
          <p:nvPr>
            <p:ph type="title"/>
          </p:nvPr>
        </p:nvSpPr>
        <p:spPr>
          <a:xfrm>
            <a:off x="2118386" y="2473854"/>
            <a:ext cx="15609095" cy="1744597"/>
          </a:xfrm>
          <a:prstGeom prst="rect">
            <a:avLst/>
          </a:prstGeom>
        </p:spPr>
        <p:txBody>
          <a:bodyPr/>
          <a:lstStyle>
            <a:lvl1pPr algn="l">
              <a:defRPr sz="9000">
                <a:solidFill>
                  <a:srgbClr val="FFFFFF"/>
                </a:solidFill>
                <a:latin typeface="Oswald Medium"/>
                <a:ea typeface="Oswald Medium"/>
                <a:cs typeface="Oswald Medium"/>
                <a:sym typeface="Oswald Medium"/>
              </a:defRPr>
            </a:lvl1pPr>
          </a:lstStyle>
          <a:p>
            <a:r>
              <a:t>Title Text</a:t>
            </a:r>
          </a:p>
        </p:txBody>
      </p:sp>
      <p:sp>
        <p:nvSpPr>
          <p:cNvPr id="113" name="Body Level One…"/>
          <p:cNvSpPr txBox="1">
            <a:spLocks noGrp="1"/>
          </p:cNvSpPr>
          <p:nvPr>
            <p:ph type="body" sz="half" idx="1"/>
          </p:nvPr>
        </p:nvSpPr>
        <p:spPr>
          <a:xfrm>
            <a:off x="2120900" y="5545269"/>
            <a:ext cx="15609094" cy="6125635"/>
          </a:xfrm>
          <a:prstGeom prst="rect">
            <a:avLst/>
          </a:prstGeom>
        </p:spPr>
        <p:txBody>
          <a:bodyPr/>
          <a:lstStyle>
            <a:lvl1pPr>
              <a:defRPr sz="3700">
                <a:solidFill>
                  <a:srgbClr val="FFFFFF"/>
                </a:solidFill>
                <a:latin typeface="Quattrocento Sans"/>
                <a:ea typeface="Quattrocento Sans"/>
                <a:cs typeface="Quattrocento Sans"/>
                <a:sym typeface="Quattrocento Sans"/>
              </a:defRPr>
            </a:lvl1pPr>
            <a:lvl2pPr>
              <a:defRPr sz="3700">
                <a:solidFill>
                  <a:srgbClr val="FFFFFF"/>
                </a:solidFill>
                <a:latin typeface="Quattrocento Sans"/>
                <a:ea typeface="Quattrocento Sans"/>
                <a:cs typeface="Quattrocento Sans"/>
                <a:sym typeface="Quattrocento Sans"/>
              </a:defRPr>
            </a:lvl2pPr>
            <a:lvl3pPr>
              <a:defRPr sz="3700">
                <a:solidFill>
                  <a:srgbClr val="FFFFFF"/>
                </a:solidFill>
                <a:latin typeface="Quattrocento Sans"/>
                <a:ea typeface="Quattrocento Sans"/>
                <a:cs typeface="Quattrocento Sans"/>
                <a:sym typeface="Quattrocento Sans"/>
              </a:defRPr>
            </a:lvl3pPr>
            <a:lvl4pPr>
              <a:defRPr sz="3700">
                <a:solidFill>
                  <a:srgbClr val="FFFFFF"/>
                </a:solidFill>
                <a:latin typeface="Quattrocento Sans"/>
                <a:ea typeface="Quattrocento Sans"/>
                <a:cs typeface="Quattrocento Sans"/>
                <a:sym typeface="Quattrocento Sans"/>
              </a:defRPr>
            </a:lvl4pPr>
            <a:lvl5pPr>
              <a:defRPr sz="3700">
                <a:solidFill>
                  <a:srgbClr val="FFFFFF"/>
                </a:solidFill>
                <a:latin typeface="Quattrocento Sans"/>
                <a:ea typeface="Quattrocento Sans"/>
                <a:cs typeface="Quattrocento Sans"/>
                <a:sym typeface="Quattrocento Sans"/>
              </a:defRPr>
            </a:lvl5pPr>
          </a:lstStyle>
          <a:p>
            <a:r>
              <a:t>Body Level One</a:t>
            </a:r>
          </a:p>
          <a:p>
            <a:pPr lvl="1"/>
            <a:r>
              <a:t>Body Level Two</a:t>
            </a:r>
          </a:p>
          <a:p>
            <a:pPr lvl="2"/>
            <a:r>
              <a:t>Body Level Three</a:t>
            </a:r>
          </a:p>
          <a:p>
            <a:pPr lvl="3"/>
            <a:r>
              <a:t>Body Level Four</a:t>
            </a:r>
          </a:p>
          <a:p>
            <a:pPr lvl="4"/>
            <a:r>
              <a:t>Body Level Five</a:t>
            </a:r>
          </a:p>
        </p:txBody>
      </p:sp>
      <p:sp>
        <p:nvSpPr>
          <p:cNvPr id="1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21" name="Text"/>
          <p:cNvSpPr txBox="1">
            <a:spLocks noGrp="1"/>
          </p:cNvSpPr>
          <p:nvPr>
            <p:ph type="body" sz="quarter" idx="13"/>
          </p:nvPr>
        </p:nvSpPr>
        <p:spPr>
          <a:xfrm>
            <a:off x="1140418" y="1691158"/>
            <a:ext cx="1827908" cy="1514476"/>
          </a:xfrm>
          <a:prstGeom prst="rect">
            <a:avLst/>
          </a:prstGeom>
        </p:spPr>
        <p:txBody>
          <a:bodyPr wrap="none">
            <a:spAutoFit/>
          </a:bodyPr>
          <a:lstStyle/>
          <a:p>
            <a:pPr marL="0" indent="0">
              <a:spcBef>
                <a:spcPts val="0"/>
              </a:spcBef>
              <a:buSzTx/>
              <a:buNone/>
              <a:defRPr sz="8000">
                <a:solidFill>
                  <a:srgbClr val="FFFFFF"/>
                </a:solidFill>
                <a:latin typeface="Oswald DemiBold"/>
                <a:ea typeface="Oswald DemiBold"/>
                <a:cs typeface="Oswald DemiBold"/>
                <a:sym typeface="Oswald DemiBold"/>
              </a:defRPr>
            </a:pPr>
            <a:endParaRPr/>
          </a:p>
        </p:txBody>
      </p:sp>
      <p:grpSp>
        <p:nvGrpSpPr>
          <p:cNvPr id="125" name="Group"/>
          <p:cNvGrpSpPr/>
          <p:nvPr/>
        </p:nvGrpSpPr>
        <p:grpSpPr>
          <a:xfrm>
            <a:off x="-20706" y="715118"/>
            <a:ext cx="24425412" cy="2800691"/>
            <a:chOff x="0" y="0"/>
            <a:chExt cx="24425411" cy="2800690"/>
          </a:xfrm>
        </p:grpSpPr>
        <p:sp>
          <p:nvSpPr>
            <p:cNvPr id="122" name="Rectangle"/>
            <p:cNvSpPr/>
            <p:nvPr/>
          </p:nvSpPr>
          <p:spPr>
            <a:xfrm>
              <a:off x="0" y="0"/>
              <a:ext cx="24425412" cy="2799580"/>
            </a:xfrm>
            <a:prstGeom prst="rect">
              <a:avLst/>
            </a:prstGeom>
            <a:solidFill>
              <a:srgbClr val="E88C1C"/>
            </a:solidFill>
            <a:ln w="12700" cap="flat">
              <a:noFill/>
              <a:miter lim="400000"/>
            </a:ln>
            <a:effectLst/>
          </p:spPr>
          <p:txBody>
            <a:bodyPr wrap="square" lIns="71437" tIns="71437" rIns="71437" bIns="71437" numCol="1" anchor="ctr">
              <a:noAutofit/>
            </a:bodyPr>
            <a:lstStyle/>
            <a:p>
              <a:pPr>
                <a:defRPr sz="3000" b="0">
                  <a:solidFill>
                    <a:srgbClr val="FFFFFF"/>
                  </a:solidFill>
                  <a:latin typeface="+mn-lt"/>
                  <a:ea typeface="+mn-ea"/>
                  <a:cs typeface="+mn-cs"/>
                  <a:sym typeface="Helvetica Neue Medium"/>
                </a:defRPr>
              </a:pPr>
              <a:endParaRPr/>
            </a:p>
          </p:txBody>
        </p:sp>
        <p:pic>
          <p:nvPicPr>
            <p:cNvPr id="123" name="YGAM Speech Bubble.png" descr="YGAM Speech Bubble.png"/>
            <p:cNvPicPr>
              <a:picLocks noChangeAspect="1"/>
            </p:cNvPicPr>
            <p:nvPr/>
          </p:nvPicPr>
          <p:blipFill>
            <a:blip r:embed="rId2"/>
            <a:stretch>
              <a:fillRect/>
            </a:stretch>
          </p:blipFill>
          <p:spPr>
            <a:xfrm>
              <a:off x="21172831" y="307649"/>
              <a:ext cx="2248715" cy="2184281"/>
            </a:xfrm>
            <a:prstGeom prst="rect">
              <a:avLst/>
            </a:prstGeom>
            <a:ln w="12700" cap="flat">
              <a:noFill/>
              <a:miter lim="400000"/>
            </a:ln>
            <a:effectLst/>
          </p:spPr>
        </p:pic>
        <p:sp>
          <p:nvSpPr>
            <p:cNvPr id="124" name="Rectangle"/>
            <p:cNvSpPr/>
            <p:nvPr/>
          </p:nvSpPr>
          <p:spPr>
            <a:xfrm>
              <a:off x="11683" y="1110"/>
              <a:ext cx="609671" cy="2799581"/>
            </a:xfrm>
            <a:prstGeom prst="rect">
              <a:avLst/>
            </a:prstGeom>
            <a:solidFill>
              <a:srgbClr val="E56F0A"/>
            </a:solidFill>
            <a:ln w="12700" cap="flat">
              <a:noFill/>
              <a:miter lim="400000"/>
            </a:ln>
            <a:effectLst/>
          </p:spPr>
          <p:txBody>
            <a:bodyPr wrap="square" lIns="71437" tIns="71437" rIns="71437" bIns="71437" numCol="1" anchor="ctr">
              <a:noAutofit/>
            </a:bodyPr>
            <a:lstStyle/>
            <a:p>
              <a:pPr>
                <a:defRPr sz="3000" b="0">
                  <a:solidFill>
                    <a:srgbClr val="FFFFFF"/>
                  </a:solidFill>
                  <a:latin typeface="+mn-lt"/>
                  <a:ea typeface="+mn-ea"/>
                  <a:cs typeface="+mn-cs"/>
                  <a:sym typeface="Helvetica Neue Medium"/>
                </a:defRPr>
              </a:pPr>
              <a:endParaRPr/>
            </a:p>
          </p:txBody>
        </p:sp>
      </p:grpSp>
      <p:sp>
        <p:nvSpPr>
          <p:cNvPr id="126" name="Line"/>
          <p:cNvSpPr/>
          <p:nvPr/>
        </p:nvSpPr>
        <p:spPr>
          <a:xfrm>
            <a:off x="1229672" y="11753760"/>
            <a:ext cx="23180254" cy="1"/>
          </a:xfrm>
          <a:prstGeom prst="line">
            <a:avLst/>
          </a:prstGeom>
          <a:ln w="50800">
            <a:solidFill>
              <a:srgbClr val="E88C1C">
                <a:alpha val="60352"/>
              </a:srgbClr>
            </a:solidFill>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pic>
        <p:nvPicPr>
          <p:cNvPr id="127" name="56cad4af564b3_32c857c4fbf777bb708bd384faca9086-3.png" descr="56cad4af564b3_32c857c4fbf777bb708bd384faca9086-3.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265499" y="11824172"/>
            <a:ext cx="1306343" cy="1306343"/>
          </a:xfrm>
          <a:prstGeom prst="rect">
            <a:avLst/>
          </a:prstGeom>
          <a:ln w="12700">
            <a:miter lim="400000"/>
          </a:ln>
        </p:spPr>
      </p:pic>
      <p:pic>
        <p:nvPicPr>
          <p:cNvPr id="128" name="GAMCARE PGS EMBLEM AW.png" descr="GAMCARE PGS EMBLEM AW.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03813" y="12351804"/>
            <a:ext cx="1501119" cy="632079"/>
          </a:xfrm>
          <a:prstGeom prst="rect">
            <a:avLst/>
          </a:prstGeom>
          <a:ln w="12700">
            <a:miter lim="400000"/>
          </a:ln>
        </p:spPr>
      </p:pic>
      <p:sp>
        <p:nvSpPr>
          <p:cNvPr id="129" name="If you are concerned about the amount of time or money that you or someone you know is spending gambling, you can call the national GamCare helpline on 0808 8020 133, 8am - midnight, seven days a week."/>
          <p:cNvSpPr txBox="1"/>
          <p:nvPr/>
        </p:nvSpPr>
        <p:spPr>
          <a:xfrm>
            <a:off x="2961658" y="12444005"/>
            <a:ext cx="17614801" cy="447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1700" b="0">
                <a:latin typeface="Oswald Medium"/>
                <a:ea typeface="Oswald Medium"/>
                <a:cs typeface="Oswald Medium"/>
                <a:sym typeface="Oswald Medium"/>
              </a:defRPr>
            </a:lvl1pPr>
          </a:lstStyle>
          <a:p>
            <a:r>
              <a:t>If you are concerned about the amount of time or money that you or someone you know is spending gambling, you can call the national GamCare helpline on 0808 8020 133, 8am - midnight, seven days a week. </a:t>
            </a:r>
          </a:p>
        </p:txBody>
      </p:sp>
      <p:sp>
        <p:nvSpPr>
          <p:cNvPr id="1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3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sz="half" idx="13"/>
          </p:nvPr>
        </p:nvSpPr>
        <p:spPr>
          <a:xfrm>
            <a:off x="5329062" y="406546"/>
            <a:ext cx="13716003" cy="9148765"/>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4833937" y="9447609"/>
            <a:ext cx="14716126" cy="2000251"/>
          </a:xfrm>
          <a:prstGeom prst="rect">
            <a:avLst/>
          </a:prstGeom>
        </p:spPr>
        <p:txBody>
          <a:bodyPr anchor="b"/>
          <a:lstStyle/>
          <a:p>
            <a:r>
              <a:t>Title Text</a:t>
            </a:r>
          </a:p>
        </p:txBody>
      </p:sp>
      <p:sp>
        <p:nvSpPr>
          <p:cNvPr id="22" name="Body Level One…"/>
          <p:cNvSpPr txBox="1">
            <a:spLocks noGrp="1"/>
          </p:cNvSpPr>
          <p:nvPr>
            <p:ph type="body" sz="quarter" idx="1"/>
          </p:nvPr>
        </p:nvSpPr>
        <p:spPr>
          <a:xfrm>
            <a:off x="4833937" y="11465718"/>
            <a:ext cx="14716126" cy="1589486"/>
          </a:xfrm>
          <a:prstGeom prst="rect">
            <a:avLst/>
          </a:prstGeom>
        </p:spPr>
        <p:txBody>
          <a:bodyPr anchor="t"/>
          <a:lstStyle>
            <a:lvl1pPr marL="0" indent="0" algn="ctr">
              <a:spcBef>
                <a:spcPts val="0"/>
              </a:spcBef>
              <a:buSzTx/>
              <a:buNone/>
              <a:defRPr sz="5200"/>
            </a:lvl1pPr>
            <a:lvl2pPr marL="0" indent="0" algn="ctr">
              <a:spcBef>
                <a:spcPts val="0"/>
              </a:spcBef>
              <a:buSzTx/>
              <a:buNone/>
              <a:defRPr sz="5200"/>
            </a:lvl2pPr>
            <a:lvl3pPr marL="0" indent="0" algn="ctr">
              <a:spcBef>
                <a:spcPts val="0"/>
              </a:spcBef>
              <a:buSzTx/>
              <a:buNone/>
              <a:defRPr sz="5200"/>
            </a:lvl3pPr>
            <a:lvl4pPr marL="0" indent="0" algn="ctr">
              <a:spcBef>
                <a:spcPts val="0"/>
              </a:spcBef>
              <a:buSzTx/>
              <a:buNone/>
              <a:defRPr sz="5200"/>
            </a:lvl4pPr>
            <a:lvl5pPr marL="0" indent="0" algn="ctr">
              <a:spcBef>
                <a:spcPts val="0"/>
              </a:spcBef>
              <a:buSzTx/>
              <a:buNone/>
              <a:defRPr sz="52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4833937" y="4536281"/>
            <a:ext cx="14716126" cy="4643438"/>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idx="13"/>
          </p:nvPr>
        </p:nvSpPr>
        <p:spPr>
          <a:xfrm>
            <a:off x="6231433" y="863203"/>
            <a:ext cx="17439681" cy="11626455"/>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4387453" y="892968"/>
            <a:ext cx="7500938" cy="5607845"/>
          </a:xfrm>
          <a:prstGeom prst="rect">
            <a:avLst/>
          </a:prstGeom>
        </p:spPr>
        <p:txBody>
          <a:bodyPr anchor="b"/>
          <a:lstStyle>
            <a:lvl1pPr>
              <a:defRPr sz="8400"/>
            </a:lvl1pPr>
          </a:lstStyle>
          <a:p>
            <a:r>
              <a:t>Title Text</a:t>
            </a:r>
          </a:p>
        </p:txBody>
      </p:sp>
      <p:sp>
        <p:nvSpPr>
          <p:cNvPr id="40" name="Body Level One…"/>
          <p:cNvSpPr txBox="1">
            <a:spLocks noGrp="1"/>
          </p:cNvSpPr>
          <p:nvPr>
            <p:ph type="body" sz="quarter" idx="1"/>
          </p:nvPr>
        </p:nvSpPr>
        <p:spPr>
          <a:xfrm>
            <a:off x="4387453" y="6643687"/>
            <a:ext cx="7500938" cy="5786438"/>
          </a:xfrm>
          <a:prstGeom prst="rect">
            <a:avLst/>
          </a:prstGeom>
        </p:spPr>
        <p:txBody>
          <a:bodyPr anchor="t"/>
          <a:lstStyle>
            <a:lvl1pPr marL="0" indent="0" algn="ctr">
              <a:spcBef>
                <a:spcPts val="0"/>
              </a:spcBef>
              <a:buSzTx/>
              <a:buNone/>
              <a:defRPr sz="5200"/>
            </a:lvl1pPr>
            <a:lvl2pPr marL="0" indent="0" algn="ctr">
              <a:spcBef>
                <a:spcPts val="0"/>
              </a:spcBef>
              <a:buSzTx/>
              <a:buNone/>
              <a:defRPr sz="5200"/>
            </a:lvl2pPr>
            <a:lvl3pPr marL="0" indent="0" algn="ctr">
              <a:spcBef>
                <a:spcPts val="0"/>
              </a:spcBef>
              <a:buSzTx/>
              <a:buNone/>
              <a:defRPr sz="5200"/>
            </a:lvl3pPr>
            <a:lvl4pPr marL="0" indent="0" algn="ctr">
              <a:spcBef>
                <a:spcPts val="0"/>
              </a:spcBef>
              <a:buSzTx/>
              <a:buNone/>
              <a:defRPr sz="5200"/>
            </a:lvl4pPr>
            <a:lvl5pPr marL="0" indent="0" algn="ctr">
              <a:spcBef>
                <a:spcPts val="0"/>
              </a:spcBef>
              <a:buSzTx/>
              <a:buNone/>
              <a:defRPr sz="52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8794253" y="3637358"/>
            <a:ext cx="13260587" cy="8840392"/>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quarter" idx="1"/>
          </p:nvPr>
        </p:nvSpPr>
        <p:spPr>
          <a:xfrm>
            <a:off x="4387453" y="3643312"/>
            <a:ext cx="7500938" cy="8840392"/>
          </a:xfrm>
          <a:prstGeom prst="rect">
            <a:avLst/>
          </a:prstGeom>
        </p:spPr>
        <p:txBody>
          <a:bodyPr/>
          <a:lstStyle>
            <a:lvl1pPr marL="465364" indent="-465364">
              <a:spcBef>
                <a:spcPts val="4500"/>
              </a:spcBef>
              <a:defRPr sz="3800"/>
            </a:lvl1pPr>
            <a:lvl2pPr marL="808264" indent="-465364">
              <a:spcBef>
                <a:spcPts val="4500"/>
              </a:spcBef>
              <a:defRPr sz="3800"/>
            </a:lvl2pPr>
            <a:lvl3pPr marL="1151164" indent="-465364">
              <a:spcBef>
                <a:spcPts val="4500"/>
              </a:spcBef>
              <a:defRPr sz="3800"/>
            </a:lvl3pPr>
            <a:lvl4pPr marL="1494064" indent="-465364">
              <a:spcBef>
                <a:spcPts val="4500"/>
              </a:spcBef>
              <a:defRPr sz="3800"/>
            </a:lvl4pPr>
            <a:lvl5pPr marL="1836964" indent="-465364">
              <a:spcBef>
                <a:spcPts val="4500"/>
              </a:spcBef>
              <a:defRPr sz="3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xfrm>
            <a:off x="11954103" y="13073062"/>
            <a:ext cx="466269" cy="473076"/>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4387453" y="1785937"/>
            <a:ext cx="15609094" cy="1014412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12442031" y="7072312"/>
            <a:ext cx="8514489" cy="5679282"/>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12192000" y="1250156"/>
            <a:ext cx="8251032" cy="5500689"/>
          </a:xfrm>
          <a:prstGeom prst="rect">
            <a:avLst/>
          </a:prstGeom>
        </p:spPr>
        <p:txBody>
          <a:bodyPr lIns="91439" tIns="45719" rIns="91439" bIns="45719" anchor="t">
            <a:noAutofit/>
          </a:bodyPr>
          <a:lstStyle/>
          <a:p>
            <a:endParaRPr/>
          </a:p>
        </p:txBody>
      </p:sp>
      <p:sp>
        <p:nvSpPr>
          <p:cNvPr id="85" name="Image"/>
          <p:cNvSpPr>
            <a:spLocks noGrp="1"/>
          </p:cNvSpPr>
          <p:nvPr>
            <p:ph type="pic" idx="15"/>
          </p:nvPr>
        </p:nvSpPr>
        <p:spPr>
          <a:xfrm>
            <a:off x="-291704" y="1250156"/>
            <a:ext cx="16850320" cy="11233548"/>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4387453" y="357187"/>
            <a:ext cx="15609094" cy="30360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rmAutofit/>
          </a:bodyPr>
          <a:lstStyle/>
          <a:p>
            <a:r>
              <a:t>Title Text</a:t>
            </a:r>
          </a:p>
        </p:txBody>
      </p:sp>
      <p:sp>
        <p:nvSpPr>
          <p:cNvPr id="3" name="Body Level One…"/>
          <p:cNvSpPr txBox="1">
            <a:spLocks noGrp="1"/>
          </p:cNvSpPr>
          <p:nvPr>
            <p:ph type="body" idx="1"/>
          </p:nvPr>
        </p:nvSpPr>
        <p:spPr>
          <a:xfrm>
            <a:off x="4387453" y="3643312"/>
            <a:ext cx="15609094" cy="88403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54103" y="13073062"/>
            <a:ext cx="466269" cy="477671"/>
          </a:xfrm>
          <a:prstGeom prst="rect">
            <a:avLst/>
          </a:prstGeom>
          <a:ln w="12700">
            <a:miter lim="400000"/>
          </a:ln>
        </p:spPr>
        <p:txBody>
          <a:bodyPr wrap="none" lIns="71437" tIns="71437" rIns="71437" bIns="71437">
            <a:spAutoFit/>
          </a:bodyPr>
          <a:lstStyle>
            <a:lvl1pPr>
              <a:defRPr sz="22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spd="med"/>
  <p:txStyles>
    <p:titleStyle>
      <a:lvl1pPr marL="0" marR="0" indent="0" algn="ctr" defTabSz="821531"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1531"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1531"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1531"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1531"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1531"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1531"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1531"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1531"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p:titleStyle>
    <p:bodyStyle>
      <a:lvl1pPr marL="611187" marR="0" indent="-611187" algn="l" defTabSz="821531" rtl="0" latinLnBrk="0">
        <a:lnSpc>
          <a:spcPct val="100000"/>
        </a:lnSpc>
        <a:spcBef>
          <a:spcPts val="5900"/>
        </a:spcBef>
        <a:spcAft>
          <a:spcPts val="0"/>
        </a:spcAft>
        <a:buClrTx/>
        <a:buSzPct val="100000"/>
        <a:buFontTx/>
        <a:buChar char="•"/>
        <a:tabLst/>
        <a:defRPr sz="4400" b="0" i="0" u="none" strike="noStrike" cap="none" spc="0" baseline="0">
          <a:solidFill>
            <a:srgbClr val="000000"/>
          </a:solidFill>
          <a:uFillTx/>
          <a:latin typeface="Helvetica Neue"/>
          <a:ea typeface="Helvetica Neue"/>
          <a:cs typeface="Helvetica Neue"/>
          <a:sym typeface="Helvetica Neue"/>
        </a:defRPr>
      </a:lvl1pPr>
      <a:lvl2pPr marL="1055687" marR="0" indent="-611187" algn="l" defTabSz="821531" rtl="0" latinLnBrk="0">
        <a:lnSpc>
          <a:spcPct val="100000"/>
        </a:lnSpc>
        <a:spcBef>
          <a:spcPts val="5900"/>
        </a:spcBef>
        <a:spcAft>
          <a:spcPts val="0"/>
        </a:spcAft>
        <a:buClrTx/>
        <a:buSzPct val="145000"/>
        <a:buFontTx/>
        <a:buChar char="•"/>
        <a:tabLst/>
        <a:defRPr sz="4400" b="0" i="0" u="none" strike="noStrike" cap="none" spc="0" baseline="0">
          <a:solidFill>
            <a:srgbClr val="000000"/>
          </a:solidFill>
          <a:uFillTx/>
          <a:latin typeface="Helvetica Neue"/>
          <a:ea typeface="Helvetica Neue"/>
          <a:cs typeface="Helvetica Neue"/>
          <a:sym typeface="Helvetica Neue"/>
        </a:defRPr>
      </a:lvl2pPr>
      <a:lvl3pPr marL="1500187" marR="0" indent="-611187" algn="l" defTabSz="821531" rtl="0" latinLnBrk="0">
        <a:lnSpc>
          <a:spcPct val="100000"/>
        </a:lnSpc>
        <a:spcBef>
          <a:spcPts val="5900"/>
        </a:spcBef>
        <a:spcAft>
          <a:spcPts val="0"/>
        </a:spcAft>
        <a:buClrTx/>
        <a:buSzPct val="145000"/>
        <a:buFontTx/>
        <a:buChar char="•"/>
        <a:tabLst/>
        <a:defRPr sz="4400" b="0" i="0" u="none" strike="noStrike" cap="none" spc="0" baseline="0">
          <a:solidFill>
            <a:srgbClr val="000000"/>
          </a:solidFill>
          <a:uFillTx/>
          <a:latin typeface="Helvetica Neue"/>
          <a:ea typeface="Helvetica Neue"/>
          <a:cs typeface="Helvetica Neue"/>
          <a:sym typeface="Helvetica Neue"/>
        </a:defRPr>
      </a:lvl3pPr>
      <a:lvl4pPr marL="1944687" marR="0" indent="-611187" algn="l" defTabSz="821531" rtl="0" latinLnBrk="0">
        <a:lnSpc>
          <a:spcPct val="100000"/>
        </a:lnSpc>
        <a:spcBef>
          <a:spcPts val="5900"/>
        </a:spcBef>
        <a:spcAft>
          <a:spcPts val="0"/>
        </a:spcAft>
        <a:buClrTx/>
        <a:buSzPct val="145000"/>
        <a:buFontTx/>
        <a:buChar char="•"/>
        <a:tabLst/>
        <a:defRPr sz="4400" b="0" i="0" u="none" strike="noStrike" cap="none" spc="0" baseline="0">
          <a:solidFill>
            <a:srgbClr val="000000"/>
          </a:solidFill>
          <a:uFillTx/>
          <a:latin typeface="Helvetica Neue"/>
          <a:ea typeface="Helvetica Neue"/>
          <a:cs typeface="Helvetica Neue"/>
          <a:sym typeface="Helvetica Neue"/>
        </a:defRPr>
      </a:lvl4pPr>
      <a:lvl5pPr marL="2389187" marR="0" indent="-611187" algn="l" defTabSz="821531" rtl="0" latinLnBrk="0">
        <a:lnSpc>
          <a:spcPct val="100000"/>
        </a:lnSpc>
        <a:spcBef>
          <a:spcPts val="5900"/>
        </a:spcBef>
        <a:spcAft>
          <a:spcPts val="0"/>
        </a:spcAft>
        <a:buClrTx/>
        <a:buSzPct val="145000"/>
        <a:buFontTx/>
        <a:buChar char="•"/>
        <a:tabLst/>
        <a:defRPr sz="4400" b="0" i="0" u="none" strike="noStrike" cap="none" spc="0" baseline="0">
          <a:solidFill>
            <a:srgbClr val="000000"/>
          </a:solidFill>
          <a:uFillTx/>
          <a:latin typeface="Helvetica Neue"/>
          <a:ea typeface="Helvetica Neue"/>
          <a:cs typeface="Helvetica Neue"/>
          <a:sym typeface="Helvetica Neue"/>
        </a:defRPr>
      </a:lvl5pPr>
      <a:lvl6pPr marL="2833687" marR="0" indent="-611187" algn="l" defTabSz="821531" rtl="0" latinLnBrk="0">
        <a:lnSpc>
          <a:spcPct val="100000"/>
        </a:lnSpc>
        <a:spcBef>
          <a:spcPts val="5900"/>
        </a:spcBef>
        <a:spcAft>
          <a:spcPts val="0"/>
        </a:spcAft>
        <a:buClrTx/>
        <a:buSzPct val="145000"/>
        <a:buFontTx/>
        <a:buChar char="•"/>
        <a:tabLst/>
        <a:defRPr sz="4400" b="0" i="0" u="none" strike="noStrike" cap="none" spc="0" baseline="0">
          <a:solidFill>
            <a:srgbClr val="000000"/>
          </a:solidFill>
          <a:uFillTx/>
          <a:latin typeface="Helvetica Neue"/>
          <a:ea typeface="Helvetica Neue"/>
          <a:cs typeface="Helvetica Neue"/>
          <a:sym typeface="Helvetica Neue"/>
        </a:defRPr>
      </a:lvl6pPr>
      <a:lvl7pPr marL="3278187" marR="0" indent="-611187" algn="l" defTabSz="821531" rtl="0" latinLnBrk="0">
        <a:lnSpc>
          <a:spcPct val="100000"/>
        </a:lnSpc>
        <a:spcBef>
          <a:spcPts val="5900"/>
        </a:spcBef>
        <a:spcAft>
          <a:spcPts val="0"/>
        </a:spcAft>
        <a:buClrTx/>
        <a:buSzPct val="145000"/>
        <a:buFontTx/>
        <a:buChar char="•"/>
        <a:tabLst/>
        <a:defRPr sz="4400" b="0" i="0" u="none" strike="noStrike" cap="none" spc="0" baseline="0">
          <a:solidFill>
            <a:srgbClr val="000000"/>
          </a:solidFill>
          <a:uFillTx/>
          <a:latin typeface="Helvetica Neue"/>
          <a:ea typeface="Helvetica Neue"/>
          <a:cs typeface="Helvetica Neue"/>
          <a:sym typeface="Helvetica Neue"/>
        </a:defRPr>
      </a:lvl7pPr>
      <a:lvl8pPr marL="3722687" marR="0" indent="-611187" algn="l" defTabSz="821531" rtl="0" latinLnBrk="0">
        <a:lnSpc>
          <a:spcPct val="100000"/>
        </a:lnSpc>
        <a:spcBef>
          <a:spcPts val="5900"/>
        </a:spcBef>
        <a:spcAft>
          <a:spcPts val="0"/>
        </a:spcAft>
        <a:buClrTx/>
        <a:buSzPct val="145000"/>
        <a:buFontTx/>
        <a:buChar char="•"/>
        <a:tabLst/>
        <a:defRPr sz="4400" b="0" i="0" u="none" strike="noStrike" cap="none" spc="0" baseline="0">
          <a:solidFill>
            <a:srgbClr val="000000"/>
          </a:solidFill>
          <a:uFillTx/>
          <a:latin typeface="Helvetica Neue"/>
          <a:ea typeface="Helvetica Neue"/>
          <a:cs typeface="Helvetica Neue"/>
          <a:sym typeface="Helvetica Neue"/>
        </a:defRPr>
      </a:lvl8pPr>
      <a:lvl9pPr marL="4167187" marR="0" indent="-611187" algn="l" defTabSz="821531" rtl="0" latinLnBrk="0">
        <a:lnSpc>
          <a:spcPct val="100000"/>
        </a:lnSpc>
        <a:spcBef>
          <a:spcPts val="5900"/>
        </a:spcBef>
        <a:spcAft>
          <a:spcPts val="0"/>
        </a:spcAft>
        <a:buClrTx/>
        <a:buSzPct val="145000"/>
        <a:buFontTx/>
        <a:buChar char="•"/>
        <a:tabLst/>
        <a:defRPr sz="44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Light"/>
        </a:defRPr>
      </a:lvl1pPr>
      <a:lvl2pPr marL="0" marR="0" indent="22860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Light"/>
        </a:defRPr>
      </a:lvl2pPr>
      <a:lvl3pPr marL="0" marR="0" indent="45720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Light"/>
        </a:defRPr>
      </a:lvl3pPr>
      <a:lvl4pPr marL="0" marR="0" indent="68580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Light"/>
        </a:defRPr>
      </a:lvl4pPr>
      <a:lvl5pPr marL="0" marR="0" indent="91440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Light"/>
        </a:defRPr>
      </a:lvl5pPr>
      <a:lvl6pPr marL="0" marR="0" indent="114300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Light"/>
        </a:defRPr>
      </a:lvl6pPr>
      <a:lvl7pPr marL="0" marR="0" indent="137160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Light"/>
        </a:defRPr>
      </a:lvl7pPr>
      <a:lvl8pPr marL="0" marR="0" indent="160020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Light"/>
        </a:defRPr>
      </a:lvl8pPr>
      <a:lvl9pPr marL="0" marR="0" indent="1828800" algn="ctr" defTabSz="821531"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google.co.uk/url?sa=i&amp;rct=j&amp;q=&amp;esrc=s&amp;source=images&amp;cd=&amp;ved=2ahUKEwjogqjwh_DjAhVM1xoKHc02ACkQjRx6BAgBEAQ&amp;url=https%3A%2F%2Fwww.gamcare.org.uk%2F&amp;psig=AOvVaw1pqSt1VpwmlYtznIJg9hMy&amp;ust=1565243310967787" TargetMode="Externa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google.co.uk/url?sa=i&amp;rct=j&amp;q=&amp;esrc=s&amp;source=images&amp;cd=&amp;ved=2ahUKEwjogqjwh_DjAhVM1xoKHc02ACkQjRx6BAgBEAQ&amp;url=https%3A%2F%2Fwww.gamcare.org.uk%2F&amp;psig=AOvVaw1pqSt1VpwmlYtznIJg9hMy&amp;ust=1565243310967787" TargetMode="Externa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3" Type="http://schemas.openxmlformats.org/officeDocument/2006/relationships/image" Target="../media/image40.jpeg"/><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image" Target="../media/image39.jpeg"/><Relationship Id="rId1" Type="http://schemas.openxmlformats.org/officeDocument/2006/relationships/slideLayout" Target="../slideLayouts/slideLayout13.xml"/><Relationship Id="rId6" Type="http://schemas.openxmlformats.org/officeDocument/2006/relationships/image" Target="../media/image43.jpeg"/><Relationship Id="rId11" Type="http://schemas.openxmlformats.org/officeDocument/2006/relationships/image" Target="../media/image48.png"/><Relationship Id="rId5" Type="http://schemas.openxmlformats.org/officeDocument/2006/relationships/image" Target="../media/image42.jpeg"/><Relationship Id="rId15" Type="http://schemas.openxmlformats.org/officeDocument/2006/relationships/image" Target="../media/image6.png"/><Relationship Id="rId10" Type="http://schemas.openxmlformats.org/officeDocument/2006/relationships/image" Target="../media/image47.png"/><Relationship Id="rId4" Type="http://schemas.openxmlformats.org/officeDocument/2006/relationships/image" Target="../media/image41.jpeg"/><Relationship Id="rId9" Type="http://schemas.openxmlformats.org/officeDocument/2006/relationships/image" Target="../media/image46.png"/><Relationship Id="rId14" Type="http://schemas.openxmlformats.org/officeDocument/2006/relationships/hyperlink" Target="https://www.google.co.uk/url?sa=i&amp;rct=j&amp;q=&amp;esrc=s&amp;source=images&amp;cd=&amp;ved=2ahUKEwjogqjwh_DjAhVM1xoKHc02ACkQjRx6BAgBEAQ&amp;url=https%3A%2F%2Fwww.gamcare.org.uk%2F&amp;psig=AOvVaw1pqSt1VpwmlYtznIJg9hMy&amp;ust=1565243310967787"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google.co.uk/url?sa=i&amp;rct=j&amp;q=&amp;esrc=s&amp;source=images&amp;cd=&amp;ved=2ahUKEwjogqjwh_DjAhVM1xoKHc02ACkQjRx6BAgBEAQ&amp;url=https%3A%2F%2Fwww.gamcare.org.uk%2F&amp;psig=AOvVaw1pqSt1VpwmlYtznIJg9hMy&amp;ust=1565243310967787" TargetMode="External"/><Relationship Id="rId2" Type="http://schemas.openxmlformats.org/officeDocument/2006/relationships/slideLayout" Target="../slideLayouts/slideLayout13.xml"/><Relationship Id="rId1" Type="http://schemas.openxmlformats.org/officeDocument/2006/relationships/video" Target="https://www.youtube.com/embed/EHmC2D0_Hdg?feature=oembed" TargetMode="External"/><Relationship Id="rId5" Type="http://schemas.openxmlformats.org/officeDocument/2006/relationships/image" Target="../media/image51.jpe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hyperlink" Target="https://www.google.co.uk/url?sa=i&amp;rct=j&amp;q=&amp;esrc=s&amp;source=images&amp;cd=&amp;ved=2ahUKEwjogqjwh_DjAhVM1xoKHc02ACkQjRx6BAgBEAQ&amp;url=https%3A%2F%2Fwww.gamcare.org.uk%2F&amp;psig=AOvVaw1pqSt1VpwmlYtznIJg9hMy&amp;ust=1565243310967787" TargetMode="External"/><Relationship Id="rId2" Type="http://schemas.openxmlformats.org/officeDocument/2006/relationships/image" Target="../media/image52.png"/><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hyperlink" Target="https://www.google.co.uk/url?sa=i&amp;rct=j&amp;q=&amp;esrc=s&amp;source=images&amp;cd=&amp;ved=2ahUKEwjogqjwh_DjAhVM1xoKHc02ACkQjRx6BAgBEAQ&amp;url=https%3A%2F%2Fwww.gamcare.org.uk%2F&amp;psig=AOvVaw1pqSt1VpwmlYtznIJg9hMy&amp;ust=1565243310967787" TargetMode="External"/><Relationship Id="rId2" Type="http://schemas.openxmlformats.org/officeDocument/2006/relationships/image" Target="../media/image53.png"/><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hyperlink" Target="https://www.google.co.uk/url?sa=i&amp;rct=j&amp;q=&amp;esrc=s&amp;source=images&amp;cd=&amp;ved=2ahUKEwjogqjwh_DjAhVM1xoKHc02ACkQjRx6BAgBEAQ&amp;url=https%3A%2F%2Fwww.gamcare.org.uk%2F&amp;psig=AOvVaw1pqSt1VpwmlYtznIJg9hMy&amp;ust=1565243310967787" TargetMode="External"/><Relationship Id="rId7" Type="http://schemas.openxmlformats.org/officeDocument/2006/relationships/image" Target="../media/image57.png"/><Relationship Id="rId2" Type="http://schemas.openxmlformats.org/officeDocument/2006/relationships/image" Target="../media/image54.png"/><Relationship Id="rId1" Type="http://schemas.openxmlformats.org/officeDocument/2006/relationships/slideLayout" Target="../slideLayouts/slideLayout13.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4.jpeg"/><Relationship Id="rId3" Type="http://schemas.openxmlformats.org/officeDocument/2006/relationships/hyperlink" Target="https://www.google.co.uk/url?sa=i&amp;rct=j&amp;q=&amp;esrc=s&amp;source=images&amp;cd=&amp;ved=2ahUKEwjogqjwh_DjAhVM1xoKHc02ACkQjRx6BAgBEAQ&amp;url=https%3A%2F%2Fwww.gamcare.org.uk%2F&amp;psig=AOvVaw1pqSt1VpwmlYtznIJg9hMy&amp;ust=1565243310967787" TargetMode="External"/><Relationship Id="rId7" Type="http://schemas.openxmlformats.org/officeDocument/2006/relationships/image" Target="../media/image18.jpeg"/><Relationship Id="rId12" Type="http://schemas.openxmlformats.org/officeDocument/2006/relationships/image" Target="../media/image23.png"/><Relationship Id="rId2" Type="http://schemas.openxmlformats.org/officeDocument/2006/relationships/image" Target="../media/image58.png"/><Relationship Id="rId1" Type="http://schemas.openxmlformats.org/officeDocument/2006/relationships/slideLayout" Target="../slideLayouts/slideLayout13.xml"/><Relationship Id="rId6" Type="http://schemas.openxmlformats.org/officeDocument/2006/relationships/image" Target="../media/image17.jpeg"/><Relationship Id="rId11" Type="http://schemas.openxmlformats.org/officeDocument/2006/relationships/image" Target="../media/image22.jpeg"/><Relationship Id="rId5" Type="http://schemas.openxmlformats.org/officeDocument/2006/relationships/image" Target="../media/image16.jpeg"/><Relationship Id="rId10" Type="http://schemas.openxmlformats.org/officeDocument/2006/relationships/image" Target="../media/image21.jpeg"/><Relationship Id="rId4" Type="http://schemas.openxmlformats.org/officeDocument/2006/relationships/image" Target="../media/image6.png"/><Relationship Id="rId9"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hyperlink" Target="https://www.google.co.uk/url?sa=i&amp;rct=j&amp;q=&amp;esrc=s&amp;source=images&amp;cd=&amp;ved=2ahUKEwjogqjwh_DjAhVM1xoKHc02ACkQjRx6BAgBEAQ&amp;url=https%3A%2F%2Fwww.gamcare.org.uk%2F&amp;psig=AOvVaw1pqSt1VpwmlYtznIJg9hMy&amp;ust=1565243310967787" TargetMode="External"/><Relationship Id="rId4" Type="http://schemas.openxmlformats.org/officeDocument/2006/relationships/image" Target="../media/image59.jpg"/></Relationships>
</file>

<file path=ppt/slides/_rels/slide19.xml.rels><?xml version="1.0" encoding="UTF-8" standalone="yes"?>
<Relationships xmlns="http://schemas.openxmlformats.org/package/2006/relationships"><Relationship Id="rId3" Type="http://schemas.openxmlformats.org/officeDocument/2006/relationships/hyperlink" Target="https://www.google.co.uk/url?sa=i&amp;rct=j&amp;q=&amp;esrc=s&amp;source=images&amp;cd=&amp;ved=2ahUKEwjogqjwh_DjAhVM1xoKHc02ACkQjRx6BAgBEAQ&amp;url=https%3A%2F%2Fwww.gamcare.org.uk%2F&amp;psig=AOvVaw1pqSt1VpwmlYtznIJg9hMy&amp;ust=1565243310967787" TargetMode="External"/><Relationship Id="rId2" Type="http://schemas.openxmlformats.org/officeDocument/2006/relationships/image" Target="../media/image60.png"/><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hyperlink" Target="https://www.google.co.uk/url?sa=i&amp;rct=j&amp;q=&amp;esrc=s&amp;source=images&amp;cd=&amp;ved=2ahUKEwjogqjwh_DjAhVM1xoKHc02ACkQjRx6BAgBEAQ&amp;url=https%3A%2F%2Fwww.gamcare.org.uk%2F&amp;psig=AOvVaw1pqSt1VpwmlYtznIJg9hMy&amp;ust=1565243310967787" TargetMode="External"/><Relationship Id="rId2" Type="http://schemas.openxmlformats.org/officeDocument/2006/relationships/slideLayout" Target="../slideLayouts/slideLayout13.xml"/><Relationship Id="rId1" Type="http://schemas.openxmlformats.org/officeDocument/2006/relationships/video" Target="https://www.youtube.com/embed/YswNx8M125c?feature=oembed" TargetMode="External"/><Relationship Id="rId5" Type="http://schemas.openxmlformats.org/officeDocument/2006/relationships/image" Target="../media/image7.jpe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hyperlink" Target="https://www.google.co.uk/url?sa=i&amp;rct=j&amp;q=&amp;esrc=s&amp;source=images&amp;cd=&amp;ved=2ahUKEwjogqjwh_DjAhVM1xoKHc02ACkQjRx6BAgBEAQ&amp;url=https%3A%2F%2Fwww.gamcare.org.uk%2F&amp;psig=AOvVaw1pqSt1VpwmlYtznIJg9hMy&amp;ust=1565243310967787"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hyperlink" Target="https://www.google.co.uk/url?sa=i&amp;rct=j&amp;q=&amp;esrc=s&amp;source=images&amp;cd=&amp;ved=2ahUKEwjogqjwh_DjAhVM1xoKHc02ACkQjRx6BAgBEAQ&amp;url=https%3A%2F%2Fwww.gamcare.org.uk%2F&amp;psig=AOvVaw1pqSt1VpwmlYtznIJg9hMy&amp;ust=1565243310967787"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google.co.uk/url?sa=i&amp;rct=j&amp;q=&amp;esrc=s&amp;source=images&amp;cd=&amp;ved=2ahUKEwjogqjwh_DjAhVM1xoKHc02ACkQjRx6BAgBEAQ&amp;url=https%3A%2F%2Fwww.gamcare.org.uk%2F&amp;psig=AOvVaw1pqSt1VpwmlYtznIJg9hMy&amp;ust=1565243310967787" TargetMode="External"/><Relationship Id="rId2" Type="http://schemas.openxmlformats.org/officeDocument/2006/relationships/image" Target="../media/image65.png"/><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6.png"/><Relationship Id="rId2" Type="http://schemas.openxmlformats.org/officeDocument/2006/relationships/image" Target="../media/image66.PNG"/><Relationship Id="rId1" Type="http://schemas.openxmlformats.org/officeDocument/2006/relationships/slideLayout" Target="../slideLayouts/slideLayout13.xml"/><Relationship Id="rId6" Type="http://schemas.openxmlformats.org/officeDocument/2006/relationships/image" Target="../media/image70.PNG"/><Relationship Id="rId11" Type="http://schemas.openxmlformats.org/officeDocument/2006/relationships/hyperlink" Target="https://www.google.co.uk/url?sa=i&amp;rct=j&amp;q=&amp;esrc=s&amp;source=images&amp;cd=&amp;ved=2ahUKEwjogqjwh_DjAhVM1xoKHc02ACkQjRx6BAgBEAQ&amp;url=https%3A%2F%2Fwww.gamcare.org.uk%2F&amp;psig=AOvVaw1pqSt1VpwmlYtznIJg9hMy&amp;ust=1565243310967787" TargetMode="External"/><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s>
</file>

<file path=ppt/slides/_rels/slide24.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hyperlink" Target="https://www.google.co.uk/url?sa=i&amp;rct=j&amp;q=&amp;esrc=s&amp;source=images&amp;cd=&amp;cad=rja&amp;uact=8&amp;ved=2ahUKEwihy6Cw3ZDkAhVGx4UKHVoZBOAQjRx6BAgBEAQ&amp;url=%2Furl%3Fsa%3Di%26rct%3Dj%26q%3D%26esrc%3Ds%26source%3Dimages%26cd%3D%26ved%3D%26url%3Dhttps%253A%252F%252Fkrysallis.org.uk%252Fgamcare-support%252F%26psig%3DAOvVaw1OGPXgoyHBOzG4ZGjVbfje%26ust%3D1566365775437812&amp;psig=AOvVaw1OGPXgoyHBOzG4ZGjVbfje&amp;ust=1566365775437812" TargetMode="External"/><Relationship Id="rId3" Type="http://schemas.openxmlformats.org/officeDocument/2006/relationships/image" Target="../media/image75.png"/><Relationship Id="rId7" Type="http://schemas.openxmlformats.org/officeDocument/2006/relationships/image" Target="../media/image79.png"/><Relationship Id="rId12" Type="http://schemas.openxmlformats.org/officeDocument/2006/relationships/image" Target="../media/image6.png"/><Relationship Id="rId2" Type="http://schemas.openxmlformats.org/officeDocument/2006/relationships/hyperlink" Target="http://www.gamblersanonymous.org.uk/" TargetMode="External"/><Relationship Id="rId1" Type="http://schemas.openxmlformats.org/officeDocument/2006/relationships/slideLayout" Target="../slideLayouts/slideLayout13.xml"/><Relationship Id="rId6" Type="http://schemas.openxmlformats.org/officeDocument/2006/relationships/image" Target="../media/image78.png"/><Relationship Id="rId11" Type="http://schemas.openxmlformats.org/officeDocument/2006/relationships/hyperlink" Target="https://www.google.co.uk/url?sa=i&amp;rct=j&amp;q=&amp;esrc=s&amp;source=images&amp;cd=&amp;ved=2ahUKEwjogqjwh_DjAhVM1xoKHc02ACkQjRx6BAgBEAQ&amp;url=https%3A%2F%2Fwww.gamcare.org.uk%2F&amp;psig=AOvVaw1pqSt1VpwmlYtznIJg9hMy&amp;ust=1565243310967787" TargetMode="External"/><Relationship Id="rId5" Type="http://schemas.openxmlformats.org/officeDocument/2006/relationships/image" Target="../media/image77.pn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png"/><Relationship Id="rId14" Type="http://schemas.openxmlformats.org/officeDocument/2006/relationships/image" Target="../media/image83.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google.co.uk/url?sa=i&amp;rct=j&amp;q=&amp;esrc=s&amp;source=images&amp;cd=&amp;ved=2ahUKEwjogqjwh_DjAhVM1xoKHc02ACkQjRx6BAgBEAQ&amp;url=https%3A%2F%2Fwww.gamcare.org.uk%2F&amp;psig=AOvVaw1pqSt1VpwmlYtznIJg9hMy&amp;ust=1565243310967787" TargetMode="Externa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google.co.uk/url?sa=i&amp;rct=j&amp;q=&amp;esrc=s&amp;source=images&amp;cd=&amp;ved=2ahUKEwjogqjwh_DjAhVM1xoKHc02ACkQjRx6BAgBEAQ&amp;url=https%3A%2F%2Fwww.gamcare.org.uk%2F&amp;psig=AOvVaw1pqSt1VpwmlYtznIJg9hMy&amp;ust=1565243310967787" TargetMode="Externa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google.co.uk/url?sa=i&amp;rct=j&amp;q=&amp;esrc=s&amp;source=images&amp;cd=&amp;ved=2ahUKEwjogqjwh_DjAhVM1xoKHc02ACkQjRx6BAgBEAQ&amp;url=https%3A%2F%2Fwww.gamcare.org.uk%2F&amp;psig=AOvVaw1pqSt1VpwmlYtznIJg9hMy&amp;ust=1565243310967787" TargetMode="Externa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85.png"/><Relationship Id="rId7" Type="http://schemas.openxmlformats.org/officeDocument/2006/relationships/hyperlink" Target="https://www.google.co.uk/url?sa=i&amp;rct=j&amp;q=&amp;esrc=s&amp;source=images&amp;cd=&amp;ved=2ahUKEwjogqjwh_DjAhVM1xoKHc02ACkQjRx6BAgBEAQ&amp;url=https%3A%2F%2Fwww.gamcare.org.uk%2F&amp;psig=AOvVaw1pqSt1VpwmlYtznIJg9hMy&amp;ust=1565243310967787" TargetMode="External"/><Relationship Id="rId2" Type="http://schemas.openxmlformats.org/officeDocument/2006/relationships/image" Target="../media/image84.png"/><Relationship Id="rId1" Type="http://schemas.openxmlformats.org/officeDocument/2006/relationships/slideLayout" Target="../slideLayouts/slideLayout13.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2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90.png"/><Relationship Id="rId7" Type="http://schemas.openxmlformats.org/officeDocument/2006/relationships/hyperlink" Target="https://www.google.co.uk/url?sa=i&amp;rct=j&amp;q=&amp;esrc=s&amp;source=images&amp;cd=&amp;ved=2ahUKEwjogqjwh_DjAhVM1xoKHc02ACkQjRx6BAgBEAQ&amp;url=https%3A%2F%2Fwww.gamcare.org.uk%2F&amp;psig=AOvVaw1pqSt1VpwmlYtznIJg9hMy&amp;ust=1565243310967787" TargetMode="External"/><Relationship Id="rId2" Type="http://schemas.openxmlformats.org/officeDocument/2006/relationships/image" Target="../media/image89.png"/><Relationship Id="rId1" Type="http://schemas.openxmlformats.org/officeDocument/2006/relationships/slideLayout" Target="../slideLayouts/slideLayout13.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6.png"/><Relationship Id="rId4" Type="http://schemas.openxmlformats.org/officeDocument/2006/relationships/image" Target="../media/image9.png"/><Relationship Id="rId9" Type="http://schemas.openxmlformats.org/officeDocument/2006/relationships/hyperlink" Target="https://www.google.co.uk/url?sa=i&amp;rct=j&amp;q=&amp;esrc=s&amp;source=images&amp;cd=&amp;ved=2ahUKEwjogqjwh_DjAhVM1xoKHc02ACkQjRx6BAgBEAQ&amp;url=https%3A%2F%2Fwww.gamcare.org.uk%2F&amp;psig=AOvVaw1pqSt1VpwmlYtznIJg9hMy&amp;ust=1565243310967787"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google.co.uk/url?sa=i&amp;rct=j&amp;q=&amp;esrc=s&amp;source=images&amp;cd=&amp;ved=2ahUKEwjogqjwh_DjAhVM1xoKHc02ACkQjRx6BAgBEAQ&amp;url=https%3A%2F%2Fwww.gamcare.org.uk%2F&amp;psig=AOvVaw1pqSt1VpwmlYtznIJg9hMy&amp;ust=1565243310967787" TargetMode="Externa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google.co.uk/url?sa=i&amp;rct=j&amp;q=&amp;esrc=s&amp;source=images&amp;cd=&amp;ved=2ahUKEwjogqjwh_DjAhVM1xoKHc02ACkQjRx6BAgBEAQ&amp;url=https%3A%2F%2Fwww.gamcare.org.uk%2F&amp;psig=AOvVaw1pqSt1VpwmlYtznIJg9hMy&amp;ust=1565243310967787" TargetMode="Externa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google.co.uk/url?sa=i&amp;rct=j&amp;q=&amp;esrc=s&amp;source=images&amp;cd=&amp;ved=2ahUKEwjogqjwh_DjAhVM1xoKHc02ACkQjRx6BAgBEAQ&amp;url=https%3A%2F%2Fwww.gamcare.org.uk%2F&amp;psig=AOvVaw1pqSt1VpwmlYtznIJg9hMy&amp;ust=1565243310967787" TargetMode="Externa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google.co.uk/url?sa=i&amp;rct=j&amp;q=&amp;esrc=s&amp;source=images&amp;cd=&amp;ved=2ahUKEwjogqjwh_DjAhVM1xoKHc02ACkQjRx6BAgBEAQ&amp;url=https%3A%2F%2Fwww.gamcare.org.uk%2F&amp;psig=AOvVaw1pqSt1VpwmlYtznIJg9hMy&amp;ust=1565243310967787" TargetMode="Externa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google.co.uk/url?sa=i&amp;rct=j&amp;q=&amp;esrc=s&amp;source=images&amp;cd=&amp;ved=2ahUKEwjogqjwh_DjAhVM1xoKHc02ACkQjRx6BAgBEAQ&amp;url=https%3A%2F%2Fwww.gamcare.org.uk%2F&amp;psig=AOvVaw1pqSt1VpwmlYtznIJg9hMy&amp;ust=1565243310967787" TargetMode="Externa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hyperlink" Target="https://www.google.co.uk/url?sa=i&amp;rct=j&amp;q=&amp;esrc=s&amp;source=images&amp;cd=&amp;ved=2ahUKEwjogqjwh_DjAhVM1xoKHc02ACkQjRx6BAgBEAQ&amp;url=https%3A%2F%2Fwww.gamcare.org.uk%2F&amp;psig=AOvVaw1pqSt1VpwmlYtznIJg9hMy&amp;ust=1565243310967787" TargetMode="External"/><Relationship Id="rId2" Type="http://schemas.openxmlformats.org/officeDocument/2006/relationships/image" Target="../media/image14.png"/><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google.co.uk/url?sa=i&amp;rct=j&amp;q=&amp;esrc=s&amp;source=images&amp;cd=&amp;ved=2ahUKEwjogqjwh_DjAhVM1xoKHc02ACkQjRx6BAgBEAQ&amp;url=https%3A%2F%2Fwww.gamcare.org.uk%2F&amp;psig=AOvVaw1pqSt1VpwmlYtznIJg9hMy&amp;ust=1565243310967787" TargetMode="Externa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hyperlink" Target="https://www.google.co.uk/url?sa=i&amp;rct=j&amp;q=&amp;esrc=s&amp;source=images&amp;cd=&amp;ved=2ahUKEwjogqjwh_DjAhVM1xoKHc02ACkQjRx6BAgBEAQ&amp;url=https%3A%2F%2Fwww.gamcare.org.uk%2F&amp;psig=AOvVaw1pqSt1VpwmlYtznIJg9hMy&amp;ust=1565243310967787" TargetMode="External"/><Relationship Id="rId2" Type="http://schemas.openxmlformats.org/officeDocument/2006/relationships/image" Target="../media/image15.png"/><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6.png"/><Relationship Id="rId7" Type="http://schemas.openxmlformats.org/officeDocument/2006/relationships/image" Target="../media/image19.jpeg"/><Relationship Id="rId12" Type="http://schemas.openxmlformats.org/officeDocument/2006/relationships/image" Target="../media/image24.jpeg"/><Relationship Id="rId2" Type="http://schemas.openxmlformats.org/officeDocument/2006/relationships/hyperlink" Target="https://www.google.co.uk/url?sa=i&amp;rct=j&amp;q=&amp;esrc=s&amp;source=images&amp;cd=&amp;ved=2ahUKEwjogqjwh_DjAhVM1xoKHc02ACkQjRx6BAgBEAQ&amp;url=https%3A%2F%2Fwww.gamcare.org.uk%2F&amp;psig=AOvVaw1pqSt1VpwmlYtznIJg9hMy&amp;ust=1565243310967787" TargetMode="External"/><Relationship Id="rId1" Type="http://schemas.openxmlformats.org/officeDocument/2006/relationships/slideLayout" Target="../slideLayouts/slideLayout13.xml"/><Relationship Id="rId6" Type="http://schemas.openxmlformats.org/officeDocument/2006/relationships/image" Target="../media/image18.jpeg"/><Relationship Id="rId11" Type="http://schemas.openxmlformats.org/officeDocument/2006/relationships/image" Target="../media/image23.png"/><Relationship Id="rId5" Type="http://schemas.openxmlformats.org/officeDocument/2006/relationships/image" Target="../media/image17.jpeg"/><Relationship Id="rId10" Type="http://schemas.openxmlformats.org/officeDocument/2006/relationships/image" Target="../media/image22.jpeg"/><Relationship Id="rId4" Type="http://schemas.openxmlformats.org/officeDocument/2006/relationships/image" Target="../media/image16.jpeg"/><Relationship Id="rId9"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7.jpeg"/><Relationship Id="rId2" Type="http://schemas.openxmlformats.org/officeDocument/2006/relationships/slideLayout" Target="../slideLayouts/slideLayout6.xml"/><Relationship Id="rId1" Type="http://schemas.openxmlformats.org/officeDocument/2006/relationships/video" Target="https://www.youtube.com/embed/1TGrfuQsTUY?start=892&amp;feature=oembed" TargetMode="External"/><Relationship Id="rId6" Type="http://schemas.openxmlformats.org/officeDocument/2006/relationships/image" Target="../media/image6.png"/><Relationship Id="rId5" Type="http://schemas.openxmlformats.org/officeDocument/2006/relationships/hyperlink" Target="https://www.google.co.uk/url?sa=i&amp;rct=j&amp;q=&amp;esrc=s&amp;source=images&amp;cd=&amp;ved=2ahUKEwjogqjwh_DjAhVM1xoKHc02ACkQjRx6BAgBEAQ&amp;url=https%3A%2F%2Fwww.gamcare.org.uk%2F&amp;psig=AOvVaw1pqSt1VpwmlYtznIJg9hMy&amp;ust=1565243310967787" TargetMode="External"/><Relationship Id="rId4" Type="http://schemas.openxmlformats.org/officeDocument/2006/relationships/image" Target="../media/image26.tiff"/></Relationships>
</file>

<file path=ppt/slides/_rels/slide9.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38.png"/><Relationship Id="rId3" Type="http://schemas.openxmlformats.org/officeDocument/2006/relationships/image" Target="../media/image29.jpeg"/><Relationship Id="rId7" Type="http://schemas.openxmlformats.org/officeDocument/2006/relationships/hyperlink" Target="https://www.excell-sports.com/images/puma-newcastle-united-home-mens-short-sleeve-jersey-2019-2020-p20131-124519_image.jpg" TargetMode="External"/><Relationship Id="rId12" Type="http://schemas.openxmlformats.org/officeDocument/2006/relationships/image" Target="../media/image37.png"/><Relationship Id="rId2" Type="http://schemas.openxmlformats.org/officeDocument/2006/relationships/image" Target="../media/image28.png"/><Relationship Id="rId1" Type="http://schemas.openxmlformats.org/officeDocument/2006/relationships/slideLayout" Target="../slideLayouts/slideLayout13.xml"/><Relationship Id="rId6" Type="http://schemas.openxmlformats.org/officeDocument/2006/relationships/image" Target="../media/image32.png"/><Relationship Id="rId11" Type="http://schemas.openxmlformats.org/officeDocument/2006/relationships/image" Target="../media/image36.png"/><Relationship Id="rId5" Type="http://schemas.openxmlformats.org/officeDocument/2006/relationships/image" Target="../media/image31.png"/><Relationship Id="rId15" Type="http://schemas.openxmlformats.org/officeDocument/2006/relationships/image" Target="../media/image6.png"/><Relationship Id="rId10" Type="http://schemas.openxmlformats.org/officeDocument/2006/relationships/image" Target="../media/image35.png"/><Relationship Id="rId4" Type="http://schemas.openxmlformats.org/officeDocument/2006/relationships/image" Target="../media/image30.png"/><Relationship Id="rId9" Type="http://schemas.openxmlformats.org/officeDocument/2006/relationships/image" Target="../media/image34.png"/><Relationship Id="rId14" Type="http://schemas.openxmlformats.org/officeDocument/2006/relationships/hyperlink" Target="https://www.google.co.uk/url?sa=i&amp;rct=j&amp;q=&amp;esrc=s&amp;source=images&amp;cd=&amp;ved=2ahUKEwjogqjwh_DjAhVM1xoKHc02ACkQjRx6BAgBEAQ&amp;url=https%3A%2F%2Fwww.gamcare.org.uk%2F&amp;psig=AOvVaw1pqSt1VpwmlYtznIJg9hMy&amp;ust=1565243310967787"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88C1C"/>
        </a:solidFill>
        <a:effectLst/>
      </p:bgPr>
    </p:bg>
    <p:spTree>
      <p:nvGrpSpPr>
        <p:cNvPr id="1" name=""/>
        <p:cNvGrpSpPr/>
        <p:nvPr/>
      </p:nvGrpSpPr>
      <p:grpSpPr>
        <a:xfrm>
          <a:off x="0" y="0"/>
          <a:ext cx="0" cy="0"/>
          <a:chOff x="0" y="0"/>
          <a:chExt cx="0" cy="0"/>
        </a:xfrm>
      </p:grpSpPr>
      <p:pic>
        <p:nvPicPr>
          <p:cNvPr id="146" name="Leeds Colourised 1.png" descr="Leeds Colourised 1.png"/>
          <p:cNvPicPr>
            <a:picLocks noChangeAspect="1"/>
          </p:cNvPicPr>
          <p:nvPr/>
        </p:nvPicPr>
        <p:blipFill>
          <a:blip r:embed="rId2" cstate="screen">
            <a:alphaModFix amt="24730"/>
            <a:extLst>
              <a:ext uri="{28A0092B-C50C-407E-A947-70E740481C1C}">
                <a14:useLocalDpi xmlns:a14="http://schemas.microsoft.com/office/drawing/2010/main"/>
              </a:ext>
            </a:extLst>
          </a:blip>
          <a:srcRect/>
          <a:stretch>
            <a:fillRect/>
          </a:stretch>
        </p:blipFill>
        <p:spPr>
          <a:xfrm>
            <a:off x="792" y="-50673"/>
            <a:ext cx="24382326" cy="13817346"/>
          </a:xfrm>
          <a:prstGeom prst="rect">
            <a:avLst/>
          </a:prstGeom>
          <a:ln w="12700">
            <a:miter lim="400000"/>
          </a:ln>
        </p:spPr>
      </p:pic>
      <p:sp>
        <p:nvSpPr>
          <p:cNvPr id="147" name="Rectangle"/>
          <p:cNvSpPr/>
          <p:nvPr/>
        </p:nvSpPr>
        <p:spPr>
          <a:xfrm>
            <a:off x="-55721" y="1900518"/>
            <a:ext cx="1236153" cy="7400364"/>
          </a:xfrm>
          <a:prstGeom prst="rect">
            <a:avLst/>
          </a:prstGeom>
          <a:solidFill>
            <a:srgbClr val="E56F0A"/>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48" name="In The Know - Digital Resilience in Gambling &amp; Gaming"/>
          <p:cNvSpPr txBox="1"/>
          <p:nvPr/>
        </p:nvSpPr>
        <p:spPr>
          <a:xfrm>
            <a:off x="1879600" y="5592795"/>
            <a:ext cx="16522217" cy="3597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lgn="l" defTabSz="457200">
              <a:lnSpc>
                <a:spcPts val="19200"/>
              </a:lnSpc>
              <a:spcBef>
                <a:spcPts val="1200"/>
              </a:spcBef>
              <a:defRPr sz="10000" b="0">
                <a:solidFill>
                  <a:srgbClr val="FFFFFF"/>
                </a:solidFill>
                <a:latin typeface="Oswald Medium"/>
                <a:ea typeface="Oswald Medium"/>
                <a:cs typeface="Oswald Medium"/>
                <a:sym typeface="Oswald Medium"/>
              </a:defRPr>
            </a:lvl1pPr>
          </a:lstStyle>
          <a:p>
            <a:r>
              <a:rPr dirty="0"/>
              <a:t>In The Know - Digital Resilience in Gambling &amp; Gaming </a:t>
            </a:r>
          </a:p>
        </p:txBody>
      </p:sp>
      <p:sp>
        <p:nvSpPr>
          <p:cNvPr id="149" name="YGAM is a national charity with a social purpose to inform, educate, safeguard and build digital resilience amongst young and vulnerable people, helping them to make informed decisions and understand the consequences around gambling and gaming."/>
          <p:cNvSpPr txBox="1"/>
          <p:nvPr/>
        </p:nvSpPr>
        <p:spPr>
          <a:xfrm>
            <a:off x="1879600" y="10058242"/>
            <a:ext cx="20342422" cy="21545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lgn="l">
              <a:lnSpc>
                <a:spcPct val="130000"/>
              </a:lnSpc>
              <a:defRPr sz="4000" b="0">
                <a:solidFill>
                  <a:srgbClr val="FFFFFF"/>
                </a:solidFill>
                <a:latin typeface="Quattrocento Sans"/>
                <a:ea typeface="Quattrocento Sans"/>
                <a:cs typeface="Quattrocento Sans"/>
                <a:sym typeface="Quattrocento Sans"/>
              </a:defRPr>
            </a:lvl1pPr>
          </a:lstStyle>
          <a:p>
            <a:r>
              <a:rPr dirty="0"/>
              <a:t>YGAM is a national charity with a social purpose to inform, educate, safeguard and build digital resilience amongst young and vulnerable people, helping them to make informed decisions and understand the consequences around gambling and gaming. </a:t>
            </a:r>
          </a:p>
        </p:txBody>
      </p:sp>
      <p:grpSp>
        <p:nvGrpSpPr>
          <p:cNvPr id="152" name="Group"/>
          <p:cNvGrpSpPr/>
          <p:nvPr/>
        </p:nvGrpSpPr>
        <p:grpSpPr>
          <a:xfrm>
            <a:off x="18791009" y="974595"/>
            <a:ext cx="4112665" cy="4112665"/>
            <a:chOff x="0" y="0"/>
            <a:chExt cx="4112664" cy="4112664"/>
          </a:xfrm>
        </p:grpSpPr>
        <p:sp>
          <p:nvSpPr>
            <p:cNvPr id="150" name="Circle"/>
            <p:cNvSpPr/>
            <p:nvPr/>
          </p:nvSpPr>
          <p:spPr>
            <a:xfrm>
              <a:off x="0" y="0"/>
              <a:ext cx="4112665" cy="4112665"/>
            </a:xfrm>
            <a:prstGeom prst="ellipse">
              <a:avLst/>
            </a:prstGeom>
            <a:solidFill>
              <a:srgbClr val="FFFFFF"/>
            </a:solidFill>
            <a:ln w="12700" cap="flat">
              <a:noFill/>
              <a:miter lim="400000"/>
            </a:ln>
            <a:effectLst>
              <a:outerShdw blurRad="228600" dist="182870" dir="2700000" rotWithShape="0">
                <a:srgbClr val="000000">
                  <a:alpha val="50000"/>
                </a:srgbClr>
              </a:outerShdw>
            </a:effectLst>
          </p:spPr>
          <p:txBody>
            <a:bodyPr wrap="square" lIns="71437" tIns="71437" rIns="71437" bIns="71437" numCol="1" anchor="ctr">
              <a:noAutofit/>
            </a:bodyPr>
            <a:lstStyle/>
            <a:p>
              <a:pPr>
                <a:defRPr sz="3000" b="0">
                  <a:solidFill>
                    <a:srgbClr val="FFFFFF"/>
                  </a:solidFill>
                  <a:latin typeface="+mn-lt"/>
                  <a:ea typeface="+mn-ea"/>
                  <a:cs typeface="+mn-cs"/>
                  <a:sym typeface="Helvetica Neue Medium"/>
                </a:defRPr>
              </a:pPr>
              <a:endParaRPr/>
            </a:p>
          </p:txBody>
        </p:sp>
        <p:pic>
          <p:nvPicPr>
            <p:cNvPr id="151" name="YGAM Logo CLEAR Version.png" descr="YGAM Logo CLEAR Version.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2194" y="883301"/>
              <a:ext cx="3489966" cy="2113758"/>
            </a:xfrm>
            <a:prstGeom prst="rect">
              <a:avLst/>
            </a:prstGeom>
            <a:ln w="12700" cap="flat">
              <a:noFill/>
              <a:miter lim="400000"/>
            </a:ln>
            <a:effectLst/>
          </p:spPr>
        </p:pic>
      </p:grpSp>
      <p:sp>
        <p:nvSpPr>
          <p:cNvPr id="153" name="ITK / DRGSGP / 0819"/>
          <p:cNvSpPr txBox="1"/>
          <p:nvPr/>
        </p:nvSpPr>
        <p:spPr>
          <a:xfrm>
            <a:off x="21697691" y="307277"/>
            <a:ext cx="2451990" cy="422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2000">
                <a:solidFill>
                  <a:srgbClr val="FFFFFF"/>
                </a:solidFill>
                <a:latin typeface="Quattrocento Sans"/>
                <a:ea typeface="Quattrocento Sans"/>
                <a:cs typeface="Quattrocento Sans"/>
                <a:sym typeface="Quattrocento Sans"/>
              </a:defRPr>
            </a:lvl1pPr>
          </a:lstStyle>
          <a:p>
            <a:r>
              <a:rPr dirty="0"/>
              <a:t>ITK / DRGSGP / 0819</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A short quiz"/>
          <p:cNvSpPr txBox="1">
            <a:spLocks noGrp="1"/>
          </p:cNvSpPr>
          <p:nvPr>
            <p:ph type="body" idx="13"/>
          </p:nvPr>
        </p:nvSpPr>
        <p:spPr>
          <a:xfrm>
            <a:off x="1140418" y="1358226"/>
            <a:ext cx="4969174" cy="151447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0" indent="0">
              <a:spcBef>
                <a:spcPts val="0"/>
              </a:spcBef>
              <a:buSzTx/>
              <a:buNone/>
              <a:defRPr sz="8000">
                <a:solidFill>
                  <a:srgbClr val="FFFFFF"/>
                </a:solidFill>
                <a:latin typeface="Oswald DemiBold"/>
                <a:ea typeface="Oswald DemiBold"/>
                <a:cs typeface="Oswald DemiBold"/>
                <a:sym typeface="Oswald DemiBold"/>
              </a:defRPr>
            </a:lvl1pPr>
          </a:lstStyle>
          <a:p>
            <a:r>
              <a:t>A short quiz</a:t>
            </a:r>
          </a:p>
        </p:txBody>
      </p:sp>
      <p:sp>
        <p:nvSpPr>
          <p:cNvPr id="15" name="Rectangle 14">
            <a:extLst>
              <a:ext uri="{FF2B5EF4-FFF2-40B4-BE49-F238E27FC236}">
                <a16:creationId xmlns:a16="http://schemas.microsoft.com/office/drawing/2014/main" id="{2C5FD7E9-F92B-42FE-B134-0A59D425C4F3}"/>
              </a:ext>
            </a:extLst>
          </p:cNvPr>
          <p:cNvSpPr/>
          <p:nvPr/>
        </p:nvSpPr>
        <p:spPr>
          <a:xfrm>
            <a:off x="481086" y="3919040"/>
            <a:ext cx="11258109" cy="7417415"/>
          </a:xfrm>
          <a:prstGeom prst="rect">
            <a:avLst/>
          </a:prstGeom>
        </p:spPr>
        <p:txBody>
          <a:bodyPr wrap="square">
            <a:spAutoFit/>
          </a:bodyPr>
          <a:lstStyle/>
          <a:p>
            <a:pPr algn="l"/>
            <a:r>
              <a:rPr lang="en-GB" sz="4000" b="0" dirty="0">
                <a:latin typeface="Quattrocento Sans" panose="020B0502050000020003" pitchFamily="34" charset="0"/>
              </a:rPr>
              <a:t>1.  What % of 11-16 year olds spent their own </a:t>
            </a:r>
            <a:br>
              <a:rPr lang="en-GB" sz="4000" b="0" dirty="0">
                <a:latin typeface="Quattrocento Sans" panose="020B0502050000020003" pitchFamily="34" charset="0"/>
              </a:rPr>
            </a:br>
            <a:r>
              <a:rPr lang="en-GB" sz="4000" b="0" dirty="0">
                <a:latin typeface="Quattrocento Sans" panose="020B0502050000020003" pitchFamily="34" charset="0"/>
              </a:rPr>
              <a:t>money on gambling in the last 7 days? 	</a:t>
            </a:r>
          </a:p>
          <a:p>
            <a:pPr algn="l"/>
            <a:endParaRPr lang="en-GB" sz="2800" b="0" dirty="0">
              <a:latin typeface="Quattrocento Sans" panose="020B0502050000020003" pitchFamily="34" charset="0"/>
            </a:endParaRPr>
          </a:p>
          <a:p>
            <a:pPr algn="l"/>
            <a:r>
              <a:rPr lang="en-GB" sz="4000" b="0" dirty="0">
                <a:latin typeface="Quattrocento Sans" panose="020B0502050000020003" pitchFamily="34" charset="0"/>
              </a:rPr>
              <a:t>2. Which activity was most popular amongst </a:t>
            </a:r>
            <a:br>
              <a:rPr lang="en-GB" sz="4000" b="0" dirty="0">
                <a:latin typeface="Quattrocento Sans" panose="020B0502050000020003" pitchFamily="34" charset="0"/>
              </a:rPr>
            </a:br>
            <a:r>
              <a:rPr lang="en-GB" sz="4000" b="0" dirty="0">
                <a:latin typeface="Quattrocento Sans" panose="020B0502050000020003" pitchFamily="34" charset="0"/>
              </a:rPr>
              <a:t>11-16 year olds over the last 12 months?	</a:t>
            </a:r>
          </a:p>
          <a:p>
            <a:pPr algn="l"/>
            <a:endParaRPr lang="en-GB" sz="2800" b="0" dirty="0">
              <a:latin typeface="Quattrocento Sans" panose="020B0502050000020003" pitchFamily="34" charset="0"/>
            </a:endParaRPr>
          </a:p>
          <a:p>
            <a:pPr algn="l"/>
            <a:r>
              <a:rPr lang="en-GB" sz="4000" b="0" dirty="0">
                <a:latin typeface="Quattrocento Sans" panose="020B0502050000020003" pitchFamily="34" charset="0"/>
              </a:rPr>
              <a:t>3. What is the chance of winning the National </a:t>
            </a:r>
            <a:br>
              <a:rPr lang="en-GB" sz="4000" b="0" dirty="0">
                <a:latin typeface="Quattrocento Sans" panose="020B0502050000020003" pitchFamily="34" charset="0"/>
              </a:rPr>
            </a:br>
            <a:r>
              <a:rPr lang="en-GB" sz="4000" b="0" dirty="0">
                <a:latin typeface="Quattrocento Sans" panose="020B0502050000020003" pitchFamily="34" charset="0"/>
              </a:rPr>
              <a:t>Lottery Jackpot?    </a:t>
            </a:r>
          </a:p>
          <a:p>
            <a:pPr algn="l"/>
            <a:endParaRPr lang="en-GB" sz="2800" b="0" dirty="0">
              <a:latin typeface="Quattrocento Sans" panose="020B0502050000020003" pitchFamily="34" charset="0"/>
            </a:endParaRPr>
          </a:p>
          <a:p>
            <a:pPr algn="l"/>
            <a:r>
              <a:rPr lang="en-GB" sz="4000" b="0" dirty="0">
                <a:latin typeface="Quattrocento Sans" panose="020B0502050000020003" pitchFamily="34" charset="0"/>
              </a:rPr>
              <a:t>4. How much is the UK gaming industry worth?</a:t>
            </a:r>
          </a:p>
          <a:p>
            <a:pPr algn="l"/>
            <a:endParaRPr lang="en-GB" sz="2800" b="0" dirty="0">
              <a:latin typeface="Quattrocento Sans" panose="020B0502050000020003" pitchFamily="34" charset="0"/>
            </a:endParaRPr>
          </a:p>
          <a:p>
            <a:pPr algn="l"/>
            <a:r>
              <a:rPr lang="en-GB" sz="4000" b="0" dirty="0">
                <a:latin typeface="Quattrocento Sans" panose="020B0502050000020003" pitchFamily="34" charset="0"/>
              </a:rPr>
              <a:t>5. When did the gambling act become a piece </a:t>
            </a:r>
            <a:br>
              <a:rPr lang="en-GB" sz="4000" b="0" dirty="0">
                <a:latin typeface="Quattrocento Sans" panose="020B0502050000020003" pitchFamily="34" charset="0"/>
              </a:rPr>
            </a:br>
            <a:r>
              <a:rPr lang="en-GB" sz="4000" b="0" dirty="0">
                <a:latin typeface="Quattrocento Sans" panose="020B0502050000020003" pitchFamily="34" charset="0"/>
              </a:rPr>
              <a:t>of United Kingdom legislation?		</a:t>
            </a:r>
          </a:p>
        </p:txBody>
      </p:sp>
      <p:sp>
        <p:nvSpPr>
          <p:cNvPr id="16" name="Rectangle 15">
            <a:extLst>
              <a:ext uri="{FF2B5EF4-FFF2-40B4-BE49-F238E27FC236}">
                <a16:creationId xmlns:a16="http://schemas.microsoft.com/office/drawing/2014/main" id="{E0019BC6-EDEF-4071-8959-EFE3474E773C}"/>
              </a:ext>
            </a:extLst>
          </p:cNvPr>
          <p:cNvSpPr/>
          <p:nvPr/>
        </p:nvSpPr>
        <p:spPr>
          <a:xfrm>
            <a:off x="14304295" y="4250999"/>
            <a:ext cx="8640204" cy="646331"/>
          </a:xfrm>
          <a:prstGeom prst="rect">
            <a:avLst/>
          </a:prstGeom>
        </p:spPr>
        <p:txBody>
          <a:bodyPr wrap="square">
            <a:spAutoFit/>
          </a:bodyPr>
          <a:lstStyle/>
          <a:p>
            <a:pPr algn="l"/>
            <a:r>
              <a:rPr lang="en-GB" sz="3600" dirty="0">
                <a:latin typeface="Quattrocento Sans" panose="020B0502050000020003" pitchFamily="34" charset="0"/>
              </a:rPr>
              <a:t>a) 1.4%		b) 4%	  c) 14%		d) 0.14%</a:t>
            </a:r>
          </a:p>
        </p:txBody>
      </p:sp>
      <p:sp>
        <p:nvSpPr>
          <p:cNvPr id="18" name="Rectangle 17">
            <a:extLst>
              <a:ext uri="{FF2B5EF4-FFF2-40B4-BE49-F238E27FC236}">
                <a16:creationId xmlns:a16="http://schemas.microsoft.com/office/drawing/2014/main" id="{4918A993-309C-4F5E-A6FA-1EA66BD74EEA}"/>
              </a:ext>
            </a:extLst>
          </p:cNvPr>
          <p:cNvSpPr/>
          <p:nvPr/>
        </p:nvSpPr>
        <p:spPr>
          <a:xfrm>
            <a:off x="10631516" y="5954120"/>
            <a:ext cx="13529665" cy="646331"/>
          </a:xfrm>
          <a:prstGeom prst="rect">
            <a:avLst/>
          </a:prstGeom>
        </p:spPr>
        <p:txBody>
          <a:bodyPr wrap="none">
            <a:spAutoFit/>
          </a:bodyPr>
          <a:lstStyle/>
          <a:p>
            <a:r>
              <a:rPr lang="en-GB" sz="3600" dirty="0">
                <a:latin typeface="Quattrocento Sans" panose="020B0502050000020003" pitchFamily="34" charset="0"/>
              </a:rPr>
              <a:t>a) Fruit machines    b) Private bet    c) Playing cards    d) Sports bet</a:t>
            </a:r>
          </a:p>
        </p:txBody>
      </p:sp>
      <p:sp>
        <p:nvSpPr>
          <p:cNvPr id="19" name="Rectangle 18">
            <a:extLst>
              <a:ext uri="{FF2B5EF4-FFF2-40B4-BE49-F238E27FC236}">
                <a16:creationId xmlns:a16="http://schemas.microsoft.com/office/drawing/2014/main" id="{7B424F8F-2CA4-4DA9-95B8-5C5D8B19B7EF}"/>
              </a:ext>
            </a:extLst>
          </p:cNvPr>
          <p:cNvSpPr/>
          <p:nvPr/>
        </p:nvSpPr>
        <p:spPr>
          <a:xfrm>
            <a:off x="10631516" y="7530426"/>
            <a:ext cx="13752484" cy="646331"/>
          </a:xfrm>
          <a:prstGeom prst="rect">
            <a:avLst/>
          </a:prstGeom>
        </p:spPr>
        <p:txBody>
          <a:bodyPr wrap="none">
            <a:spAutoFit/>
          </a:bodyPr>
          <a:lstStyle/>
          <a:p>
            <a:r>
              <a:rPr lang="en-GB" sz="3600" dirty="0">
                <a:latin typeface="Quattrocento Sans" panose="020B0502050000020003" pitchFamily="34" charset="0"/>
              </a:rPr>
              <a:t>a) 1 in 4 million    b) 1 in 14 million    c) 1 in 43 million    d) 1 in 4 billion</a:t>
            </a:r>
          </a:p>
        </p:txBody>
      </p:sp>
      <p:sp>
        <p:nvSpPr>
          <p:cNvPr id="20" name="Rectangle 19">
            <a:extLst>
              <a:ext uri="{FF2B5EF4-FFF2-40B4-BE49-F238E27FC236}">
                <a16:creationId xmlns:a16="http://schemas.microsoft.com/office/drawing/2014/main" id="{676FA567-48AE-4829-8A07-FCB5AF047E1E}"/>
              </a:ext>
            </a:extLst>
          </p:cNvPr>
          <p:cNvSpPr/>
          <p:nvPr/>
        </p:nvSpPr>
        <p:spPr>
          <a:xfrm>
            <a:off x="14176772" y="10354683"/>
            <a:ext cx="9077165" cy="646331"/>
          </a:xfrm>
          <a:prstGeom prst="rect">
            <a:avLst/>
          </a:prstGeom>
        </p:spPr>
        <p:txBody>
          <a:bodyPr wrap="none">
            <a:spAutoFit/>
          </a:bodyPr>
          <a:lstStyle/>
          <a:p>
            <a:pPr algn="l"/>
            <a:r>
              <a:rPr lang="en-GB" sz="3600" dirty="0">
                <a:latin typeface="Quattrocento Sans" panose="020B0502050000020003" pitchFamily="34" charset="0"/>
              </a:rPr>
              <a:t>a) 1995      	b) 2005		c) 2015		d) 1945</a:t>
            </a:r>
          </a:p>
        </p:txBody>
      </p:sp>
      <p:sp>
        <p:nvSpPr>
          <p:cNvPr id="21" name="Rectangle 20">
            <a:extLst>
              <a:ext uri="{FF2B5EF4-FFF2-40B4-BE49-F238E27FC236}">
                <a16:creationId xmlns:a16="http://schemas.microsoft.com/office/drawing/2014/main" id="{CAE30A32-8F3E-4AA0-BDCD-70BC3202805C}"/>
              </a:ext>
            </a:extLst>
          </p:cNvPr>
          <p:cNvSpPr/>
          <p:nvPr/>
        </p:nvSpPr>
        <p:spPr>
          <a:xfrm>
            <a:off x="14176772" y="9044373"/>
            <a:ext cx="9843069" cy="646331"/>
          </a:xfrm>
          <a:prstGeom prst="rect">
            <a:avLst/>
          </a:prstGeom>
        </p:spPr>
        <p:txBody>
          <a:bodyPr wrap="square">
            <a:spAutoFit/>
          </a:bodyPr>
          <a:lstStyle/>
          <a:p>
            <a:pPr algn="l"/>
            <a:r>
              <a:rPr lang="en-GB" sz="3600" dirty="0">
                <a:latin typeface="Quattrocento Sans" panose="020B0502050000020003" pitchFamily="34" charset="0"/>
              </a:rPr>
              <a:t>a) £386m	b) £6.83bn	c) £683m	d) £3.86bn</a:t>
            </a:r>
          </a:p>
        </p:txBody>
      </p:sp>
      <p:sp>
        <p:nvSpPr>
          <p:cNvPr id="30" name="Rectangle: Rounded Corners 29">
            <a:extLst>
              <a:ext uri="{FF2B5EF4-FFF2-40B4-BE49-F238E27FC236}">
                <a16:creationId xmlns:a16="http://schemas.microsoft.com/office/drawing/2014/main" id="{651D3051-2AA8-42CB-B7F3-C868E605182D}"/>
              </a:ext>
            </a:extLst>
          </p:cNvPr>
          <p:cNvSpPr/>
          <p:nvPr/>
        </p:nvSpPr>
        <p:spPr>
          <a:xfrm>
            <a:off x="18706124" y="4821357"/>
            <a:ext cx="1332000" cy="77105"/>
          </a:xfrm>
          <a:prstGeom prst="roundRect">
            <a:avLst/>
          </a:prstGeom>
          <a:solidFill>
            <a:srgbClr val="EA8B00"/>
          </a:solidFill>
          <a:ln>
            <a:solidFill>
              <a:srgbClr val="EA8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Quattrocento Sans" panose="020B0502050000020003" pitchFamily="34" charset="0"/>
            </a:endParaRPr>
          </a:p>
        </p:txBody>
      </p:sp>
      <p:sp>
        <p:nvSpPr>
          <p:cNvPr id="32" name="Rectangle: Rounded Corners 31">
            <a:extLst>
              <a:ext uri="{FF2B5EF4-FFF2-40B4-BE49-F238E27FC236}">
                <a16:creationId xmlns:a16="http://schemas.microsoft.com/office/drawing/2014/main" id="{4C242073-EA1E-4AD6-8863-B9756D3B1256}"/>
              </a:ext>
            </a:extLst>
          </p:cNvPr>
          <p:cNvSpPr/>
          <p:nvPr/>
        </p:nvSpPr>
        <p:spPr>
          <a:xfrm>
            <a:off x="10776295" y="6555505"/>
            <a:ext cx="3528000" cy="77105"/>
          </a:xfrm>
          <a:prstGeom prst="roundRect">
            <a:avLst/>
          </a:prstGeom>
          <a:solidFill>
            <a:srgbClr val="EA8B00"/>
          </a:solidFill>
          <a:ln>
            <a:solidFill>
              <a:srgbClr val="EA8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Quattrocento Sans" panose="020B0502050000020003" pitchFamily="34" charset="0"/>
            </a:endParaRPr>
          </a:p>
        </p:txBody>
      </p:sp>
      <p:sp>
        <p:nvSpPr>
          <p:cNvPr id="33" name="Rectangle: Rounded Corners 32">
            <a:extLst>
              <a:ext uri="{FF2B5EF4-FFF2-40B4-BE49-F238E27FC236}">
                <a16:creationId xmlns:a16="http://schemas.microsoft.com/office/drawing/2014/main" id="{927CCA4F-CCF5-46EA-B488-5758CC21026E}"/>
              </a:ext>
            </a:extLst>
          </p:cNvPr>
          <p:cNvSpPr/>
          <p:nvPr/>
        </p:nvSpPr>
        <p:spPr>
          <a:xfrm>
            <a:off x="17713656" y="8125478"/>
            <a:ext cx="3276000" cy="77105"/>
          </a:xfrm>
          <a:prstGeom prst="roundRect">
            <a:avLst/>
          </a:prstGeom>
          <a:solidFill>
            <a:srgbClr val="EA8B00"/>
          </a:solidFill>
          <a:ln>
            <a:solidFill>
              <a:srgbClr val="EA8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Quattrocento Sans" panose="020B0502050000020003" pitchFamily="34" charset="0"/>
            </a:endParaRPr>
          </a:p>
        </p:txBody>
      </p:sp>
      <p:sp>
        <p:nvSpPr>
          <p:cNvPr id="35" name="Rectangle: Rounded Corners 34">
            <a:extLst>
              <a:ext uri="{FF2B5EF4-FFF2-40B4-BE49-F238E27FC236}">
                <a16:creationId xmlns:a16="http://schemas.microsoft.com/office/drawing/2014/main" id="{5EC0B446-7E27-4C0B-B640-5D01D4A9C40C}"/>
              </a:ext>
            </a:extLst>
          </p:cNvPr>
          <p:cNvSpPr/>
          <p:nvPr/>
        </p:nvSpPr>
        <p:spPr>
          <a:xfrm>
            <a:off x="21709389" y="9626529"/>
            <a:ext cx="2160000" cy="77105"/>
          </a:xfrm>
          <a:prstGeom prst="roundRect">
            <a:avLst/>
          </a:prstGeom>
          <a:solidFill>
            <a:srgbClr val="EA8B00"/>
          </a:solidFill>
          <a:ln>
            <a:solidFill>
              <a:srgbClr val="EA8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Quattrocento Sans" panose="020B0502050000020003" pitchFamily="34" charset="0"/>
            </a:endParaRPr>
          </a:p>
        </p:txBody>
      </p:sp>
      <p:sp>
        <p:nvSpPr>
          <p:cNvPr id="36" name="Rectangle: Rounded Corners 35">
            <a:extLst>
              <a:ext uri="{FF2B5EF4-FFF2-40B4-BE49-F238E27FC236}">
                <a16:creationId xmlns:a16="http://schemas.microsoft.com/office/drawing/2014/main" id="{A2D7C17A-2A9B-4ACB-A4C9-F0DA4671C918}"/>
              </a:ext>
            </a:extLst>
          </p:cNvPr>
          <p:cNvSpPr/>
          <p:nvPr/>
        </p:nvSpPr>
        <p:spPr>
          <a:xfrm>
            <a:off x="16713883" y="10914335"/>
            <a:ext cx="1656000" cy="77105"/>
          </a:xfrm>
          <a:prstGeom prst="roundRect">
            <a:avLst/>
          </a:prstGeom>
          <a:solidFill>
            <a:srgbClr val="EA8B00"/>
          </a:solidFill>
          <a:ln>
            <a:solidFill>
              <a:srgbClr val="EA8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Quattrocento Sans" panose="020B0502050000020003" pitchFamily="34" charset="0"/>
            </a:endParaRPr>
          </a:p>
        </p:txBody>
      </p:sp>
      <p:grpSp>
        <p:nvGrpSpPr>
          <p:cNvPr id="23" name="Group 22">
            <a:extLst>
              <a:ext uri="{FF2B5EF4-FFF2-40B4-BE49-F238E27FC236}">
                <a16:creationId xmlns:a16="http://schemas.microsoft.com/office/drawing/2014/main" id="{F6A92EF4-8F69-4D06-B458-6099BADAD2CD}"/>
              </a:ext>
            </a:extLst>
          </p:cNvPr>
          <p:cNvGrpSpPr/>
          <p:nvPr/>
        </p:nvGrpSpPr>
        <p:grpSpPr>
          <a:xfrm>
            <a:off x="950976" y="12015216"/>
            <a:ext cx="20007072" cy="1275082"/>
            <a:chOff x="950976" y="12015216"/>
            <a:chExt cx="20007072" cy="1275082"/>
          </a:xfrm>
        </p:grpSpPr>
        <p:sp>
          <p:nvSpPr>
            <p:cNvPr id="24" name="Rectangle 23">
              <a:extLst>
                <a:ext uri="{FF2B5EF4-FFF2-40B4-BE49-F238E27FC236}">
                  <a16:creationId xmlns:a16="http://schemas.microsoft.com/office/drawing/2014/main" id="{472E4893-224B-4C04-A520-9D411AAED7BF}"/>
                </a:ext>
              </a:extLst>
            </p:cNvPr>
            <p:cNvSpPr/>
            <p:nvPr/>
          </p:nvSpPr>
          <p:spPr>
            <a:xfrm>
              <a:off x="950976" y="12015216"/>
              <a:ext cx="20007072" cy="1275082"/>
            </a:xfrm>
            <a:prstGeom prst="rect">
              <a:avLst/>
            </a:prstGeom>
            <a:solidFill>
              <a:schemeClr val="bg1"/>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GB" sz="30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25" name="Picture 2" descr="Image result for gamcare logo png">
              <a:hlinkClick r:id="rId2"/>
              <a:extLst>
                <a:ext uri="{FF2B5EF4-FFF2-40B4-BE49-F238E27FC236}">
                  <a16:creationId xmlns:a16="http://schemas.microsoft.com/office/drawing/2014/main" id="{D16478AA-EFC9-41CB-92C1-6190ADE94FD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50976" y="12223557"/>
              <a:ext cx="3359380" cy="970488"/>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E67F0C80-34B9-4596-9A74-7EE080807F97}"/>
                </a:ext>
              </a:extLst>
            </p:cNvPr>
            <p:cNvSpPr txBox="1"/>
            <p:nvPr/>
          </p:nvSpPr>
          <p:spPr>
            <a:xfrm>
              <a:off x="4310356" y="12151308"/>
              <a:ext cx="3557070" cy="10675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GB" sz="2000" b="1" i="0" u="none" strike="noStrike" cap="none" spc="-150" normalizeH="0" baseline="0" dirty="0">
                  <a:ln>
                    <a:noFill/>
                  </a:ln>
                  <a:solidFill>
                    <a:schemeClr val="bg2">
                      <a:lumMod val="50000"/>
                    </a:schemeClr>
                  </a:solidFill>
                  <a:effectLst/>
                  <a:uFillTx/>
                  <a:latin typeface="Quattrocento Sans" panose="020B0502050000020003" pitchFamily="34" charset="0"/>
                  <a:sym typeface="Helvetica Neue"/>
                </a:rPr>
                <a:t>NATIONAL GAMBLING HELPLINE </a:t>
              </a:r>
              <a:r>
                <a:rPr kumimoji="0" lang="en-GB" sz="4000" i="0" u="none" strike="noStrike" cap="none" spc="0" normalizeH="0" baseline="0" dirty="0">
                  <a:ln>
                    <a:noFill/>
                  </a:ln>
                  <a:solidFill>
                    <a:srgbClr val="512373"/>
                  </a:solidFill>
                  <a:effectLst/>
                  <a:uFillTx/>
                  <a:latin typeface="Quattrocento Sans" panose="020B0502050000020003" pitchFamily="34" charset="0"/>
                  <a:sym typeface="Helvetica Neue"/>
                </a:rPr>
                <a:t>0808 8020 133</a:t>
              </a:r>
              <a:endParaRPr kumimoji="0" lang="en-GB" sz="3200" i="0" u="none" strike="noStrike" cap="none" spc="0" normalizeH="0" baseline="0" dirty="0">
                <a:ln>
                  <a:noFill/>
                </a:ln>
                <a:solidFill>
                  <a:srgbClr val="512373"/>
                </a:solidFill>
                <a:effectLst/>
                <a:uFillTx/>
                <a:latin typeface="Quattrocento Sans" panose="020B0502050000020003" pitchFamily="34" charset="0"/>
                <a:sym typeface="Helvetica Neue"/>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additive="base">
                                        <p:cTn id="7" dur="500"/>
                                        <p:tgtEl>
                                          <p:spTgt spid="15">
                                            <p:txEl>
                                              <p:pRg st="0" end="0"/>
                                            </p:txEl>
                                          </p:spTgt>
                                        </p:tgtEl>
                                        <p:attrNameLst>
                                          <p:attrName>ppt_x</p:attrName>
                                        </p:attrNameLst>
                                      </p:cBhvr>
                                      <p:tavLst>
                                        <p:tav tm="0">
                                          <p:val>
                                            <p:strVal val="#ppt_x-#ppt_w*1.125000"/>
                                          </p:val>
                                        </p:tav>
                                        <p:tav tm="100000">
                                          <p:val>
                                            <p:strVal val="#ppt_x"/>
                                          </p:val>
                                        </p:tav>
                                      </p:tavLst>
                                    </p:anim>
                                    <p:animEffect transition="in" filter="wipe(right)">
                                      <p:cBhvr>
                                        <p:cTn id="8" dur="500"/>
                                        <p:tgtEl>
                                          <p:spTgt spid="15">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6">
                                            <p:txEl>
                                              <p:pRg st="0" end="0"/>
                                            </p:txEl>
                                          </p:spTgt>
                                        </p:tgtEl>
                                        <p:attrNameLst>
                                          <p:attrName>style.visibility</p:attrName>
                                        </p:attrNameLst>
                                      </p:cBhvr>
                                      <p:to>
                                        <p:strVal val="visible"/>
                                      </p:to>
                                    </p:set>
                                    <p:animEffect transition="in" filter="circle(in)">
                                      <p:cBhvr>
                                        <p:cTn id="13" dur="2000"/>
                                        <p:tgtEl>
                                          <p:spTgt spid="16">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8" fill="hold" nodeType="clickEffect">
                                  <p:stCondLst>
                                    <p:cond delay="0"/>
                                  </p:stCondLst>
                                  <p:childTnLst>
                                    <p:set>
                                      <p:cBhvr>
                                        <p:cTn id="17" dur="1" fill="hold">
                                          <p:stCondLst>
                                            <p:cond delay="0"/>
                                          </p:stCondLst>
                                        </p:cTn>
                                        <p:tgtEl>
                                          <p:spTgt spid="15">
                                            <p:txEl>
                                              <p:pRg st="2" end="2"/>
                                            </p:txEl>
                                          </p:spTgt>
                                        </p:tgtEl>
                                        <p:attrNameLst>
                                          <p:attrName>style.visibility</p:attrName>
                                        </p:attrNameLst>
                                      </p:cBhvr>
                                      <p:to>
                                        <p:strVal val="visible"/>
                                      </p:to>
                                    </p:set>
                                    <p:anim calcmode="lin" valueType="num">
                                      <p:cBhvr additive="base">
                                        <p:cTn id="18" dur="500"/>
                                        <p:tgtEl>
                                          <p:spTgt spid="15">
                                            <p:txEl>
                                              <p:pRg st="2" end="2"/>
                                            </p:txEl>
                                          </p:spTgt>
                                        </p:tgtEl>
                                        <p:attrNameLst>
                                          <p:attrName>ppt_x</p:attrName>
                                        </p:attrNameLst>
                                      </p:cBhvr>
                                      <p:tavLst>
                                        <p:tav tm="0">
                                          <p:val>
                                            <p:strVal val="#ppt_x-#ppt_w*1.125000"/>
                                          </p:val>
                                        </p:tav>
                                        <p:tav tm="100000">
                                          <p:val>
                                            <p:strVal val="#ppt_x"/>
                                          </p:val>
                                        </p:tav>
                                      </p:tavLst>
                                    </p:anim>
                                    <p:animEffect transition="in" filter="wipe(right)">
                                      <p:cBhvr>
                                        <p:cTn id="19" dur="500"/>
                                        <p:tgtEl>
                                          <p:spTgt spid="15">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circle(in)">
                                      <p:cBhvr>
                                        <p:cTn id="24" dur="20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8" fill="hold" nodeType="clickEffect">
                                  <p:stCondLst>
                                    <p:cond delay="0"/>
                                  </p:stCondLst>
                                  <p:childTnLst>
                                    <p:set>
                                      <p:cBhvr>
                                        <p:cTn id="28" dur="1" fill="hold">
                                          <p:stCondLst>
                                            <p:cond delay="0"/>
                                          </p:stCondLst>
                                        </p:cTn>
                                        <p:tgtEl>
                                          <p:spTgt spid="15">
                                            <p:txEl>
                                              <p:pRg st="4" end="4"/>
                                            </p:txEl>
                                          </p:spTgt>
                                        </p:tgtEl>
                                        <p:attrNameLst>
                                          <p:attrName>style.visibility</p:attrName>
                                        </p:attrNameLst>
                                      </p:cBhvr>
                                      <p:to>
                                        <p:strVal val="visible"/>
                                      </p:to>
                                    </p:set>
                                    <p:anim calcmode="lin" valueType="num">
                                      <p:cBhvr additive="base">
                                        <p:cTn id="29" dur="500"/>
                                        <p:tgtEl>
                                          <p:spTgt spid="15">
                                            <p:txEl>
                                              <p:pRg st="4" end="4"/>
                                            </p:txEl>
                                          </p:spTgt>
                                        </p:tgtEl>
                                        <p:attrNameLst>
                                          <p:attrName>ppt_x</p:attrName>
                                        </p:attrNameLst>
                                      </p:cBhvr>
                                      <p:tavLst>
                                        <p:tav tm="0">
                                          <p:val>
                                            <p:strVal val="#ppt_x-#ppt_w*1.125000"/>
                                          </p:val>
                                        </p:tav>
                                        <p:tav tm="100000">
                                          <p:val>
                                            <p:strVal val="#ppt_x"/>
                                          </p:val>
                                        </p:tav>
                                      </p:tavLst>
                                    </p:anim>
                                    <p:animEffect transition="in" filter="wipe(right)">
                                      <p:cBhvr>
                                        <p:cTn id="30" dur="500"/>
                                        <p:tgtEl>
                                          <p:spTgt spid="15">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circle(in)">
                                      <p:cBhvr>
                                        <p:cTn id="35" dur="20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2" presetClass="entr" presetSubtype="8" fill="hold" nodeType="clickEffect">
                                  <p:stCondLst>
                                    <p:cond delay="0"/>
                                  </p:stCondLst>
                                  <p:childTnLst>
                                    <p:set>
                                      <p:cBhvr>
                                        <p:cTn id="39" dur="1" fill="hold">
                                          <p:stCondLst>
                                            <p:cond delay="0"/>
                                          </p:stCondLst>
                                        </p:cTn>
                                        <p:tgtEl>
                                          <p:spTgt spid="15">
                                            <p:txEl>
                                              <p:pRg st="6" end="6"/>
                                            </p:txEl>
                                          </p:spTgt>
                                        </p:tgtEl>
                                        <p:attrNameLst>
                                          <p:attrName>style.visibility</p:attrName>
                                        </p:attrNameLst>
                                      </p:cBhvr>
                                      <p:to>
                                        <p:strVal val="visible"/>
                                      </p:to>
                                    </p:set>
                                    <p:anim calcmode="lin" valueType="num">
                                      <p:cBhvr additive="base">
                                        <p:cTn id="40" dur="500"/>
                                        <p:tgtEl>
                                          <p:spTgt spid="15">
                                            <p:txEl>
                                              <p:pRg st="6" end="6"/>
                                            </p:txEl>
                                          </p:spTgt>
                                        </p:tgtEl>
                                        <p:attrNameLst>
                                          <p:attrName>ppt_x</p:attrName>
                                        </p:attrNameLst>
                                      </p:cBhvr>
                                      <p:tavLst>
                                        <p:tav tm="0">
                                          <p:val>
                                            <p:strVal val="#ppt_x-#ppt_w*1.125000"/>
                                          </p:val>
                                        </p:tav>
                                        <p:tav tm="100000">
                                          <p:val>
                                            <p:strVal val="#ppt_x"/>
                                          </p:val>
                                        </p:tav>
                                      </p:tavLst>
                                    </p:anim>
                                    <p:animEffect transition="in" filter="wipe(right)">
                                      <p:cBhvr>
                                        <p:cTn id="41" dur="500"/>
                                        <p:tgtEl>
                                          <p:spTgt spid="15">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circle(in)">
                                      <p:cBhvr>
                                        <p:cTn id="46" dur="2000"/>
                                        <p:tgtEl>
                                          <p:spTgt spid="21"/>
                                        </p:tgtEl>
                                      </p:cBhvr>
                                    </p:animEffect>
                                  </p:childTnLst>
                                </p:cTn>
                              </p:par>
                            </p:childTnLst>
                          </p:cTn>
                        </p:par>
                      </p:childTnLst>
                    </p:cTn>
                  </p:par>
                  <p:par>
                    <p:cTn id="47" fill="hold">
                      <p:stCondLst>
                        <p:cond delay="indefinite"/>
                      </p:stCondLst>
                      <p:childTnLst>
                        <p:par>
                          <p:cTn id="48" fill="hold">
                            <p:stCondLst>
                              <p:cond delay="0"/>
                            </p:stCondLst>
                            <p:childTnLst>
                              <p:par>
                                <p:cTn id="49" presetID="12" presetClass="entr" presetSubtype="8" fill="hold" nodeType="clickEffect">
                                  <p:stCondLst>
                                    <p:cond delay="0"/>
                                  </p:stCondLst>
                                  <p:childTnLst>
                                    <p:set>
                                      <p:cBhvr>
                                        <p:cTn id="50" dur="1" fill="hold">
                                          <p:stCondLst>
                                            <p:cond delay="0"/>
                                          </p:stCondLst>
                                        </p:cTn>
                                        <p:tgtEl>
                                          <p:spTgt spid="15">
                                            <p:txEl>
                                              <p:pRg st="8" end="8"/>
                                            </p:txEl>
                                          </p:spTgt>
                                        </p:tgtEl>
                                        <p:attrNameLst>
                                          <p:attrName>style.visibility</p:attrName>
                                        </p:attrNameLst>
                                      </p:cBhvr>
                                      <p:to>
                                        <p:strVal val="visible"/>
                                      </p:to>
                                    </p:set>
                                    <p:anim calcmode="lin" valueType="num">
                                      <p:cBhvr additive="base">
                                        <p:cTn id="51" dur="500"/>
                                        <p:tgtEl>
                                          <p:spTgt spid="15">
                                            <p:txEl>
                                              <p:pRg st="8" end="8"/>
                                            </p:txEl>
                                          </p:spTgt>
                                        </p:tgtEl>
                                        <p:attrNameLst>
                                          <p:attrName>ppt_x</p:attrName>
                                        </p:attrNameLst>
                                      </p:cBhvr>
                                      <p:tavLst>
                                        <p:tav tm="0">
                                          <p:val>
                                            <p:strVal val="#ppt_x-#ppt_w*1.125000"/>
                                          </p:val>
                                        </p:tav>
                                        <p:tav tm="100000">
                                          <p:val>
                                            <p:strVal val="#ppt_x"/>
                                          </p:val>
                                        </p:tav>
                                      </p:tavLst>
                                    </p:anim>
                                    <p:animEffect transition="in" filter="wipe(right)">
                                      <p:cBhvr>
                                        <p:cTn id="52" dur="500"/>
                                        <p:tgtEl>
                                          <p:spTgt spid="15">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circle(in)">
                                      <p:cBhvr>
                                        <p:cTn id="57" dur="2000"/>
                                        <p:tgtEl>
                                          <p:spTgt spid="20"/>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wipe(left)">
                                      <p:cBhvr>
                                        <p:cTn id="62" dur="500"/>
                                        <p:tgtEl>
                                          <p:spTgt spid="30"/>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wipe(left)">
                                      <p:cBhvr>
                                        <p:cTn id="72" dur="500"/>
                                        <p:tgtEl>
                                          <p:spTgt spid="33"/>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35"/>
                                        </p:tgtEl>
                                        <p:attrNameLst>
                                          <p:attrName>style.visibility</p:attrName>
                                        </p:attrNameLst>
                                      </p:cBhvr>
                                      <p:to>
                                        <p:strVal val="visible"/>
                                      </p:to>
                                    </p:set>
                                    <p:animEffect transition="in" filter="wipe(left)">
                                      <p:cBhvr>
                                        <p:cTn id="77" dur="500"/>
                                        <p:tgtEl>
                                          <p:spTgt spid="35"/>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36"/>
                                        </p:tgtEl>
                                        <p:attrNameLst>
                                          <p:attrName>style.visibility</p:attrName>
                                        </p:attrNameLst>
                                      </p:cBhvr>
                                      <p:to>
                                        <p:strVal val="visible"/>
                                      </p:to>
                                    </p:set>
                                    <p:animEffect transition="in" filter="wipe(left)">
                                      <p:cBhvr>
                                        <p:cTn id="8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30" grpId="0" animBg="1"/>
      <p:bldP spid="32" grpId="0" animBg="1"/>
      <p:bldP spid="33" grpId="0" animBg="1"/>
      <p:bldP spid="35" grpId="0" animBg="1"/>
      <p:bldP spid="3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Current Legislation"/>
          <p:cNvSpPr txBox="1">
            <a:spLocks noGrp="1"/>
          </p:cNvSpPr>
          <p:nvPr>
            <p:ph type="body" idx="13"/>
          </p:nvPr>
        </p:nvSpPr>
        <p:spPr>
          <a:xfrm>
            <a:off x="1140418" y="1358226"/>
            <a:ext cx="7916467" cy="151447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0" indent="0">
              <a:spcBef>
                <a:spcPts val="0"/>
              </a:spcBef>
              <a:buSzTx/>
              <a:buNone/>
              <a:defRPr sz="8000">
                <a:solidFill>
                  <a:srgbClr val="FFFFFF"/>
                </a:solidFill>
                <a:latin typeface="Oswald DemiBold"/>
                <a:ea typeface="Oswald DemiBold"/>
                <a:cs typeface="Oswald DemiBold"/>
                <a:sym typeface="Oswald DemiBold"/>
              </a:defRPr>
            </a:lvl1pPr>
          </a:lstStyle>
          <a:p>
            <a:r>
              <a:t>Current Legislation</a:t>
            </a:r>
          </a:p>
        </p:txBody>
      </p:sp>
      <p:sp>
        <p:nvSpPr>
          <p:cNvPr id="306" name="Gambling is regulated by  the UK Gambling Commission"/>
          <p:cNvSpPr txBox="1"/>
          <p:nvPr/>
        </p:nvSpPr>
        <p:spPr>
          <a:xfrm>
            <a:off x="1152874" y="4267513"/>
            <a:ext cx="10044415" cy="24615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pPr algn="l" defTabSz="457200">
              <a:lnSpc>
                <a:spcPct val="130000"/>
              </a:lnSpc>
              <a:defRPr sz="5000">
                <a:latin typeface="Quattrocento Sans"/>
                <a:ea typeface="Quattrocento Sans"/>
                <a:cs typeface="Quattrocento Sans"/>
                <a:sym typeface="Quattrocento Sans"/>
              </a:defRPr>
            </a:pPr>
            <a:r>
              <a:rPr sz="6000" dirty="0"/>
              <a:t>Gambling is regulated by </a:t>
            </a:r>
            <a:br>
              <a:rPr sz="6000" dirty="0"/>
            </a:br>
            <a:r>
              <a:rPr sz="6000" dirty="0"/>
              <a:t>the UK Gambling Commission</a:t>
            </a:r>
          </a:p>
        </p:txBody>
      </p:sp>
      <p:sp>
        <p:nvSpPr>
          <p:cNvPr id="307" name="Already a number of protective measures:…"/>
          <p:cNvSpPr txBox="1"/>
          <p:nvPr/>
        </p:nvSpPr>
        <p:spPr>
          <a:xfrm>
            <a:off x="1152874" y="6727815"/>
            <a:ext cx="9723673" cy="24893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nchor="ctr">
            <a:spAutoFit/>
          </a:bodyPr>
          <a:lstStyle/>
          <a:p>
            <a:pPr algn="l" defTabSz="457200">
              <a:lnSpc>
                <a:spcPct val="130000"/>
              </a:lnSpc>
              <a:defRPr>
                <a:latin typeface="Quattrocento Sans"/>
                <a:ea typeface="Quattrocento Sans"/>
                <a:cs typeface="Quattrocento Sans"/>
                <a:sym typeface="Quattrocento Sans"/>
              </a:defRPr>
            </a:pPr>
            <a:r>
              <a:rPr sz="4000" dirty="0"/>
              <a:t>Already a number of protective measures:</a:t>
            </a:r>
          </a:p>
          <a:p>
            <a:pPr marL="416718" indent="-416718" algn="l" defTabSz="457200">
              <a:lnSpc>
                <a:spcPct val="130000"/>
              </a:lnSpc>
              <a:buSzPct val="100000"/>
              <a:buChar char="•"/>
              <a:defRPr b="0">
                <a:latin typeface="Quattrocento Sans"/>
                <a:ea typeface="Quattrocento Sans"/>
                <a:cs typeface="Quattrocento Sans"/>
                <a:sym typeface="Quattrocento Sans"/>
              </a:defRPr>
            </a:pPr>
            <a:r>
              <a:rPr sz="4000" dirty="0"/>
              <a:t>Age controls</a:t>
            </a:r>
          </a:p>
          <a:p>
            <a:pPr marL="416718" indent="-416718" algn="l" defTabSz="457200">
              <a:lnSpc>
                <a:spcPct val="130000"/>
              </a:lnSpc>
              <a:buSzPct val="100000"/>
              <a:buChar char="•"/>
              <a:defRPr b="0">
                <a:latin typeface="Quattrocento Sans"/>
                <a:ea typeface="Quattrocento Sans"/>
                <a:cs typeface="Quattrocento Sans"/>
                <a:sym typeface="Quattrocento Sans"/>
              </a:defRPr>
            </a:pPr>
            <a:r>
              <a:rPr sz="4000" dirty="0"/>
              <a:t>Marketing</a:t>
            </a:r>
          </a:p>
        </p:txBody>
      </p:sp>
      <p:sp>
        <p:nvSpPr>
          <p:cNvPr id="308" name="Social Gaming?"/>
          <p:cNvSpPr txBox="1"/>
          <p:nvPr/>
        </p:nvSpPr>
        <p:spPr>
          <a:xfrm>
            <a:off x="1152874" y="9456331"/>
            <a:ext cx="2513508" cy="1075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l" defTabSz="457200">
              <a:lnSpc>
                <a:spcPct val="130000"/>
              </a:lnSpc>
              <a:defRPr sz="5000">
                <a:latin typeface="Quattrocento Sans"/>
                <a:ea typeface="Quattrocento Sans"/>
                <a:cs typeface="Quattrocento Sans"/>
                <a:sym typeface="Quattrocento Sans"/>
              </a:defRPr>
            </a:lvl1pPr>
          </a:lstStyle>
          <a:p>
            <a:r>
              <a:rPr dirty="0"/>
              <a:t>Gaming?</a:t>
            </a:r>
          </a:p>
        </p:txBody>
      </p:sp>
      <p:grpSp>
        <p:nvGrpSpPr>
          <p:cNvPr id="3" name="Group 2">
            <a:extLst>
              <a:ext uri="{FF2B5EF4-FFF2-40B4-BE49-F238E27FC236}">
                <a16:creationId xmlns:a16="http://schemas.microsoft.com/office/drawing/2014/main" id="{AD4503EF-90D3-4F08-8567-9D203FF5395B}"/>
              </a:ext>
            </a:extLst>
          </p:cNvPr>
          <p:cNvGrpSpPr/>
          <p:nvPr/>
        </p:nvGrpSpPr>
        <p:grpSpPr>
          <a:xfrm>
            <a:off x="13152034" y="4507171"/>
            <a:ext cx="9530557" cy="6556346"/>
            <a:chOff x="13152034" y="4507171"/>
            <a:chExt cx="9530557" cy="6556346"/>
          </a:xfrm>
        </p:grpSpPr>
        <p:grpSp>
          <p:nvGrpSpPr>
            <p:cNvPr id="2" name="Group 1">
              <a:extLst>
                <a:ext uri="{FF2B5EF4-FFF2-40B4-BE49-F238E27FC236}">
                  <a16:creationId xmlns:a16="http://schemas.microsoft.com/office/drawing/2014/main" id="{5BD4A7C8-8C4B-4C40-8D1E-275DD90C02C1}"/>
                </a:ext>
              </a:extLst>
            </p:cNvPr>
            <p:cNvGrpSpPr/>
            <p:nvPr/>
          </p:nvGrpSpPr>
          <p:grpSpPr>
            <a:xfrm>
              <a:off x="13152034" y="4507171"/>
              <a:ext cx="9530557" cy="5615385"/>
              <a:chOff x="13152034" y="4507171"/>
              <a:chExt cx="9530557" cy="5615385"/>
            </a:xfrm>
          </p:grpSpPr>
          <p:sp>
            <p:nvSpPr>
              <p:cNvPr id="309" name="Callout"/>
              <p:cNvSpPr/>
              <p:nvPr/>
            </p:nvSpPr>
            <p:spPr>
              <a:xfrm>
                <a:off x="13152034" y="4507171"/>
                <a:ext cx="9530557" cy="5615385"/>
              </a:xfrm>
              <a:custGeom>
                <a:avLst/>
                <a:gdLst/>
                <a:ahLst/>
                <a:cxnLst>
                  <a:cxn ang="0">
                    <a:pos x="wd2" y="hd2"/>
                  </a:cxn>
                  <a:cxn ang="5400000">
                    <a:pos x="wd2" y="hd2"/>
                  </a:cxn>
                  <a:cxn ang="10800000">
                    <a:pos x="wd2" y="hd2"/>
                  </a:cxn>
                  <a:cxn ang="16200000">
                    <a:pos x="wd2" y="hd2"/>
                  </a:cxn>
                </a:cxnLst>
                <a:rect l="0" t="0" r="r" b="b"/>
                <a:pathLst>
                  <a:path w="21600" h="21600" extrusionOk="0">
                    <a:moveTo>
                      <a:pt x="646" y="0"/>
                    </a:moveTo>
                    <a:cubicBezTo>
                      <a:pt x="289" y="0"/>
                      <a:pt x="0" y="491"/>
                      <a:pt x="0" y="1096"/>
                    </a:cubicBezTo>
                    <a:lnTo>
                      <a:pt x="0" y="18884"/>
                    </a:lnTo>
                    <a:cubicBezTo>
                      <a:pt x="0" y="19489"/>
                      <a:pt x="289" y="19980"/>
                      <a:pt x="646" y="19980"/>
                    </a:cubicBezTo>
                    <a:lnTo>
                      <a:pt x="17247" y="19980"/>
                    </a:lnTo>
                    <a:lnTo>
                      <a:pt x="18537" y="21600"/>
                    </a:lnTo>
                    <a:lnTo>
                      <a:pt x="19829" y="19980"/>
                    </a:lnTo>
                    <a:lnTo>
                      <a:pt x="20954" y="19980"/>
                    </a:lnTo>
                    <a:cubicBezTo>
                      <a:pt x="21311" y="19980"/>
                      <a:pt x="21600" y="19489"/>
                      <a:pt x="21600" y="18884"/>
                    </a:cubicBezTo>
                    <a:lnTo>
                      <a:pt x="21600" y="1096"/>
                    </a:lnTo>
                    <a:cubicBezTo>
                      <a:pt x="21600" y="491"/>
                      <a:pt x="21311" y="0"/>
                      <a:pt x="20954" y="0"/>
                    </a:cubicBezTo>
                    <a:lnTo>
                      <a:pt x="646" y="0"/>
                    </a:lnTo>
                    <a:close/>
                  </a:path>
                </a:pathLst>
              </a:custGeom>
              <a:solidFill>
                <a:srgbClr val="E56F0A"/>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10" name="&quot;Protecting children and other vulnerable persons from being harmed or exploited by gambling.&quot;"/>
              <p:cNvSpPr txBox="1"/>
              <p:nvPr/>
            </p:nvSpPr>
            <p:spPr>
              <a:xfrm>
                <a:off x="14038900" y="5227109"/>
                <a:ext cx="7756824" cy="35655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defTabSz="457200">
                  <a:lnSpc>
                    <a:spcPct val="130000"/>
                  </a:lnSpc>
                  <a:defRPr sz="5000">
                    <a:solidFill>
                      <a:srgbClr val="FFFFFF"/>
                    </a:solidFill>
                    <a:latin typeface="Quattrocento Sans"/>
                    <a:ea typeface="Quattrocento Sans"/>
                    <a:cs typeface="Quattrocento Sans"/>
                    <a:sym typeface="Quattrocento Sans"/>
                  </a:defRPr>
                </a:lvl1pPr>
              </a:lstStyle>
              <a:p>
                <a:r>
                  <a:rPr dirty="0"/>
                  <a:t>"Protecting children and other vulnerable persons from being harmed or exploited by gambling."</a:t>
                </a:r>
              </a:p>
            </p:txBody>
          </p:sp>
        </p:grpSp>
        <p:sp>
          <p:nvSpPr>
            <p:cNvPr id="311" name="Licensing Objectives (Gambling Act 2005)"/>
            <p:cNvSpPr txBox="1"/>
            <p:nvPr/>
          </p:nvSpPr>
          <p:spPr>
            <a:xfrm>
              <a:off x="14293997" y="10501541"/>
              <a:ext cx="8309611" cy="5619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lgn="r" defTabSz="457200">
                <a:lnSpc>
                  <a:spcPct val="130000"/>
                </a:lnSpc>
                <a:defRPr sz="3000">
                  <a:latin typeface="Quattrocento Sans"/>
                  <a:ea typeface="Quattrocento Sans"/>
                  <a:cs typeface="Quattrocento Sans"/>
                  <a:sym typeface="Quattrocento Sans"/>
                </a:defRPr>
              </a:lvl1pPr>
            </a:lstStyle>
            <a:p>
              <a:r>
                <a:rPr dirty="0"/>
                <a:t>Licensing Objectives (Gambling Act 2005)</a:t>
              </a:r>
            </a:p>
          </p:txBody>
        </p:sp>
      </p:grpSp>
      <p:grpSp>
        <p:nvGrpSpPr>
          <p:cNvPr id="11" name="Group 10">
            <a:extLst>
              <a:ext uri="{FF2B5EF4-FFF2-40B4-BE49-F238E27FC236}">
                <a16:creationId xmlns:a16="http://schemas.microsoft.com/office/drawing/2014/main" id="{3B677F57-2406-4EC4-B7D7-44336872EBD1}"/>
              </a:ext>
            </a:extLst>
          </p:cNvPr>
          <p:cNvGrpSpPr/>
          <p:nvPr/>
        </p:nvGrpSpPr>
        <p:grpSpPr>
          <a:xfrm>
            <a:off x="950976" y="12015216"/>
            <a:ext cx="20007072" cy="1275082"/>
            <a:chOff x="950976" y="12015216"/>
            <a:chExt cx="20007072" cy="1275082"/>
          </a:xfrm>
        </p:grpSpPr>
        <p:sp>
          <p:nvSpPr>
            <p:cNvPr id="12" name="Rectangle 11">
              <a:extLst>
                <a:ext uri="{FF2B5EF4-FFF2-40B4-BE49-F238E27FC236}">
                  <a16:creationId xmlns:a16="http://schemas.microsoft.com/office/drawing/2014/main" id="{74FBF908-C135-4DFA-A04A-18B059542290}"/>
                </a:ext>
              </a:extLst>
            </p:cNvPr>
            <p:cNvSpPr/>
            <p:nvPr/>
          </p:nvSpPr>
          <p:spPr>
            <a:xfrm>
              <a:off x="950976" y="12015216"/>
              <a:ext cx="20007072" cy="1275082"/>
            </a:xfrm>
            <a:prstGeom prst="rect">
              <a:avLst/>
            </a:prstGeom>
            <a:solidFill>
              <a:schemeClr val="bg1"/>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GB" sz="30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13" name="Picture 2" descr="Image result for gamcare logo png">
              <a:hlinkClick r:id="rId2"/>
              <a:extLst>
                <a:ext uri="{FF2B5EF4-FFF2-40B4-BE49-F238E27FC236}">
                  <a16:creationId xmlns:a16="http://schemas.microsoft.com/office/drawing/2014/main" id="{B03E1F84-475D-47CC-AF76-59505C85079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50976" y="12223557"/>
              <a:ext cx="3359380" cy="97048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47434A7-532E-46E9-919A-3C21237F9CA8}"/>
                </a:ext>
              </a:extLst>
            </p:cNvPr>
            <p:cNvSpPr txBox="1"/>
            <p:nvPr/>
          </p:nvSpPr>
          <p:spPr>
            <a:xfrm>
              <a:off x="4310356" y="12151308"/>
              <a:ext cx="3557070" cy="10675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GB" sz="2000" b="1" i="0" u="none" strike="noStrike" cap="none" spc="-150" normalizeH="0" baseline="0" dirty="0">
                  <a:ln>
                    <a:noFill/>
                  </a:ln>
                  <a:solidFill>
                    <a:schemeClr val="bg2">
                      <a:lumMod val="50000"/>
                    </a:schemeClr>
                  </a:solidFill>
                  <a:effectLst/>
                  <a:uFillTx/>
                  <a:latin typeface="Quattrocento Sans" panose="020B0502050000020003" pitchFamily="34" charset="0"/>
                  <a:sym typeface="Helvetica Neue"/>
                </a:rPr>
                <a:t>NATIONAL GAMBLING HELPLINE </a:t>
              </a:r>
              <a:r>
                <a:rPr kumimoji="0" lang="en-GB" sz="4000" i="0" u="none" strike="noStrike" cap="none" spc="0" normalizeH="0" baseline="0" dirty="0">
                  <a:ln>
                    <a:noFill/>
                  </a:ln>
                  <a:solidFill>
                    <a:srgbClr val="512373"/>
                  </a:solidFill>
                  <a:effectLst/>
                  <a:uFillTx/>
                  <a:latin typeface="Quattrocento Sans" panose="020B0502050000020003" pitchFamily="34" charset="0"/>
                  <a:sym typeface="Helvetica Neue"/>
                </a:rPr>
                <a:t>0808 8020 133</a:t>
              </a:r>
              <a:endParaRPr kumimoji="0" lang="en-GB" sz="3200" i="0" u="none" strike="noStrike" cap="none" spc="0" normalizeH="0" baseline="0" dirty="0">
                <a:ln>
                  <a:noFill/>
                </a:ln>
                <a:solidFill>
                  <a:srgbClr val="512373"/>
                </a:solidFill>
                <a:effectLst/>
                <a:uFillTx/>
                <a:latin typeface="Quattrocento Sans" panose="020B0502050000020003" pitchFamily="34" charset="0"/>
                <a:sym typeface="Helvetica Neue"/>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7"/>
                                        </p:tgtEl>
                                        <p:attrNameLst>
                                          <p:attrName>style.visibility</p:attrName>
                                        </p:attrNameLst>
                                      </p:cBhvr>
                                      <p:to>
                                        <p:strVal val="visible"/>
                                      </p:to>
                                    </p:set>
                                    <p:animEffect transition="in" filter="fade">
                                      <p:cBhvr>
                                        <p:cTn id="12" dur="500"/>
                                        <p:tgtEl>
                                          <p:spTgt spid="30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08"/>
                                        </p:tgtEl>
                                        <p:attrNameLst>
                                          <p:attrName>style.visibility</p:attrName>
                                        </p:attrNameLst>
                                      </p:cBhvr>
                                      <p:to>
                                        <p:strVal val="visible"/>
                                      </p:to>
                                    </p:set>
                                    <p:animEffect transition="in" filter="fade">
                                      <p:cBhvr>
                                        <p:cTn id="17" dur="500"/>
                                        <p:tgtEl>
                                          <p:spTgt spid="3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 grpId="0" animBg="1"/>
      <p:bldP spid="30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Current legislation"/>
          <p:cNvSpPr txBox="1">
            <a:spLocks noGrp="1"/>
          </p:cNvSpPr>
          <p:nvPr>
            <p:ph type="body" idx="13"/>
          </p:nvPr>
        </p:nvSpPr>
        <p:spPr>
          <a:xfrm>
            <a:off x="1140418" y="1358226"/>
            <a:ext cx="7746307" cy="151447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0" indent="0">
              <a:spcBef>
                <a:spcPts val="0"/>
              </a:spcBef>
              <a:buSzTx/>
              <a:buNone/>
              <a:defRPr sz="8000">
                <a:solidFill>
                  <a:srgbClr val="FFFFFF"/>
                </a:solidFill>
                <a:latin typeface="Oswald DemiBold"/>
                <a:ea typeface="Oswald DemiBold"/>
                <a:cs typeface="Oswald DemiBold"/>
                <a:sym typeface="Oswald DemiBold"/>
              </a:defRPr>
            </a:lvl1pPr>
          </a:lstStyle>
          <a:p>
            <a:r>
              <a:rPr dirty="0"/>
              <a:t>Current legislation</a:t>
            </a:r>
          </a:p>
        </p:txBody>
      </p:sp>
      <p:pic>
        <p:nvPicPr>
          <p:cNvPr id="32" name="Picture 31" descr="Image result for motorola razr v3">
            <a:extLst>
              <a:ext uri="{FF2B5EF4-FFF2-40B4-BE49-F238E27FC236}">
                <a16:creationId xmlns:a16="http://schemas.microsoft.com/office/drawing/2014/main" id="{2F857ECB-04C6-4F55-A3F3-38B0B9FDB267}"/>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rot="945049">
            <a:off x="4329921" y="4220609"/>
            <a:ext cx="2968459" cy="2564515"/>
          </a:xfrm>
          <a:prstGeom prst="rect">
            <a:avLst/>
          </a:prstGeom>
          <a:noFill/>
          <a:ln>
            <a:noFill/>
          </a:ln>
        </p:spPr>
      </p:pic>
      <p:pic>
        <p:nvPicPr>
          <p:cNvPr id="33" name="Picture 32" descr="Image result for Sony Ericsson K750">
            <a:extLst>
              <a:ext uri="{FF2B5EF4-FFF2-40B4-BE49-F238E27FC236}">
                <a16:creationId xmlns:a16="http://schemas.microsoft.com/office/drawing/2014/main" id="{9EB2F3D9-D043-4FDE-BC8E-4B1EFBFA5214}"/>
              </a:ext>
            </a:extLst>
          </p:cNvPr>
          <p:cNvPicPr/>
          <p:nvPr/>
        </p:nvPicPr>
        <p:blipFill rotWithShape="1">
          <a:blip r:embed="rId3" cstate="screen">
            <a:extLst>
              <a:ext uri="{28A0092B-C50C-407E-A947-70E740481C1C}">
                <a14:useLocalDpi xmlns:a14="http://schemas.microsoft.com/office/drawing/2010/main"/>
              </a:ext>
            </a:extLst>
          </a:blip>
          <a:srcRect/>
          <a:stretch/>
        </p:blipFill>
        <p:spPr bwMode="auto">
          <a:xfrm>
            <a:off x="2642476" y="3975199"/>
            <a:ext cx="1673174" cy="3048403"/>
          </a:xfrm>
          <a:prstGeom prst="rect">
            <a:avLst/>
          </a:prstGeom>
          <a:noFill/>
          <a:ln>
            <a:noFill/>
          </a:ln>
        </p:spPr>
      </p:pic>
      <p:pic>
        <p:nvPicPr>
          <p:cNvPr id="34" name="Picture 33" descr="C:\Users\kev\AppData\Local\Microsoft\Windows\INetCache\Content.MSO\107FC81C.tmp">
            <a:extLst>
              <a:ext uri="{FF2B5EF4-FFF2-40B4-BE49-F238E27FC236}">
                <a16:creationId xmlns:a16="http://schemas.microsoft.com/office/drawing/2014/main" id="{9A7CD488-31F5-4FB5-B74F-FCB295B2D502}"/>
              </a:ext>
            </a:extLst>
          </p:cNvPr>
          <p:cNvPicPr/>
          <p:nvPr/>
        </p:nvPicPr>
        <p:blipFill rotWithShape="1">
          <a:blip r:embed="rId4" cstate="screen">
            <a:extLst>
              <a:ext uri="{28A0092B-C50C-407E-A947-70E740481C1C}">
                <a14:useLocalDpi xmlns:a14="http://schemas.microsoft.com/office/drawing/2010/main"/>
              </a:ext>
            </a:extLst>
          </a:blip>
          <a:srcRect/>
          <a:stretch/>
        </p:blipFill>
        <p:spPr bwMode="auto">
          <a:xfrm>
            <a:off x="792292" y="4004822"/>
            <a:ext cx="1543397" cy="2877103"/>
          </a:xfrm>
          <a:prstGeom prst="rect">
            <a:avLst/>
          </a:prstGeom>
          <a:noFill/>
          <a:ln>
            <a:noFill/>
          </a:ln>
        </p:spPr>
      </p:pic>
      <p:sp>
        <p:nvSpPr>
          <p:cNvPr id="36" name="Rectangle 35">
            <a:extLst>
              <a:ext uri="{FF2B5EF4-FFF2-40B4-BE49-F238E27FC236}">
                <a16:creationId xmlns:a16="http://schemas.microsoft.com/office/drawing/2014/main" id="{15CAEC62-E138-4598-A369-5E782545436E}"/>
              </a:ext>
            </a:extLst>
          </p:cNvPr>
          <p:cNvSpPr/>
          <p:nvPr/>
        </p:nvSpPr>
        <p:spPr>
          <a:xfrm>
            <a:off x="1872133" y="10970074"/>
            <a:ext cx="3089882" cy="707886"/>
          </a:xfrm>
          <a:prstGeom prst="rect">
            <a:avLst/>
          </a:prstGeom>
        </p:spPr>
        <p:txBody>
          <a:bodyPr wrap="square">
            <a:spAutoFit/>
          </a:bodyPr>
          <a:lstStyle/>
          <a:p>
            <a:r>
              <a:rPr lang="en-US" sz="4000" dirty="0">
                <a:latin typeface="Quattrocento Sans" panose="020B0502050000020003" pitchFamily="34" charset="0"/>
              </a:rPr>
              <a:t>1000+ Apps</a:t>
            </a:r>
          </a:p>
        </p:txBody>
      </p:sp>
      <p:pic>
        <p:nvPicPr>
          <p:cNvPr id="37" name="Picture 16" descr="Image result for iphone xs">
            <a:extLst>
              <a:ext uri="{FF2B5EF4-FFF2-40B4-BE49-F238E27FC236}">
                <a16:creationId xmlns:a16="http://schemas.microsoft.com/office/drawing/2014/main" id="{67A2C46F-D6C0-4D21-B031-FE4A677F1B4B}"/>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2492546" y="7301032"/>
            <a:ext cx="1973034" cy="362416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6" descr="Related image">
            <a:extLst>
              <a:ext uri="{FF2B5EF4-FFF2-40B4-BE49-F238E27FC236}">
                <a16:creationId xmlns:a16="http://schemas.microsoft.com/office/drawing/2014/main" id="{8A84153D-4429-472D-BF3E-47EA968F71B9}"/>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2268094" y="3937396"/>
            <a:ext cx="2147574" cy="2023138"/>
          </a:xfrm>
          <a:prstGeom prst="roundRect">
            <a:avLst/>
          </a:prstGeom>
          <a:noFill/>
          <a:extLst>
            <a:ext uri="{909E8E84-426E-40DD-AFC4-6F175D3DCCD1}">
              <a14:hiddenFill xmlns:a14="http://schemas.microsoft.com/office/drawing/2010/main">
                <a:solidFill>
                  <a:srgbClr val="FFFFFF"/>
                </a:solidFill>
              </a14:hiddenFill>
            </a:ext>
          </a:extLst>
        </p:spPr>
      </p:pic>
      <p:pic>
        <p:nvPicPr>
          <p:cNvPr id="39" name="Picture 38">
            <a:extLst>
              <a:ext uri="{FF2B5EF4-FFF2-40B4-BE49-F238E27FC236}">
                <a16:creationId xmlns:a16="http://schemas.microsoft.com/office/drawing/2014/main" id="{984AE0DF-A34F-4663-9D29-746EB59C6DAC}"/>
              </a:ext>
            </a:extLst>
          </p:cNvPr>
          <p:cNvPicPr>
            <a:picLocks noChangeAspect="1"/>
          </p:cNvPicPr>
          <p:nvPr/>
        </p:nvPicPr>
        <p:blipFill>
          <a:blip r:embed="rId7"/>
          <a:stretch>
            <a:fillRect/>
          </a:stretch>
        </p:blipFill>
        <p:spPr>
          <a:xfrm>
            <a:off x="8985825" y="8485742"/>
            <a:ext cx="5907909" cy="2961178"/>
          </a:xfrm>
          <a:prstGeom prst="roundRect">
            <a:avLst>
              <a:gd name="adj" fmla="val 11111"/>
            </a:avLst>
          </a:prstGeom>
          <a:ln w="190500" cap="rnd">
            <a:no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40" name="Picture 2" descr="Image result for bingo crush google play">
            <a:extLst>
              <a:ext uri="{FF2B5EF4-FFF2-40B4-BE49-F238E27FC236}">
                <a16:creationId xmlns:a16="http://schemas.microsoft.com/office/drawing/2014/main" id="{0E6436D4-5631-43B6-8978-C9FD1DD9E435}"/>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9887780" y="3948590"/>
            <a:ext cx="2052000" cy="193310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Image result for mr cashman google play">
            <a:extLst>
              <a:ext uri="{FF2B5EF4-FFF2-40B4-BE49-F238E27FC236}">
                <a16:creationId xmlns:a16="http://schemas.microsoft.com/office/drawing/2014/main" id="{321885BC-524A-45A1-9C85-72939A74881E}"/>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0961566" y="6081085"/>
            <a:ext cx="2147574" cy="2023138"/>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Related image">
            <a:extLst>
              <a:ext uri="{FF2B5EF4-FFF2-40B4-BE49-F238E27FC236}">
                <a16:creationId xmlns:a16="http://schemas.microsoft.com/office/drawing/2014/main" id="{B2AE2852-172F-47FF-899C-A426C6ACB81C}"/>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6242256" y="4604480"/>
            <a:ext cx="2750955" cy="282652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8" descr="Image result for instagram icon no b">
            <a:extLst>
              <a:ext uri="{FF2B5EF4-FFF2-40B4-BE49-F238E27FC236}">
                <a16:creationId xmlns:a16="http://schemas.microsoft.com/office/drawing/2014/main" id="{2AC1CD35-5D86-44DD-8D7D-D9662402C6DC}"/>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19204394" y="4752024"/>
            <a:ext cx="2555981" cy="253143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0" descr="Image result for snapchat icon no background">
            <a:extLst>
              <a:ext uri="{FF2B5EF4-FFF2-40B4-BE49-F238E27FC236}">
                <a16:creationId xmlns:a16="http://schemas.microsoft.com/office/drawing/2014/main" id="{9F454EDC-EFCF-4062-982A-91825617640B}"/>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6344629" y="7459118"/>
            <a:ext cx="2546209" cy="2598055"/>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2" descr="Image result for twitter icon no background">
            <a:extLst>
              <a:ext uri="{FF2B5EF4-FFF2-40B4-BE49-F238E27FC236}">
                <a16:creationId xmlns:a16="http://schemas.microsoft.com/office/drawing/2014/main" id="{0424C2F0-F75D-493C-B7A5-9278F80DEFD3}"/>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9073312" y="7303403"/>
            <a:ext cx="2818142" cy="2895560"/>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080DD56C-CB5E-4586-A742-2E45B1DCA121}"/>
              </a:ext>
            </a:extLst>
          </p:cNvPr>
          <p:cNvGrpSpPr/>
          <p:nvPr/>
        </p:nvGrpSpPr>
        <p:grpSpPr>
          <a:xfrm>
            <a:off x="950976" y="12015216"/>
            <a:ext cx="20007072" cy="1275082"/>
            <a:chOff x="950976" y="12015216"/>
            <a:chExt cx="20007072" cy="1275082"/>
          </a:xfrm>
        </p:grpSpPr>
        <p:sp>
          <p:nvSpPr>
            <p:cNvPr id="17" name="Rectangle 16">
              <a:extLst>
                <a:ext uri="{FF2B5EF4-FFF2-40B4-BE49-F238E27FC236}">
                  <a16:creationId xmlns:a16="http://schemas.microsoft.com/office/drawing/2014/main" id="{E49ED379-2C7C-4810-877B-3CF6A926D1FF}"/>
                </a:ext>
              </a:extLst>
            </p:cNvPr>
            <p:cNvSpPr/>
            <p:nvPr/>
          </p:nvSpPr>
          <p:spPr>
            <a:xfrm>
              <a:off x="950976" y="12015216"/>
              <a:ext cx="20007072" cy="1275082"/>
            </a:xfrm>
            <a:prstGeom prst="rect">
              <a:avLst/>
            </a:prstGeom>
            <a:solidFill>
              <a:schemeClr val="bg1"/>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GB" sz="30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18" name="Picture 2" descr="Image result for gamcare logo png">
              <a:hlinkClick r:id="rId14"/>
              <a:extLst>
                <a:ext uri="{FF2B5EF4-FFF2-40B4-BE49-F238E27FC236}">
                  <a16:creationId xmlns:a16="http://schemas.microsoft.com/office/drawing/2014/main" id="{D925083C-C54F-4C5E-BE96-98B5EBF8C06A}"/>
                </a:ext>
              </a:extLst>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950976" y="12223557"/>
              <a:ext cx="3359380" cy="970488"/>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AC7B2CA8-63CA-4A68-B33D-3EF1F3CC2A64}"/>
                </a:ext>
              </a:extLst>
            </p:cNvPr>
            <p:cNvSpPr txBox="1"/>
            <p:nvPr/>
          </p:nvSpPr>
          <p:spPr>
            <a:xfrm>
              <a:off x="4310356" y="12151308"/>
              <a:ext cx="3557070" cy="10675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GB" sz="2000" b="1" i="0" u="none" strike="noStrike" cap="none" spc="-150" normalizeH="0" baseline="0" dirty="0">
                  <a:ln>
                    <a:noFill/>
                  </a:ln>
                  <a:solidFill>
                    <a:schemeClr val="bg2">
                      <a:lumMod val="50000"/>
                    </a:schemeClr>
                  </a:solidFill>
                  <a:effectLst/>
                  <a:uFillTx/>
                  <a:latin typeface="Quattrocento Sans" panose="020B0502050000020003" pitchFamily="34" charset="0"/>
                  <a:sym typeface="Helvetica Neue"/>
                </a:rPr>
                <a:t>NATIONAL GAMBLING HELPLINE </a:t>
              </a:r>
              <a:r>
                <a:rPr kumimoji="0" lang="en-GB" sz="4000" i="0" u="none" strike="noStrike" cap="none" spc="0" normalizeH="0" baseline="0" dirty="0">
                  <a:ln>
                    <a:noFill/>
                  </a:ln>
                  <a:solidFill>
                    <a:srgbClr val="512373"/>
                  </a:solidFill>
                  <a:effectLst/>
                  <a:uFillTx/>
                  <a:latin typeface="Quattrocento Sans" panose="020B0502050000020003" pitchFamily="34" charset="0"/>
                  <a:sym typeface="Helvetica Neue"/>
                </a:rPr>
                <a:t>0808 8020 133</a:t>
              </a:r>
              <a:endParaRPr kumimoji="0" lang="en-GB" sz="3200" i="0" u="none" strike="noStrike" cap="none" spc="0" normalizeH="0" baseline="0" dirty="0">
                <a:ln>
                  <a:noFill/>
                </a:ln>
                <a:solidFill>
                  <a:srgbClr val="512373"/>
                </a:solidFill>
                <a:effectLst/>
                <a:uFillTx/>
                <a:latin typeface="Quattrocento Sans" panose="020B0502050000020003" pitchFamily="34" charset="0"/>
                <a:sym typeface="Helvetica Neue"/>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fade">
                                      <p:cBhvr>
                                        <p:cTn id="27" dur="500"/>
                                        <p:tgtEl>
                                          <p:spTgt spid="4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fade">
                                      <p:cBhvr>
                                        <p:cTn id="32" dur="500"/>
                                        <p:tgtEl>
                                          <p:spTgt spid="3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fade">
                                      <p:cBhvr>
                                        <p:cTn id="37" dur="500"/>
                                        <p:tgtEl>
                                          <p:spTgt spid="4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fade">
                                      <p:cBhvr>
                                        <p:cTn id="42" dur="500"/>
                                        <p:tgtEl>
                                          <p:spTgt spid="3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36">
                                            <p:txEl>
                                              <p:pRg st="0" end="0"/>
                                            </p:txEl>
                                          </p:spTgt>
                                        </p:tgtEl>
                                        <p:attrNameLst>
                                          <p:attrName>style.visibility</p:attrName>
                                        </p:attrNameLst>
                                      </p:cBhvr>
                                      <p:to>
                                        <p:strVal val="visible"/>
                                      </p:to>
                                    </p:set>
                                    <p:animEffect transition="in" filter="wipe(left)">
                                      <p:cBhvr>
                                        <p:cTn id="47" dur="500"/>
                                        <p:tgtEl>
                                          <p:spTgt spid="36">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3"/>
                                        </p:tgtEl>
                                        <p:attrNameLst>
                                          <p:attrName>style.visibility</p:attrName>
                                        </p:attrNameLst>
                                      </p:cBhvr>
                                      <p:to>
                                        <p:strVal val="visible"/>
                                      </p:to>
                                    </p:set>
                                    <p:animEffect transition="in" filter="fade">
                                      <p:cBhvr>
                                        <p:cTn id="52" dur="500"/>
                                        <p:tgtEl>
                                          <p:spTgt spid="4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46"/>
                                        </p:tgtEl>
                                        <p:attrNameLst>
                                          <p:attrName>style.visibility</p:attrName>
                                        </p:attrNameLst>
                                      </p:cBhvr>
                                      <p:to>
                                        <p:strVal val="visible"/>
                                      </p:to>
                                    </p:set>
                                    <p:animEffect transition="in" filter="fade">
                                      <p:cBhvr>
                                        <p:cTn id="57" dur="500"/>
                                        <p:tgtEl>
                                          <p:spTgt spid="4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44"/>
                                        </p:tgtEl>
                                        <p:attrNameLst>
                                          <p:attrName>style.visibility</p:attrName>
                                        </p:attrNameLst>
                                      </p:cBhvr>
                                      <p:to>
                                        <p:strVal val="visible"/>
                                      </p:to>
                                    </p:set>
                                    <p:animEffect transition="in" filter="fade">
                                      <p:cBhvr>
                                        <p:cTn id="62" dur="500"/>
                                        <p:tgtEl>
                                          <p:spTgt spid="44"/>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45"/>
                                        </p:tgtEl>
                                        <p:attrNameLst>
                                          <p:attrName>style.visibility</p:attrName>
                                        </p:attrNameLst>
                                      </p:cBhvr>
                                      <p:to>
                                        <p:strVal val="visible"/>
                                      </p:to>
                                    </p:set>
                                    <p:animEffect transition="in" filter="fade">
                                      <p:cBhvr>
                                        <p:cTn id="6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 name="Escaping Video Game Addiction"/>
          <p:cNvSpPr txBox="1">
            <a:spLocks noGrp="1"/>
          </p:cNvSpPr>
          <p:nvPr>
            <p:ph type="body" idx="13"/>
          </p:nvPr>
        </p:nvSpPr>
        <p:spPr>
          <a:xfrm>
            <a:off x="1140418" y="1358226"/>
            <a:ext cx="12811920" cy="151447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0" indent="0">
              <a:spcBef>
                <a:spcPts val="0"/>
              </a:spcBef>
              <a:buSzTx/>
              <a:buNone/>
              <a:defRPr sz="8000">
                <a:solidFill>
                  <a:srgbClr val="FFFFFF"/>
                </a:solidFill>
                <a:latin typeface="Oswald DemiBold"/>
                <a:ea typeface="Oswald DemiBold"/>
                <a:cs typeface="Oswald DemiBold"/>
                <a:sym typeface="Oswald DemiBold"/>
              </a:defRPr>
            </a:lvl1pPr>
          </a:lstStyle>
          <a:p>
            <a:r>
              <a:t>Escaping Video Game Addiction</a:t>
            </a:r>
          </a:p>
        </p:txBody>
      </p:sp>
      <p:grpSp>
        <p:nvGrpSpPr>
          <p:cNvPr id="5" name="Group 4">
            <a:extLst>
              <a:ext uri="{FF2B5EF4-FFF2-40B4-BE49-F238E27FC236}">
                <a16:creationId xmlns:a16="http://schemas.microsoft.com/office/drawing/2014/main" id="{9EB190D1-98AA-4EA6-A282-1B6855DF8599}"/>
              </a:ext>
            </a:extLst>
          </p:cNvPr>
          <p:cNvGrpSpPr/>
          <p:nvPr/>
        </p:nvGrpSpPr>
        <p:grpSpPr>
          <a:xfrm>
            <a:off x="950976" y="12015216"/>
            <a:ext cx="20007072" cy="1275082"/>
            <a:chOff x="950976" y="12015216"/>
            <a:chExt cx="20007072" cy="1275082"/>
          </a:xfrm>
        </p:grpSpPr>
        <p:sp>
          <p:nvSpPr>
            <p:cNvPr id="6" name="Rectangle 5">
              <a:extLst>
                <a:ext uri="{FF2B5EF4-FFF2-40B4-BE49-F238E27FC236}">
                  <a16:creationId xmlns:a16="http://schemas.microsoft.com/office/drawing/2014/main" id="{F2831574-439B-4E24-A01E-0E10631B83C5}"/>
                </a:ext>
              </a:extLst>
            </p:cNvPr>
            <p:cNvSpPr/>
            <p:nvPr/>
          </p:nvSpPr>
          <p:spPr>
            <a:xfrm>
              <a:off x="950976" y="12015216"/>
              <a:ext cx="20007072" cy="1275082"/>
            </a:xfrm>
            <a:prstGeom prst="rect">
              <a:avLst/>
            </a:prstGeom>
            <a:solidFill>
              <a:schemeClr val="bg1"/>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GB" sz="30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7" name="Picture 2" descr="Image result for gamcare logo png">
              <a:hlinkClick r:id="rId3"/>
              <a:extLst>
                <a:ext uri="{FF2B5EF4-FFF2-40B4-BE49-F238E27FC236}">
                  <a16:creationId xmlns:a16="http://schemas.microsoft.com/office/drawing/2014/main" id="{4190E5EC-969F-429B-ACF5-937E8678CD4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50976" y="12223557"/>
              <a:ext cx="3359380" cy="97048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B6E9144-A738-4F57-A8D5-9B5905A81AFA}"/>
                </a:ext>
              </a:extLst>
            </p:cNvPr>
            <p:cNvSpPr txBox="1"/>
            <p:nvPr/>
          </p:nvSpPr>
          <p:spPr>
            <a:xfrm>
              <a:off x="4310356" y="12151308"/>
              <a:ext cx="3557070" cy="10675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GB" sz="2000" b="1" i="0" u="none" strike="noStrike" cap="none" spc="-150" normalizeH="0" baseline="0" dirty="0">
                  <a:ln>
                    <a:noFill/>
                  </a:ln>
                  <a:solidFill>
                    <a:schemeClr val="bg2">
                      <a:lumMod val="50000"/>
                    </a:schemeClr>
                  </a:solidFill>
                  <a:effectLst/>
                  <a:uFillTx/>
                  <a:latin typeface="Quattrocento Sans" panose="020B0502050000020003" pitchFamily="34" charset="0"/>
                  <a:sym typeface="Helvetica Neue"/>
                </a:rPr>
                <a:t>NATIONAL GAMBLING HELPLINE </a:t>
              </a:r>
              <a:r>
                <a:rPr kumimoji="0" lang="en-GB" sz="4000" i="0" u="none" strike="noStrike" cap="none" spc="0" normalizeH="0" baseline="0" dirty="0">
                  <a:ln>
                    <a:noFill/>
                  </a:ln>
                  <a:solidFill>
                    <a:srgbClr val="512373"/>
                  </a:solidFill>
                  <a:effectLst/>
                  <a:uFillTx/>
                  <a:latin typeface="Quattrocento Sans" panose="020B0502050000020003" pitchFamily="34" charset="0"/>
                  <a:sym typeface="Helvetica Neue"/>
                </a:rPr>
                <a:t>0808 8020 133</a:t>
              </a:r>
              <a:endParaRPr kumimoji="0" lang="en-GB" sz="3200" i="0" u="none" strike="noStrike" cap="none" spc="0" normalizeH="0" baseline="0" dirty="0">
                <a:ln>
                  <a:noFill/>
                </a:ln>
                <a:solidFill>
                  <a:srgbClr val="512373"/>
                </a:solidFill>
                <a:effectLst/>
                <a:uFillTx/>
                <a:latin typeface="Quattrocento Sans" panose="020B0502050000020003" pitchFamily="34" charset="0"/>
                <a:sym typeface="Helvetica Neue"/>
              </a:endParaRPr>
            </a:p>
          </p:txBody>
        </p:sp>
      </p:grpSp>
      <p:pic>
        <p:nvPicPr>
          <p:cNvPr id="2" name="Online Media 1" title="Escaping video game addiction: Cam Adair at TEDxBoulder">
            <a:hlinkClick r:id="" action="ppaction://media"/>
            <a:extLst>
              <a:ext uri="{FF2B5EF4-FFF2-40B4-BE49-F238E27FC236}">
                <a16:creationId xmlns:a16="http://schemas.microsoft.com/office/drawing/2014/main" id="{274DA732-0017-4E4B-B94F-C6F5B93D58C6}"/>
              </a:ext>
            </a:extLst>
          </p:cNvPr>
          <p:cNvPicPr>
            <a:picLocks noRot="1" noChangeAspect="1"/>
          </p:cNvPicPr>
          <p:nvPr>
            <a:videoFile r:link="rId1"/>
          </p:nvPr>
        </p:nvPicPr>
        <p:blipFill>
          <a:blip r:embed="rId5"/>
          <a:stretch>
            <a:fillRect/>
          </a:stretch>
        </p:blipFill>
        <p:spPr>
          <a:xfrm>
            <a:off x="6686550" y="3781425"/>
            <a:ext cx="13038667" cy="7334250"/>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 name="eSports"/>
          <p:cNvSpPr txBox="1">
            <a:spLocks noGrp="1"/>
          </p:cNvSpPr>
          <p:nvPr>
            <p:ph type="body" idx="13"/>
          </p:nvPr>
        </p:nvSpPr>
        <p:spPr>
          <a:xfrm>
            <a:off x="1140418" y="1358226"/>
            <a:ext cx="3244256" cy="151447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0" indent="0">
              <a:spcBef>
                <a:spcPts val="0"/>
              </a:spcBef>
              <a:buSzTx/>
              <a:buNone/>
              <a:defRPr sz="8000">
                <a:solidFill>
                  <a:srgbClr val="FFFFFF"/>
                </a:solidFill>
                <a:latin typeface="Oswald DemiBold"/>
                <a:ea typeface="Oswald DemiBold"/>
                <a:cs typeface="Oswald DemiBold"/>
                <a:sym typeface="Oswald DemiBold"/>
              </a:defRPr>
            </a:lvl1pPr>
          </a:lstStyle>
          <a:p>
            <a:r>
              <a:t>eSports</a:t>
            </a:r>
          </a:p>
        </p:txBody>
      </p:sp>
      <p:pic>
        <p:nvPicPr>
          <p:cNvPr id="401" name="Image" descr="Image"/>
          <p:cNvPicPr>
            <a:picLocks noChangeAspect="1"/>
          </p:cNvPicPr>
          <p:nvPr/>
        </p:nvPicPr>
        <p:blipFill>
          <a:blip r:embed="rId2"/>
          <a:stretch>
            <a:fillRect/>
          </a:stretch>
        </p:blipFill>
        <p:spPr>
          <a:xfrm>
            <a:off x="6309232" y="3700240"/>
            <a:ext cx="11765536" cy="7843690"/>
          </a:xfrm>
          <a:prstGeom prst="rect">
            <a:avLst/>
          </a:prstGeom>
          <a:ln w="12700">
            <a:miter lim="400000"/>
          </a:ln>
        </p:spPr>
      </p:pic>
      <p:grpSp>
        <p:nvGrpSpPr>
          <p:cNvPr id="4" name="Group 3">
            <a:extLst>
              <a:ext uri="{FF2B5EF4-FFF2-40B4-BE49-F238E27FC236}">
                <a16:creationId xmlns:a16="http://schemas.microsoft.com/office/drawing/2014/main" id="{5FC9030F-E936-486B-9AA6-B4A583093439}"/>
              </a:ext>
            </a:extLst>
          </p:cNvPr>
          <p:cNvGrpSpPr/>
          <p:nvPr/>
        </p:nvGrpSpPr>
        <p:grpSpPr>
          <a:xfrm>
            <a:off x="950976" y="12015216"/>
            <a:ext cx="20007072" cy="1275082"/>
            <a:chOff x="950976" y="12015216"/>
            <a:chExt cx="20007072" cy="1275082"/>
          </a:xfrm>
        </p:grpSpPr>
        <p:sp>
          <p:nvSpPr>
            <p:cNvPr id="5" name="Rectangle 4">
              <a:extLst>
                <a:ext uri="{FF2B5EF4-FFF2-40B4-BE49-F238E27FC236}">
                  <a16:creationId xmlns:a16="http://schemas.microsoft.com/office/drawing/2014/main" id="{8FA4123A-778C-40C7-B61A-2D35E56F947F}"/>
                </a:ext>
              </a:extLst>
            </p:cNvPr>
            <p:cNvSpPr/>
            <p:nvPr/>
          </p:nvSpPr>
          <p:spPr>
            <a:xfrm>
              <a:off x="950976" y="12015216"/>
              <a:ext cx="20007072" cy="1275082"/>
            </a:xfrm>
            <a:prstGeom prst="rect">
              <a:avLst/>
            </a:prstGeom>
            <a:solidFill>
              <a:schemeClr val="bg1"/>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GB" sz="30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6" name="Picture 2" descr="Image result for gamcare logo png">
              <a:hlinkClick r:id="rId3"/>
              <a:extLst>
                <a:ext uri="{FF2B5EF4-FFF2-40B4-BE49-F238E27FC236}">
                  <a16:creationId xmlns:a16="http://schemas.microsoft.com/office/drawing/2014/main" id="{3E708AD2-D38C-4D8D-A4FF-3FB9D0919E1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50976" y="12223557"/>
              <a:ext cx="3359380" cy="97048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8DD4264-8DBB-4FAC-B5AF-620EAE0E6969}"/>
                </a:ext>
              </a:extLst>
            </p:cNvPr>
            <p:cNvSpPr txBox="1"/>
            <p:nvPr/>
          </p:nvSpPr>
          <p:spPr>
            <a:xfrm>
              <a:off x="4310356" y="12151308"/>
              <a:ext cx="3557070" cy="10675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GB" sz="2000" b="1" i="0" u="none" strike="noStrike" cap="none" spc="-150" normalizeH="0" baseline="0" dirty="0">
                  <a:ln>
                    <a:noFill/>
                  </a:ln>
                  <a:solidFill>
                    <a:schemeClr val="bg2">
                      <a:lumMod val="50000"/>
                    </a:schemeClr>
                  </a:solidFill>
                  <a:effectLst/>
                  <a:uFillTx/>
                  <a:latin typeface="Quattrocento Sans" panose="020B0502050000020003" pitchFamily="34" charset="0"/>
                  <a:sym typeface="Helvetica Neue"/>
                </a:rPr>
                <a:t>NATIONAL GAMBLING HELPLINE </a:t>
              </a:r>
              <a:r>
                <a:rPr kumimoji="0" lang="en-GB" sz="4000" i="0" u="none" strike="noStrike" cap="none" spc="0" normalizeH="0" baseline="0" dirty="0">
                  <a:ln>
                    <a:noFill/>
                  </a:ln>
                  <a:solidFill>
                    <a:srgbClr val="512373"/>
                  </a:solidFill>
                  <a:effectLst/>
                  <a:uFillTx/>
                  <a:latin typeface="Quattrocento Sans" panose="020B0502050000020003" pitchFamily="34" charset="0"/>
                  <a:sym typeface="Helvetica Neue"/>
                </a:rPr>
                <a:t>0808 8020 133</a:t>
              </a:r>
              <a:endParaRPr kumimoji="0" lang="en-GB" sz="3200" i="0" u="none" strike="noStrike" cap="none" spc="0" normalizeH="0" baseline="0" dirty="0">
                <a:ln>
                  <a:noFill/>
                </a:ln>
                <a:solidFill>
                  <a:srgbClr val="512373"/>
                </a:solidFill>
                <a:effectLst/>
                <a:uFillTx/>
                <a:latin typeface="Quattrocento Sans" panose="020B0502050000020003" pitchFamily="34" charset="0"/>
                <a:sym typeface="Helvetica Neue"/>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1"/>
                                        </p:tgtEl>
                                        <p:attrNameLst>
                                          <p:attrName>style.visibility</p:attrName>
                                        </p:attrNameLst>
                                      </p:cBhvr>
                                      <p:to>
                                        <p:strVal val="visible"/>
                                      </p:to>
                                    </p:set>
                                    <p:animEffect transition="in" filter="fade">
                                      <p:cBhvr>
                                        <p:cTn id="7" dur="500"/>
                                        <p:tgtEl>
                                          <p:spTgt spid="4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eSports"/>
          <p:cNvSpPr txBox="1">
            <a:spLocks noGrp="1"/>
          </p:cNvSpPr>
          <p:nvPr>
            <p:ph type="body" idx="13"/>
          </p:nvPr>
        </p:nvSpPr>
        <p:spPr>
          <a:xfrm>
            <a:off x="1140418" y="1358226"/>
            <a:ext cx="3244256" cy="151447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0" indent="0">
              <a:spcBef>
                <a:spcPts val="0"/>
              </a:spcBef>
              <a:buSzTx/>
              <a:buNone/>
              <a:defRPr sz="8000">
                <a:solidFill>
                  <a:srgbClr val="FFFFFF"/>
                </a:solidFill>
                <a:latin typeface="Oswald DemiBold"/>
                <a:ea typeface="Oswald DemiBold"/>
                <a:cs typeface="Oswald DemiBold"/>
                <a:sym typeface="Oswald DemiBold"/>
              </a:defRPr>
            </a:lvl1pPr>
          </a:lstStyle>
          <a:p>
            <a:r>
              <a:t>eSports</a:t>
            </a:r>
          </a:p>
        </p:txBody>
      </p:sp>
      <p:sp>
        <p:nvSpPr>
          <p:cNvPr id="404" name="Line"/>
          <p:cNvSpPr/>
          <p:nvPr/>
        </p:nvSpPr>
        <p:spPr>
          <a:xfrm flipV="1">
            <a:off x="15407154" y="7167893"/>
            <a:ext cx="1270001" cy="1270001"/>
          </a:xfrm>
          <a:prstGeom prst="line">
            <a:avLst/>
          </a:prstGeom>
          <a:ln w="190500">
            <a:solidFill>
              <a:srgbClr val="E56F0A"/>
            </a:solidFill>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405" name="Line"/>
          <p:cNvSpPr/>
          <p:nvPr/>
        </p:nvSpPr>
        <p:spPr>
          <a:xfrm flipV="1">
            <a:off x="8128396" y="7167893"/>
            <a:ext cx="1270001" cy="1270001"/>
          </a:xfrm>
          <a:prstGeom prst="line">
            <a:avLst/>
          </a:prstGeom>
          <a:ln w="190500">
            <a:solidFill>
              <a:srgbClr val="E56F0A"/>
            </a:solidFill>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406" name="Line"/>
          <p:cNvSpPr/>
          <p:nvPr/>
        </p:nvSpPr>
        <p:spPr>
          <a:xfrm flipH="1" flipV="1">
            <a:off x="4377921" y="7167893"/>
            <a:ext cx="1270001" cy="1270001"/>
          </a:xfrm>
          <a:prstGeom prst="line">
            <a:avLst/>
          </a:prstGeom>
          <a:ln w="190500">
            <a:solidFill>
              <a:srgbClr val="E56F0A"/>
            </a:solidFill>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407" name="Line"/>
          <p:cNvSpPr/>
          <p:nvPr/>
        </p:nvSpPr>
        <p:spPr>
          <a:xfrm flipH="1" flipV="1">
            <a:off x="11775575" y="7167893"/>
            <a:ext cx="1270001" cy="1270001"/>
          </a:xfrm>
          <a:prstGeom prst="line">
            <a:avLst/>
          </a:prstGeom>
          <a:ln w="190500">
            <a:solidFill>
              <a:srgbClr val="E56F0A"/>
            </a:solidFill>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408" name="Line"/>
          <p:cNvSpPr/>
          <p:nvPr/>
        </p:nvSpPr>
        <p:spPr>
          <a:xfrm flipH="1" flipV="1">
            <a:off x="19038734" y="7167893"/>
            <a:ext cx="1270001" cy="1270001"/>
          </a:xfrm>
          <a:prstGeom prst="line">
            <a:avLst/>
          </a:prstGeom>
          <a:ln w="190500">
            <a:solidFill>
              <a:srgbClr val="E56F0A"/>
            </a:solidFill>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grpSp>
        <p:nvGrpSpPr>
          <p:cNvPr id="412" name="Group"/>
          <p:cNvGrpSpPr/>
          <p:nvPr/>
        </p:nvGrpSpPr>
        <p:grpSpPr>
          <a:xfrm>
            <a:off x="15859800" y="3952855"/>
            <a:ext cx="4027487" cy="4027487"/>
            <a:chOff x="0" y="0"/>
            <a:chExt cx="4027485" cy="4027485"/>
          </a:xfrm>
        </p:grpSpPr>
        <p:pic>
          <p:nvPicPr>
            <p:cNvPr id="409" name="Image" descr="Image"/>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4027485" cy="4027485"/>
            </a:xfrm>
            <a:prstGeom prst="rect">
              <a:avLst/>
            </a:prstGeom>
            <a:ln w="12700" cap="flat">
              <a:noFill/>
              <a:miter lim="400000"/>
            </a:ln>
            <a:effectLst/>
          </p:spPr>
        </p:pic>
        <p:sp>
          <p:nvSpPr>
            <p:cNvPr id="410" name="23.4"/>
            <p:cNvSpPr/>
            <p:nvPr/>
          </p:nvSpPr>
          <p:spPr>
            <a:xfrm>
              <a:off x="2013742" y="1562569"/>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numCol="1" anchor="ctr">
              <a:spAutoFit/>
            </a:bodyPr>
            <a:lstStyle>
              <a:lvl1pPr>
                <a:lnSpc>
                  <a:spcPct val="80000"/>
                </a:lnSpc>
                <a:defRPr sz="10000" b="0">
                  <a:solidFill>
                    <a:srgbClr val="FFFFFF"/>
                  </a:solidFill>
                  <a:latin typeface="Oswald Regular"/>
                  <a:ea typeface="Oswald Regular"/>
                  <a:cs typeface="Oswald Regular"/>
                  <a:sym typeface="Oswald Regular"/>
                </a:defRPr>
              </a:lvl1pPr>
            </a:lstStyle>
            <a:p>
              <a:r>
                <a:t>23.4</a:t>
              </a:r>
            </a:p>
          </p:txBody>
        </p:sp>
        <p:sp>
          <p:nvSpPr>
            <p:cNvPr id="411" name="average age of top…"/>
            <p:cNvSpPr/>
            <p:nvPr/>
          </p:nvSpPr>
          <p:spPr>
            <a:xfrm>
              <a:off x="50128" y="3359634"/>
              <a:ext cx="3927228"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numCol="1" anchor="ctr">
              <a:spAutoFit/>
            </a:bodyPr>
            <a:lstStyle/>
            <a:p>
              <a:pPr>
                <a:defRPr sz="3000" b="0">
                  <a:solidFill>
                    <a:srgbClr val="FFFFFF"/>
                  </a:solidFill>
                  <a:latin typeface="Quattrocento Sans"/>
                  <a:ea typeface="Quattrocento Sans"/>
                  <a:cs typeface="Quattrocento Sans"/>
                  <a:sym typeface="Quattrocento Sans"/>
                </a:defRPr>
              </a:pPr>
              <a:r>
                <a:rPr dirty="0"/>
                <a:t>average age of top </a:t>
              </a:r>
            </a:p>
            <a:p>
              <a:pPr>
                <a:defRPr sz="3000" b="0">
                  <a:solidFill>
                    <a:srgbClr val="FFFFFF"/>
                  </a:solidFill>
                  <a:latin typeface="Quattrocento Sans"/>
                  <a:ea typeface="Quattrocento Sans"/>
                  <a:cs typeface="Quattrocento Sans"/>
                  <a:sym typeface="Quattrocento Sans"/>
                </a:defRPr>
              </a:pPr>
              <a:r>
                <a:rPr dirty="0"/>
                <a:t>5 esports </a:t>
              </a:r>
            </a:p>
            <a:p>
              <a:pPr>
                <a:defRPr sz="3000" b="0">
                  <a:solidFill>
                    <a:srgbClr val="FFFFFF"/>
                  </a:solidFill>
                  <a:latin typeface="Quattrocento Sans"/>
                  <a:ea typeface="Quattrocento Sans"/>
                  <a:cs typeface="Quattrocento Sans"/>
                  <a:sym typeface="Quattrocento Sans"/>
                </a:defRPr>
              </a:pPr>
              <a:r>
                <a:rPr dirty="0"/>
                <a:t>players </a:t>
              </a:r>
              <a:br>
                <a:rPr dirty="0"/>
              </a:br>
              <a:endParaRPr dirty="0"/>
            </a:p>
          </p:txBody>
        </p:sp>
      </p:grpSp>
      <p:grpSp>
        <p:nvGrpSpPr>
          <p:cNvPr id="416" name="Group"/>
          <p:cNvGrpSpPr/>
          <p:nvPr/>
        </p:nvGrpSpPr>
        <p:grpSpPr>
          <a:xfrm>
            <a:off x="795281" y="3952856"/>
            <a:ext cx="4027487" cy="4027487"/>
            <a:chOff x="0" y="0"/>
            <a:chExt cx="4027485" cy="4027485"/>
          </a:xfrm>
        </p:grpSpPr>
        <p:pic>
          <p:nvPicPr>
            <p:cNvPr id="413" name="Image" descr="Image"/>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4027485" cy="4027485"/>
            </a:xfrm>
            <a:prstGeom prst="rect">
              <a:avLst/>
            </a:prstGeom>
            <a:ln w="12700" cap="flat">
              <a:noFill/>
              <a:miter lim="400000"/>
            </a:ln>
            <a:effectLst/>
          </p:spPr>
        </p:pic>
        <p:sp>
          <p:nvSpPr>
            <p:cNvPr id="414" name="$905.6m"/>
            <p:cNvSpPr/>
            <p:nvPr/>
          </p:nvSpPr>
          <p:spPr>
            <a:xfrm>
              <a:off x="2013742" y="1562569"/>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numCol="1" anchor="ctr">
              <a:spAutoFit/>
            </a:bodyPr>
            <a:lstStyle>
              <a:lvl1pPr>
                <a:defRPr sz="8500" b="0">
                  <a:solidFill>
                    <a:srgbClr val="FFFFFF"/>
                  </a:solidFill>
                  <a:latin typeface="Oswald Regular"/>
                  <a:ea typeface="Oswald Regular"/>
                  <a:cs typeface="Oswald Regular"/>
                  <a:sym typeface="Oswald Regular"/>
                </a:defRPr>
              </a:lvl1pPr>
            </a:lstStyle>
            <a:p>
              <a:r>
                <a:rPr sz="8000" dirty="0"/>
                <a:t>$905.6m </a:t>
              </a:r>
            </a:p>
          </p:txBody>
        </p:sp>
        <p:sp>
          <p:nvSpPr>
            <p:cNvPr id="415" name="estimated value of eSports"/>
            <p:cNvSpPr/>
            <p:nvPr/>
          </p:nvSpPr>
          <p:spPr>
            <a:xfrm>
              <a:off x="50128" y="3382214"/>
              <a:ext cx="3927228"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numCol="1" anchor="ctr">
              <a:spAutoFit/>
            </a:bodyPr>
            <a:lstStyle/>
            <a:p>
              <a:pPr>
                <a:defRPr sz="3000" b="0">
                  <a:solidFill>
                    <a:srgbClr val="FFFFFF"/>
                  </a:solidFill>
                  <a:latin typeface="Quattrocento Sans"/>
                  <a:ea typeface="Quattrocento Sans"/>
                  <a:cs typeface="Quattrocento Sans"/>
                  <a:sym typeface="Quattrocento Sans"/>
                </a:defRPr>
              </a:pPr>
              <a:r>
                <a:rPr dirty="0"/>
                <a:t>estimated value of eSports </a:t>
              </a:r>
              <a:br>
                <a:rPr dirty="0"/>
              </a:br>
              <a:endParaRPr dirty="0"/>
            </a:p>
          </p:txBody>
        </p:sp>
      </p:grpSp>
      <p:grpSp>
        <p:nvGrpSpPr>
          <p:cNvPr id="420" name="Group"/>
          <p:cNvGrpSpPr/>
          <p:nvPr/>
        </p:nvGrpSpPr>
        <p:grpSpPr>
          <a:xfrm>
            <a:off x="4954311" y="7308366"/>
            <a:ext cx="4027487" cy="4027487"/>
            <a:chOff x="0" y="0"/>
            <a:chExt cx="4027485" cy="4027485"/>
          </a:xfrm>
        </p:grpSpPr>
        <p:pic>
          <p:nvPicPr>
            <p:cNvPr id="417" name="Image" descr="Image"/>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4027485" cy="4027485"/>
            </a:xfrm>
            <a:prstGeom prst="rect">
              <a:avLst/>
            </a:prstGeom>
            <a:ln w="12700" cap="flat">
              <a:noFill/>
              <a:miter lim="400000"/>
            </a:ln>
            <a:effectLst/>
          </p:spPr>
        </p:pic>
        <p:sp>
          <p:nvSpPr>
            <p:cNvPr id="418" name="385…"/>
            <p:cNvSpPr/>
            <p:nvPr/>
          </p:nvSpPr>
          <p:spPr>
            <a:xfrm>
              <a:off x="2056272" y="1414894"/>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numCol="1" anchor="ctr">
              <a:spAutoFit/>
            </a:bodyPr>
            <a:lstStyle/>
            <a:p>
              <a:pPr>
                <a:lnSpc>
                  <a:spcPct val="80000"/>
                </a:lnSpc>
                <a:defRPr sz="8000" b="0">
                  <a:solidFill>
                    <a:srgbClr val="FFFFFF"/>
                  </a:solidFill>
                  <a:latin typeface="Oswald Regular"/>
                  <a:ea typeface="Oswald Regular"/>
                  <a:cs typeface="Oswald Regular"/>
                  <a:sym typeface="Oswald Regular"/>
                </a:defRPr>
              </a:pPr>
              <a:r>
                <a:rPr sz="7200" dirty="0"/>
                <a:t>385 </a:t>
              </a:r>
            </a:p>
            <a:p>
              <a:pPr>
                <a:lnSpc>
                  <a:spcPct val="80000"/>
                </a:lnSpc>
                <a:defRPr sz="8000" b="0">
                  <a:solidFill>
                    <a:srgbClr val="FFFFFF"/>
                  </a:solidFill>
                  <a:latin typeface="Oswald Regular"/>
                  <a:ea typeface="Oswald Regular"/>
                  <a:cs typeface="Oswald Regular"/>
                  <a:sym typeface="Oswald Regular"/>
                </a:defRPr>
              </a:pPr>
              <a:r>
                <a:rPr sz="7200" dirty="0"/>
                <a:t>million</a:t>
              </a:r>
            </a:p>
          </p:txBody>
        </p:sp>
        <p:sp>
          <p:nvSpPr>
            <p:cNvPr id="419" name="global eSports audience"/>
            <p:cNvSpPr/>
            <p:nvPr/>
          </p:nvSpPr>
          <p:spPr>
            <a:xfrm>
              <a:off x="62828" y="3187284"/>
              <a:ext cx="3927228"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numCol="1" anchor="ctr">
              <a:spAutoFit/>
            </a:bodyPr>
            <a:lstStyle/>
            <a:p>
              <a:pPr>
                <a:defRPr sz="3000" b="0">
                  <a:solidFill>
                    <a:srgbClr val="FFFFFF"/>
                  </a:solidFill>
                  <a:latin typeface="Quattrocento Sans"/>
                  <a:ea typeface="Quattrocento Sans"/>
                  <a:cs typeface="Quattrocento Sans"/>
                  <a:sym typeface="Quattrocento Sans"/>
                </a:defRPr>
              </a:pPr>
              <a:r>
                <a:rPr dirty="0"/>
                <a:t>global eSports</a:t>
              </a:r>
              <a:br>
                <a:rPr dirty="0"/>
              </a:br>
              <a:r>
                <a:rPr dirty="0"/>
                <a:t>audience</a:t>
              </a:r>
            </a:p>
          </p:txBody>
        </p:sp>
      </p:grpSp>
      <p:grpSp>
        <p:nvGrpSpPr>
          <p:cNvPr id="424" name="Group"/>
          <p:cNvGrpSpPr/>
          <p:nvPr/>
        </p:nvGrpSpPr>
        <p:grpSpPr>
          <a:xfrm>
            <a:off x="8698694" y="3955842"/>
            <a:ext cx="4027487" cy="4522374"/>
            <a:chOff x="0" y="0"/>
            <a:chExt cx="4027485" cy="4522373"/>
          </a:xfrm>
        </p:grpSpPr>
        <p:pic>
          <p:nvPicPr>
            <p:cNvPr id="421" name="Image" descr="Image"/>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4027485" cy="4027485"/>
            </a:xfrm>
            <a:prstGeom prst="rect">
              <a:avLst/>
            </a:prstGeom>
            <a:ln w="12700" cap="flat">
              <a:noFill/>
              <a:miter lim="400000"/>
            </a:ln>
            <a:effectLst/>
          </p:spPr>
        </p:pic>
        <p:sp>
          <p:nvSpPr>
            <p:cNvPr id="422" name="$1.4bn"/>
            <p:cNvSpPr txBox="1"/>
            <p:nvPr/>
          </p:nvSpPr>
          <p:spPr>
            <a:xfrm>
              <a:off x="493252" y="844022"/>
              <a:ext cx="3040981" cy="169227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numCol="1" anchor="ctr">
              <a:spAutoFit/>
            </a:bodyPr>
            <a:lstStyle>
              <a:lvl1pPr>
                <a:lnSpc>
                  <a:spcPct val="80000"/>
                </a:lnSpc>
                <a:defRPr sz="9000" b="0">
                  <a:solidFill>
                    <a:srgbClr val="FFFFFF"/>
                  </a:solidFill>
                  <a:latin typeface="Oswald Regular"/>
                  <a:ea typeface="Oswald Regular"/>
                  <a:cs typeface="Oswald Regular"/>
                  <a:sym typeface="Oswald Regular"/>
                </a:defRPr>
              </a:lvl1pPr>
            </a:lstStyle>
            <a:p>
              <a:r>
                <a:rPr dirty="0"/>
                <a:t>$1.4bn</a:t>
              </a:r>
            </a:p>
          </p:txBody>
        </p:sp>
        <p:sp>
          <p:nvSpPr>
            <p:cNvPr id="423" name="expected value of esports…"/>
            <p:cNvSpPr txBox="1"/>
            <p:nvPr/>
          </p:nvSpPr>
          <p:spPr>
            <a:xfrm>
              <a:off x="50128" y="2283997"/>
              <a:ext cx="3927228" cy="223837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numCol="1" anchor="ctr">
              <a:spAutoFit/>
            </a:bodyPr>
            <a:lstStyle/>
            <a:p>
              <a:pPr>
                <a:defRPr sz="3000" b="0">
                  <a:solidFill>
                    <a:srgbClr val="FFFFFF"/>
                  </a:solidFill>
                  <a:latin typeface="Quattrocento Sans"/>
                  <a:ea typeface="Quattrocento Sans"/>
                  <a:cs typeface="Quattrocento Sans"/>
                  <a:sym typeface="Quattrocento Sans"/>
                </a:defRPr>
              </a:pPr>
              <a:r>
                <a:rPr dirty="0"/>
                <a:t>expected value of esports </a:t>
              </a:r>
            </a:p>
            <a:p>
              <a:pPr>
                <a:defRPr sz="3000" b="0">
                  <a:solidFill>
                    <a:srgbClr val="FFFFFF"/>
                  </a:solidFill>
                  <a:latin typeface="Quattrocento Sans"/>
                  <a:ea typeface="Quattrocento Sans"/>
                  <a:cs typeface="Quattrocento Sans"/>
                  <a:sym typeface="Quattrocento Sans"/>
                </a:defRPr>
              </a:pPr>
              <a:r>
                <a:rPr dirty="0"/>
                <a:t>by 2020  </a:t>
              </a:r>
              <a:br>
                <a:rPr dirty="0"/>
              </a:br>
              <a:endParaRPr dirty="0"/>
            </a:p>
          </p:txBody>
        </p:sp>
      </p:grpSp>
      <p:grpSp>
        <p:nvGrpSpPr>
          <p:cNvPr id="428" name="Group"/>
          <p:cNvGrpSpPr/>
          <p:nvPr/>
        </p:nvGrpSpPr>
        <p:grpSpPr>
          <a:xfrm>
            <a:off x="12212621" y="7308365"/>
            <a:ext cx="4027487" cy="4027487"/>
            <a:chOff x="0" y="0"/>
            <a:chExt cx="4027485" cy="4027485"/>
          </a:xfrm>
        </p:grpSpPr>
        <p:pic>
          <p:nvPicPr>
            <p:cNvPr id="425" name="Image" descr="Image"/>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4027485" cy="4027485"/>
            </a:xfrm>
            <a:prstGeom prst="rect">
              <a:avLst/>
            </a:prstGeom>
            <a:ln w="12700" cap="flat">
              <a:noFill/>
              <a:miter lim="400000"/>
            </a:ln>
            <a:effectLst/>
          </p:spPr>
        </p:pic>
        <p:sp>
          <p:nvSpPr>
            <p:cNvPr id="426" name="$24.7m"/>
            <p:cNvSpPr/>
            <p:nvPr/>
          </p:nvSpPr>
          <p:spPr>
            <a:xfrm>
              <a:off x="2013742" y="1549869"/>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numCol="1" anchor="ctr">
              <a:spAutoFit/>
            </a:bodyPr>
            <a:lstStyle>
              <a:lvl1pPr>
                <a:lnSpc>
                  <a:spcPct val="80000"/>
                </a:lnSpc>
                <a:defRPr sz="8000" b="0">
                  <a:solidFill>
                    <a:srgbClr val="FFFFFF"/>
                  </a:solidFill>
                  <a:latin typeface="Oswald Regular"/>
                  <a:ea typeface="Oswald Regular"/>
                  <a:cs typeface="Oswald Regular"/>
                  <a:sym typeface="Oswald Regular"/>
                </a:defRPr>
              </a:lvl1pPr>
            </a:lstStyle>
            <a:p>
              <a:r>
                <a:rPr dirty="0"/>
                <a:t>$</a:t>
              </a:r>
              <a:r>
                <a:rPr lang="en-GB" dirty="0"/>
                <a:t>30</a:t>
              </a:r>
              <a:r>
                <a:rPr dirty="0"/>
                <a:t>m</a:t>
              </a:r>
            </a:p>
          </p:txBody>
        </p:sp>
        <p:sp>
          <p:nvSpPr>
            <p:cNvPr id="427" name="total prize pool…"/>
            <p:cNvSpPr/>
            <p:nvPr/>
          </p:nvSpPr>
          <p:spPr>
            <a:xfrm>
              <a:off x="50128" y="2564292"/>
              <a:ext cx="3927228" cy="106759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numCol="1" anchor="ctr">
              <a:spAutoFit/>
            </a:bodyPr>
            <a:lstStyle/>
            <a:p>
              <a:pPr>
                <a:defRPr sz="3000" b="0">
                  <a:solidFill>
                    <a:srgbClr val="FFFFFF"/>
                  </a:solidFill>
                  <a:latin typeface="Quattrocento Sans"/>
                  <a:ea typeface="Quattrocento Sans"/>
                  <a:cs typeface="Quattrocento Sans"/>
                  <a:sym typeface="Quattrocento Sans"/>
                </a:defRPr>
              </a:pPr>
              <a:r>
                <a:rPr lang="en-GB" dirty="0"/>
                <a:t>Fortnite World Cup prize pool</a:t>
              </a:r>
              <a:endParaRPr dirty="0"/>
            </a:p>
          </p:txBody>
        </p:sp>
      </p:grpSp>
      <p:grpSp>
        <p:nvGrpSpPr>
          <p:cNvPr id="432" name="Group"/>
          <p:cNvGrpSpPr/>
          <p:nvPr/>
        </p:nvGrpSpPr>
        <p:grpSpPr>
          <a:xfrm>
            <a:off x="19105877" y="7308366"/>
            <a:ext cx="4027487" cy="4027487"/>
            <a:chOff x="0" y="0"/>
            <a:chExt cx="4027485" cy="4027485"/>
          </a:xfrm>
        </p:grpSpPr>
        <p:pic>
          <p:nvPicPr>
            <p:cNvPr id="429" name="Image" descr="Image"/>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4027485" cy="4027485"/>
            </a:xfrm>
            <a:prstGeom prst="rect">
              <a:avLst/>
            </a:prstGeom>
            <a:ln w="12700" cap="flat">
              <a:noFill/>
              <a:miter lim="400000"/>
            </a:ln>
            <a:effectLst/>
          </p:spPr>
        </p:pic>
        <p:sp>
          <p:nvSpPr>
            <p:cNvPr id="430" name="$3.5m"/>
            <p:cNvSpPr/>
            <p:nvPr/>
          </p:nvSpPr>
          <p:spPr>
            <a:xfrm>
              <a:off x="2013742" y="1562569"/>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numCol="1" anchor="ctr">
              <a:spAutoFit/>
            </a:bodyPr>
            <a:lstStyle>
              <a:lvl1pPr>
                <a:lnSpc>
                  <a:spcPct val="80000"/>
                </a:lnSpc>
                <a:defRPr sz="10000" b="0">
                  <a:solidFill>
                    <a:srgbClr val="FFFFFF"/>
                  </a:solidFill>
                  <a:latin typeface="Oswald Regular"/>
                  <a:ea typeface="Oswald Regular"/>
                  <a:cs typeface="Oswald Regular"/>
                  <a:sym typeface="Oswald Regular"/>
                </a:defRPr>
              </a:lvl1pPr>
            </a:lstStyle>
            <a:p>
              <a:r>
                <a:t>$3.5m</a:t>
              </a:r>
            </a:p>
          </p:txBody>
        </p:sp>
        <p:sp>
          <p:nvSpPr>
            <p:cNvPr id="431" name="highest earning player"/>
            <p:cNvSpPr/>
            <p:nvPr/>
          </p:nvSpPr>
          <p:spPr>
            <a:xfrm>
              <a:off x="50128" y="3164999"/>
              <a:ext cx="3927228"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numCol="1" anchor="ctr">
              <a:spAutoFit/>
            </a:bodyPr>
            <a:lstStyle/>
            <a:p>
              <a:pPr>
                <a:defRPr sz="3000" b="0">
                  <a:solidFill>
                    <a:srgbClr val="FFFFFF"/>
                  </a:solidFill>
                  <a:latin typeface="Quattrocento Sans"/>
                  <a:ea typeface="Quattrocento Sans"/>
                  <a:cs typeface="Quattrocento Sans"/>
                  <a:sym typeface="Quattrocento Sans"/>
                </a:defRPr>
              </a:pPr>
              <a:r>
                <a:rPr dirty="0"/>
                <a:t>highest earning</a:t>
              </a:r>
              <a:br>
                <a:rPr dirty="0"/>
              </a:br>
              <a:r>
                <a:rPr dirty="0"/>
                <a:t>player</a:t>
              </a:r>
            </a:p>
          </p:txBody>
        </p:sp>
      </p:grpSp>
      <p:grpSp>
        <p:nvGrpSpPr>
          <p:cNvPr id="32" name="Group 31">
            <a:extLst>
              <a:ext uri="{FF2B5EF4-FFF2-40B4-BE49-F238E27FC236}">
                <a16:creationId xmlns:a16="http://schemas.microsoft.com/office/drawing/2014/main" id="{0436441F-6813-4BFE-959F-10FFDC302654}"/>
              </a:ext>
            </a:extLst>
          </p:cNvPr>
          <p:cNvGrpSpPr/>
          <p:nvPr/>
        </p:nvGrpSpPr>
        <p:grpSpPr>
          <a:xfrm>
            <a:off x="950976" y="12015216"/>
            <a:ext cx="20007072" cy="1275082"/>
            <a:chOff x="950976" y="12015216"/>
            <a:chExt cx="20007072" cy="1275082"/>
          </a:xfrm>
        </p:grpSpPr>
        <p:sp>
          <p:nvSpPr>
            <p:cNvPr id="33" name="Rectangle 32">
              <a:extLst>
                <a:ext uri="{FF2B5EF4-FFF2-40B4-BE49-F238E27FC236}">
                  <a16:creationId xmlns:a16="http://schemas.microsoft.com/office/drawing/2014/main" id="{74C2F113-257C-429A-AE61-D622824BD6D3}"/>
                </a:ext>
              </a:extLst>
            </p:cNvPr>
            <p:cNvSpPr/>
            <p:nvPr/>
          </p:nvSpPr>
          <p:spPr>
            <a:xfrm>
              <a:off x="950976" y="12015216"/>
              <a:ext cx="20007072" cy="1275082"/>
            </a:xfrm>
            <a:prstGeom prst="rect">
              <a:avLst/>
            </a:prstGeom>
            <a:solidFill>
              <a:schemeClr val="bg1"/>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GB" sz="30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34" name="Picture 2" descr="Image result for gamcare logo png">
              <a:hlinkClick r:id="rId3"/>
              <a:extLst>
                <a:ext uri="{FF2B5EF4-FFF2-40B4-BE49-F238E27FC236}">
                  <a16:creationId xmlns:a16="http://schemas.microsoft.com/office/drawing/2014/main" id="{15B68454-4539-42A5-8121-1C811B16487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50976" y="12223557"/>
              <a:ext cx="3359380" cy="970488"/>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3177CEAD-88B1-4FEE-8F67-2AB4570DEB69}"/>
                </a:ext>
              </a:extLst>
            </p:cNvPr>
            <p:cNvSpPr txBox="1"/>
            <p:nvPr/>
          </p:nvSpPr>
          <p:spPr>
            <a:xfrm>
              <a:off x="4310356" y="12151308"/>
              <a:ext cx="3557070" cy="10675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GB" sz="2000" b="1" i="0" u="none" strike="noStrike" cap="none" spc="-150" normalizeH="0" baseline="0" dirty="0">
                  <a:ln>
                    <a:noFill/>
                  </a:ln>
                  <a:solidFill>
                    <a:schemeClr val="bg2">
                      <a:lumMod val="50000"/>
                    </a:schemeClr>
                  </a:solidFill>
                  <a:effectLst/>
                  <a:uFillTx/>
                  <a:latin typeface="Quattrocento Sans" panose="020B0502050000020003" pitchFamily="34" charset="0"/>
                  <a:sym typeface="Helvetica Neue"/>
                </a:rPr>
                <a:t>NATIONAL GAMBLING HELPLINE </a:t>
              </a:r>
              <a:r>
                <a:rPr kumimoji="0" lang="en-GB" sz="4000" i="0" u="none" strike="noStrike" cap="none" spc="0" normalizeH="0" baseline="0" dirty="0">
                  <a:ln>
                    <a:noFill/>
                  </a:ln>
                  <a:solidFill>
                    <a:srgbClr val="512373"/>
                  </a:solidFill>
                  <a:effectLst/>
                  <a:uFillTx/>
                  <a:latin typeface="Quattrocento Sans" panose="020B0502050000020003" pitchFamily="34" charset="0"/>
                  <a:sym typeface="Helvetica Neue"/>
                </a:rPr>
                <a:t>0808 8020 133</a:t>
              </a:r>
              <a:endParaRPr kumimoji="0" lang="en-GB" sz="3200" i="0" u="none" strike="noStrike" cap="none" spc="0" normalizeH="0" baseline="0" dirty="0">
                <a:ln>
                  <a:noFill/>
                </a:ln>
                <a:solidFill>
                  <a:srgbClr val="512373"/>
                </a:solidFill>
                <a:effectLst/>
                <a:uFillTx/>
                <a:latin typeface="Quattrocento Sans" panose="020B0502050000020003" pitchFamily="34" charset="0"/>
                <a:sym typeface="Helvetica Neue"/>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6"/>
                                        </p:tgtEl>
                                        <p:attrNameLst>
                                          <p:attrName>style.visibility</p:attrName>
                                        </p:attrNameLst>
                                      </p:cBhvr>
                                      <p:to>
                                        <p:strVal val="visible"/>
                                      </p:to>
                                    </p:set>
                                    <p:animEffect transition="in" filter="fade">
                                      <p:cBhvr>
                                        <p:cTn id="7" dur="500"/>
                                        <p:tgtEl>
                                          <p:spTgt spid="4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6"/>
                                        </p:tgtEl>
                                        <p:attrNameLst>
                                          <p:attrName>style.visibility</p:attrName>
                                        </p:attrNameLst>
                                      </p:cBhvr>
                                      <p:to>
                                        <p:strVal val="visible"/>
                                      </p:to>
                                    </p:set>
                                    <p:animEffect transition="in" filter="fade">
                                      <p:cBhvr>
                                        <p:cTn id="12" dur="500"/>
                                        <p:tgtEl>
                                          <p:spTgt spid="406"/>
                                        </p:tgtEl>
                                      </p:cBhvr>
                                    </p:animEffect>
                                  </p:childTnLst>
                                </p:cTn>
                              </p:par>
                              <p:par>
                                <p:cTn id="13" presetID="10" presetClass="entr" presetSubtype="0" fill="hold" nodeType="withEffect">
                                  <p:stCondLst>
                                    <p:cond delay="0"/>
                                  </p:stCondLst>
                                  <p:childTnLst>
                                    <p:set>
                                      <p:cBhvr>
                                        <p:cTn id="14" dur="1" fill="hold">
                                          <p:stCondLst>
                                            <p:cond delay="0"/>
                                          </p:stCondLst>
                                        </p:cTn>
                                        <p:tgtEl>
                                          <p:spTgt spid="420"/>
                                        </p:tgtEl>
                                        <p:attrNameLst>
                                          <p:attrName>style.visibility</p:attrName>
                                        </p:attrNameLst>
                                      </p:cBhvr>
                                      <p:to>
                                        <p:strVal val="visible"/>
                                      </p:to>
                                    </p:set>
                                    <p:animEffect transition="in" filter="fade">
                                      <p:cBhvr>
                                        <p:cTn id="15" dur="500"/>
                                        <p:tgtEl>
                                          <p:spTgt spid="42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05"/>
                                        </p:tgtEl>
                                        <p:attrNameLst>
                                          <p:attrName>style.visibility</p:attrName>
                                        </p:attrNameLst>
                                      </p:cBhvr>
                                      <p:to>
                                        <p:strVal val="visible"/>
                                      </p:to>
                                    </p:set>
                                    <p:animEffect transition="in" filter="fade">
                                      <p:cBhvr>
                                        <p:cTn id="20" dur="500"/>
                                        <p:tgtEl>
                                          <p:spTgt spid="405"/>
                                        </p:tgtEl>
                                      </p:cBhvr>
                                    </p:animEffect>
                                  </p:childTnLst>
                                </p:cTn>
                              </p:par>
                              <p:par>
                                <p:cTn id="21" presetID="10" presetClass="entr" presetSubtype="0" fill="hold" nodeType="withEffect">
                                  <p:stCondLst>
                                    <p:cond delay="0"/>
                                  </p:stCondLst>
                                  <p:childTnLst>
                                    <p:set>
                                      <p:cBhvr>
                                        <p:cTn id="22" dur="1" fill="hold">
                                          <p:stCondLst>
                                            <p:cond delay="0"/>
                                          </p:stCondLst>
                                        </p:cTn>
                                        <p:tgtEl>
                                          <p:spTgt spid="424"/>
                                        </p:tgtEl>
                                        <p:attrNameLst>
                                          <p:attrName>style.visibility</p:attrName>
                                        </p:attrNameLst>
                                      </p:cBhvr>
                                      <p:to>
                                        <p:strVal val="visible"/>
                                      </p:to>
                                    </p:set>
                                    <p:animEffect transition="in" filter="fade">
                                      <p:cBhvr>
                                        <p:cTn id="23" dur="500"/>
                                        <p:tgtEl>
                                          <p:spTgt spid="42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07"/>
                                        </p:tgtEl>
                                        <p:attrNameLst>
                                          <p:attrName>style.visibility</p:attrName>
                                        </p:attrNameLst>
                                      </p:cBhvr>
                                      <p:to>
                                        <p:strVal val="visible"/>
                                      </p:to>
                                    </p:set>
                                    <p:animEffect transition="in" filter="fade">
                                      <p:cBhvr>
                                        <p:cTn id="28" dur="500"/>
                                        <p:tgtEl>
                                          <p:spTgt spid="407"/>
                                        </p:tgtEl>
                                      </p:cBhvr>
                                    </p:animEffect>
                                  </p:childTnLst>
                                </p:cTn>
                              </p:par>
                              <p:par>
                                <p:cTn id="29" presetID="10" presetClass="entr" presetSubtype="0" fill="hold" nodeType="withEffect">
                                  <p:stCondLst>
                                    <p:cond delay="0"/>
                                  </p:stCondLst>
                                  <p:childTnLst>
                                    <p:set>
                                      <p:cBhvr>
                                        <p:cTn id="30" dur="1" fill="hold">
                                          <p:stCondLst>
                                            <p:cond delay="0"/>
                                          </p:stCondLst>
                                        </p:cTn>
                                        <p:tgtEl>
                                          <p:spTgt spid="428"/>
                                        </p:tgtEl>
                                        <p:attrNameLst>
                                          <p:attrName>style.visibility</p:attrName>
                                        </p:attrNameLst>
                                      </p:cBhvr>
                                      <p:to>
                                        <p:strVal val="visible"/>
                                      </p:to>
                                    </p:set>
                                    <p:animEffect transition="in" filter="fade">
                                      <p:cBhvr>
                                        <p:cTn id="31" dur="500"/>
                                        <p:tgtEl>
                                          <p:spTgt spid="42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04"/>
                                        </p:tgtEl>
                                        <p:attrNameLst>
                                          <p:attrName>style.visibility</p:attrName>
                                        </p:attrNameLst>
                                      </p:cBhvr>
                                      <p:to>
                                        <p:strVal val="visible"/>
                                      </p:to>
                                    </p:set>
                                    <p:animEffect transition="in" filter="fade">
                                      <p:cBhvr>
                                        <p:cTn id="36" dur="500"/>
                                        <p:tgtEl>
                                          <p:spTgt spid="404"/>
                                        </p:tgtEl>
                                      </p:cBhvr>
                                    </p:animEffect>
                                  </p:childTnLst>
                                </p:cTn>
                              </p:par>
                              <p:par>
                                <p:cTn id="37" presetID="10" presetClass="entr" presetSubtype="0" fill="hold" nodeType="withEffect">
                                  <p:stCondLst>
                                    <p:cond delay="0"/>
                                  </p:stCondLst>
                                  <p:childTnLst>
                                    <p:set>
                                      <p:cBhvr>
                                        <p:cTn id="38" dur="1" fill="hold">
                                          <p:stCondLst>
                                            <p:cond delay="0"/>
                                          </p:stCondLst>
                                        </p:cTn>
                                        <p:tgtEl>
                                          <p:spTgt spid="412"/>
                                        </p:tgtEl>
                                        <p:attrNameLst>
                                          <p:attrName>style.visibility</p:attrName>
                                        </p:attrNameLst>
                                      </p:cBhvr>
                                      <p:to>
                                        <p:strVal val="visible"/>
                                      </p:to>
                                    </p:set>
                                    <p:animEffect transition="in" filter="fade">
                                      <p:cBhvr>
                                        <p:cTn id="39" dur="500"/>
                                        <p:tgtEl>
                                          <p:spTgt spid="41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408"/>
                                        </p:tgtEl>
                                        <p:attrNameLst>
                                          <p:attrName>style.visibility</p:attrName>
                                        </p:attrNameLst>
                                      </p:cBhvr>
                                      <p:to>
                                        <p:strVal val="visible"/>
                                      </p:to>
                                    </p:set>
                                    <p:animEffect transition="in" filter="fade">
                                      <p:cBhvr>
                                        <p:cTn id="44" dur="500"/>
                                        <p:tgtEl>
                                          <p:spTgt spid="408"/>
                                        </p:tgtEl>
                                      </p:cBhvr>
                                    </p:animEffect>
                                  </p:childTnLst>
                                </p:cTn>
                              </p:par>
                              <p:par>
                                <p:cTn id="45" presetID="10" presetClass="entr" presetSubtype="0" fill="hold" nodeType="withEffect">
                                  <p:stCondLst>
                                    <p:cond delay="0"/>
                                  </p:stCondLst>
                                  <p:childTnLst>
                                    <p:set>
                                      <p:cBhvr>
                                        <p:cTn id="46" dur="1" fill="hold">
                                          <p:stCondLst>
                                            <p:cond delay="0"/>
                                          </p:stCondLst>
                                        </p:cTn>
                                        <p:tgtEl>
                                          <p:spTgt spid="432"/>
                                        </p:tgtEl>
                                        <p:attrNameLst>
                                          <p:attrName>style.visibility</p:attrName>
                                        </p:attrNameLst>
                                      </p:cBhvr>
                                      <p:to>
                                        <p:strVal val="visible"/>
                                      </p:to>
                                    </p:set>
                                    <p:animEffect transition="in" filter="fade">
                                      <p:cBhvr>
                                        <p:cTn id="47" dur="500"/>
                                        <p:tgtEl>
                                          <p:spTgt spid="4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4" grpId="0" animBg="1"/>
      <p:bldP spid="405" grpId="0" animBg="1"/>
      <p:bldP spid="406" grpId="0" animBg="1"/>
      <p:bldP spid="407" grpId="0" animBg="1"/>
      <p:bldP spid="40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 name="eSports"/>
          <p:cNvSpPr txBox="1">
            <a:spLocks noGrp="1"/>
          </p:cNvSpPr>
          <p:nvPr>
            <p:ph type="body" idx="13"/>
          </p:nvPr>
        </p:nvSpPr>
        <p:spPr>
          <a:xfrm>
            <a:off x="1140418" y="1358226"/>
            <a:ext cx="3244256" cy="151447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0" indent="0">
              <a:spcBef>
                <a:spcPts val="0"/>
              </a:spcBef>
              <a:buSzTx/>
              <a:buNone/>
              <a:defRPr sz="8000">
                <a:solidFill>
                  <a:srgbClr val="FFFFFF"/>
                </a:solidFill>
                <a:latin typeface="Oswald DemiBold"/>
                <a:ea typeface="Oswald DemiBold"/>
                <a:cs typeface="Oswald DemiBold"/>
                <a:sym typeface="Oswald DemiBold"/>
              </a:defRPr>
            </a:lvl1pPr>
          </a:lstStyle>
          <a:p>
            <a:r>
              <a:t>eSports</a:t>
            </a:r>
          </a:p>
        </p:txBody>
      </p:sp>
      <p:pic>
        <p:nvPicPr>
          <p:cNvPr id="435" name="Image" descr="Image"/>
          <p:cNvPicPr>
            <a:picLocks noChangeAspect="1"/>
          </p:cNvPicPr>
          <p:nvPr/>
        </p:nvPicPr>
        <p:blipFill>
          <a:blip r:embed="rId2"/>
          <a:stretch>
            <a:fillRect/>
          </a:stretch>
        </p:blipFill>
        <p:spPr>
          <a:xfrm>
            <a:off x="1297761" y="4057329"/>
            <a:ext cx="11263763" cy="7098389"/>
          </a:xfrm>
          <a:prstGeom prst="rect">
            <a:avLst/>
          </a:prstGeom>
          <a:ln w="12700">
            <a:miter lim="400000"/>
          </a:ln>
        </p:spPr>
      </p:pic>
      <p:grpSp>
        <p:nvGrpSpPr>
          <p:cNvPr id="13" name="Group 12">
            <a:extLst>
              <a:ext uri="{FF2B5EF4-FFF2-40B4-BE49-F238E27FC236}">
                <a16:creationId xmlns:a16="http://schemas.microsoft.com/office/drawing/2014/main" id="{DCB2F9B0-5836-4C55-BD45-F4116C0BFCFA}"/>
              </a:ext>
            </a:extLst>
          </p:cNvPr>
          <p:cNvGrpSpPr/>
          <p:nvPr/>
        </p:nvGrpSpPr>
        <p:grpSpPr>
          <a:xfrm>
            <a:off x="950976" y="12015216"/>
            <a:ext cx="20007072" cy="1275082"/>
            <a:chOff x="950976" y="12015216"/>
            <a:chExt cx="20007072" cy="1275082"/>
          </a:xfrm>
        </p:grpSpPr>
        <p:sp>
          <p:nvSpPr>
            <p:cNvPr id="14" name="Rectangle 13">
              <a:extLst>
                <a:ext uri="{FF2B5EF4-FFF2-40B4-BE49-F238E27FC236}">
                  <a16:creationId xmlns:a16="http://schemas.microsoft.com/office/drawing/2014/main" id="{1076E9D7-EA17-4DCE-B26D-88D4B287BC86}"/>
                </a:ext>
              </a:extLst>
            </p:cNvPr>
            <p:cNvSpPr/>
            <p:nvPr/>
          </p:nvSpPr>
          <p:spPr>
            <a:xfrm>
              <a:off x="950976" y="12015216"/>
              <a:ext cx="20007072" cy="1275082"/>
            </a:xfrm>
            <a:prstGeom prst="rect">
              <a:avLst/>
            </a:prstGeom>
            <a:solidFill>
              <a:schemeClr val="bg1"/>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GB" sz="30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15" name="Picture 2" descr="Image result for gamcare logo png">
              <a:hlinkClick r:id="rId3"/>
              <a:extLst>
                <a:ext uri="{FF2B5EF4-FFF2-40B4-BE49-F238E27FC236}">
                  <a16:creationId xmlns:a16="http://schemas.microsoft.com/office/drawing/2014/main" id="{967B0CB9-268A-4571-847A-35A50F5AC06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50976" y="12223557"/>
              <a:ext cx="3359380" cy="970488"/>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E86B3081-44EC-49F0-95A0-E891F9328B0E}"/>
                </a:ext>
              </a:extLst>
            </p:cNvPr>
            <p:cNvSpPr txBox="1"/>
            <p:nvPr/>
          </p:nvSpPr>
          <p:spPr>
            <a:xfrm>
              <a:off x="4310356" y="12151308"/>
              <a:ext cx="3557070" cy="10675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GB" sz="2000" b="1" i="0" u="none" strike="noStrike" cap="none" spc="-150" normalizeH="0" baseline="0" dirty="0">
                  <a:ln>
                    <a:noFill/>
                  </a:ln>
                  <a:solidFill>
                    <a:schemeClr val="bg2">
                      <a:lumMod val="50000"/>
                    </a:schemeClr>
                  </a:solidFill>
                  <a:effectLst/>
                  <a:uFillTx/>
                  <a:latin typeface="Quattrocento Sans" panose="020B0502050000020003" pitchFamily="34" charset="0"/>
                  <a:sym typeface="Helvetica Neue"/>
                </a:rPr>
                <a:t>NATIONAL GAMBLING HELPLINE </a:t>
              </a:r>
              <a:r>
                <a:rPr kumimoji="0" lang="en-GB" sz="4000" i="0" u="none" strike="noStrike" cap="none" spc="0" normalizeH="0" baseline="0" dirty="0">
                  <a:ln>
                    <a:noFill/>
                  </a:ln>
                  <a:solidFill>
                    <a:srgbClr val="512373"/>
                  </a:solidFill>
                  <a:effectLst/>
                  <a:uFillTx/>
                  <a:latin typeface="Quattrocento Sans" panose="020B0502050000020003" pitchFamily="34" charset="0"/>
                  <a:sym typeface="Helvetica Neue"/>
                </a:rPr>
                <a:t>0808 8020 133</a:t>
              </a:r>
              <a:endParaRPr kumimoji="0" lang="en-GB" sz="3200" i="0" u="none" strike="noStrike" cap="none" spc="0" normalizeH="0" baseline="0" dirty="0">
                <a:ln>
                  <a:noFill/>
                </a:ln>
                <a:solidFill>
                  <a:srgbClr val="512373"/>
                </a:solidFill>
                <a:effectLst/>
                <a:uFillTx/>
                <a:latin typeface="Quattrocento Sans" panose="020B0502050000020003" pitchFamily="34" charset="0"/>
                <a:sym typeface="Helvetica Neue"/>
              </a:endParaRPr>
            </a:p>
          </p:txBody>
        </p:sp>
      </p:grpSp>
      <p:pic>
        <p:nvPicPr>
          <p:cNvPr id="2" name="Picture 1">
            <a:extLst>
              <a:ext uri="{FF2B5EF4-FFF2-40B4-BE49-F238E27FC236}">
                <a16:creationId xmlns:a16="http://schemas.microsoft.com/office/drawing/2014/main" id="{A7A5B4C7-A6C9-4A48-9C25-E3DBDB178A7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4606462" y="3717304"/>
            <a:ext cx="8229350" cy="2563181"/>
          </a:xfrm>
          <a:prstGeom prst="rect">
            <a:avLst/>
          </a:prstGeom>
        </p:spPr>
      </p:pic>
      <p:pic>
        <p:nvPicPr>
          <p:cNvPr id="18" name="Picture 17">
            <a:extLst>
              <a:ext uri="{FF2B5EF4-FFF2-40B4-BE49-F238E27FC236}">
                <a16:creationId xmlns:a16="http://schemas.microsoft.com/office/drawing/2014/main" id="{C27EBFDB-9489-46B1-805D-81B84006BFE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4606462" y="8836308"/>
            <a:ext cx="8229350" cy="2370100"/>
          </a:xfrm>
          <a:prstGeom prst="rect">
            <a:avLst/>
          </a:prstGeom>
        </p:spPr>
      </p:pic>
      <p:pic>
        <p:nvPicPr>
          <p:cNvPr id="19" name="Picture 18">
            <a:extLst>
              <a:ext uri="{FF2B5EF4-FFF2-40B4-BE49-F238E27FC236}">
                <a16:creationId xmlns:a16="http://schemas.microsoft.com/office/drawing/2014/main" id="{F323DF1F-AD08-4641-8F33-08677AC32E5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4606462" y="6307112"/>
            <a:ext cx="8229350" cy="2358191"/>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1+#ppt_w/2"/>
                                          </p:val>
                                        </p:tav>
                                        <p:tav tm="100000">
                                          <p:val>
                                            <p:strVal val="#ppt_x"/>
                                          </p:val>
                                        </p:tav>
                                      </p:tavLst>
                                    </p:anim>
                                    <p:anim calcmode="lin" valueType="num">
                                      <p:cBhvr additive="base">
                                        <p:cTn id="14"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1+#ppt_w/2"/>
                                          </p:val>
                                        </p:tav>
                                        <p:tav tm="100000">
                                          <p:val>
                                            <p:strVal val="#ppt_x"/>
                                          </p:val>
                                        </p:tav>
                                      </p:tavLst>
                                    </p:anim>
                                    <p:anim calcmode="lin" valueType="num">
                                      <p:cBhvr additive="base">
                                        <p:cTn id="20"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 name="Getting to know you"/>
          <p:cNvSpPr txBox="1">
            <a:spLocks noGrp="1"/>
          </p:cNvSpPr>
          <p:nvPr>
            <p:ph type="body" idx="13"/>
          </p:nvPr>
        </p:nvSpPr>
        <p:spPr>
          <a:xfrm>
            <a:off x="1140418" y="1358226"/>
            <a:ext cx="8261748" cy="151447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0" indent="0">
              <a:spcBef>
                <a:spcPts val="0"/>
              </a:spcBef>
              <a:buSzTx/>
              <a:buNone/>
              <a:defRPr sz="8000">
                <a:solidFill>
                  <a:srgbClr val="FFFFFF"/>
                </a:solidFill>
                <a:latin typeface="Oswald DemiBold"/>
                <a:ea typeface="Oswald DemiBold"/>
                <a:cs typeface="Oswald DemiBold"/>
                <a:sym typeface="Oswald DemiBold"/>
              </a:defRPr>
            </a:lvl1pPr>
          </a:lstStyle>
          <a:p>
            <a:r>
              <a:rPr dirty="0"/>
              <a:t>Getting to know you</a:t>
            </a:r>
          </a:p>
        </p:txBody>
      </p:sp>
      <p:sp>
        <p:nvSpPr>
          <p:cNvPr id="457" name="Rounded Rectangle"/>
          <p:cNvSpPr/>
          <p:nvPr/>
        </p:nvSpPr>
        <p:spPr>
          <a:xfrm>
            <a:off x="18544017" y="5845244"/>
            <a:ext cx="4989786" cy="4761096"/>
          </a:xfrm>
          <a:prstGeom prst="roundRect">
            <a:avLst>
              <a:gd name="adj" fmla="val 15000"/>
            </a:avLst>
          </a:prstGeom>
          <a:solidFill>
            <a:srgbClr val="E56F0A"/>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458" name="Rounded Rectangle"/>
          <p:cNvSpPr/>
          <p:nvPr/>
        </p:nvSpPr>
        <p:spPr>
          <a:xfrm>
            <a:off x="18910801" y="6195218"/>
            <a:ext cx="4256218" cy="4061148"/>
          </a:xfrm>
          <a:prstGeom prst="roundRect">
            <a:avLst>
              <a:gd name="adj" fmla="val 10707"/>
            </a:avLst>
          </a:prstGeom>
          <a:solidFill>
            <a:srgbClr val="FFFFFF"/>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pic>
        <p:nvPicPr>
          <p:cNvPr id="459" name="Image" descr="Image"/>
          <p:cNvPicPr>
            <a:picLocks noChangeAspect="1"/>
          </p:cNvPicPr>
          <p:nvPr/>
        </p:nvPicPr>
        <p:blipFill>
          <a:blip r:embed="rId2"/>
          <a:stretch>
            <a:fillRect/>
          </a:stretch>
        </p:blipFill>
        <p:spPr>
          <a:xfrm>
            <a:off x="19117520" y="6546166"/>
            <a:ext cx="3842780" cy="3359252"/>
          </a:xfrm>
          <a:prstGeom prst="rect">
            <a:avLst/>
          </a:prstGeom>
          <a:ln w="12700">
            <a:miter lim="400000"/>
          </a:ln>
        </p:spPr>
      </p:pic>
      <p:grpSp>
        <p:nvGrpSpPr>
          <p:cNvPr id="16" name="Group 15">
            <a:extLst>
              <a:ext uri="{FF2B5EF4-FFF2-40B4-BE49-F238E27FC236}">
                <a16:creationId xmlns:a16="http://schemas.microsoft.com/office/drawing/2014/main" id="{8F655E55-91B1-4A54-9703-C285FA946F08}"/>
              </a:ext>
            </a:extLst>
          </p:cNvPr>
          <p:cNvGrpSpPr/>
          <p:nvPr/>
        </p:nvGrpSpPr>
        <p:grpSpPr>
          <a:xfrm>
            <a:off x="950976" y="12015216"/>
            <a:ext cx="20007072" cy="1275082"/>
            <a:chOff x="950976" y="12015216"/>
            <a:chExt cx="20007072" cy="1275082"/>
          </a:xfrm>
        </p:grpSpPr>
        <p:sp>
          <p:nvSpPr>
            <p:cNvPr id="17" name="Rectangle 16">
              <a:extLst>
                <a:ext uri="{FF2B5EF4-FFF2-40B4-BE49-F238E27FC236}">
                  <a16:creationId xmlns:a16="http://schemas.microsoft.com/office/drawing/2014/main" id="{3BDEF454-223A-4E39-B720-82263EC2A9C5}"/>
                </a:ext>
              </a:extLst>
            </p:cNvPr>
            <p:cNvSpPr/>
            <p:nvPr/>
          </p:nvSpPr>
          <p:spPr>
            <a:xfrm>
              <a:off x="950976" y="12015216"/>
              <a:ext cx="20007072" cy="1275082"/>
            </a:xfrm>
            <a:prstGeom prst="rect">
              <a:avLst/>
            </a:prstGeom>
            <a:solidFill>
              <a:schemeClr val="bg1"/>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GB" sz="30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18" name="Picture 2" descr="Image result for gamcare logo png">
              <a:hlinkClick r:id="rId3"/>
              <a:extLst>
                <a:ext uri="{FF2B5EF4-FFF2-40B4-BE49-F238E27FC236}">
                  <a16:creationId xmlns:a16="http://schemas.microsoft.com/office/drawing/2014/main" id="{3D398699-3E28-4AAB-9A9C-0320616F59D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50976" y="12223557"/>
              <a:ext cx="3359380" cy="970488"/>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EB8CAFE7-06B0-43DC-B585-B4AF20BD5579}"/>
                </a:ext>
              </a:extLst>
            </p:cNvPr>
            <p:cNvSpPr txBox="1"/>
            <p:nvPr/>
          </p:nvSpPr>
          <p:spPr>
            <a:xfrm>
              <a:off x="4310356" y="12151308"/>
              <a:ext cx="3557070" cy="10675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GB" sz="2000" b="1" i="0" u="none" strike="noStrike" cap="none" spc="-150" normalizeH="0" baseline="0" dirty="0">
                  <a:ln>
                    <a:noFill/>
                  </a:ln>
                  <a:solidFill>
                    <a:schemeClr val="bg2">
                      <a:lumMod val="50000"/>
                    </a:schemeClr>
                  </a:solidFill>
                  <a:effectLst/>
                  <a:uFillTx/>
                  <a:latin typeface="Quattrocento Sans" panose="020B0502050000020003" pitchFamily="34" charset="0"/>
                  <a:sym typeface="Helvetica Neue"/>
                </a:rPr>
                <a:t>NATIONAL GAMBLING HELPLINE </a:t>
              </a:r>
              <a:r>
                <a:rPr kumimoji="0" lang="en-GB" sz="4000" i="0" u="none" strike="noStrike" cap="none" spc="0" normalizeH="0" baseline="0" dirty="0">
                  <a:ln>
                    <a:noFill/>
                  </a:ln>
                  <a:solidFill>
                    <a:srgbClr val="512373"/>
                  </a:solidFill>
                  <a:effectLst/>
                  <a:uFillTx/>
                  <a:latin typeface="Quattrocento Sans" panose="020B0502050000020003" pitchFamily="34" charset="0"/>
                  <a:sym typeface="Helvetica Neue"/>
                </a:rPr>
                <a:t>0808 8020 133</a:t>
              </a:r>
              <a:endParaRPr kumimoji="0" lang="en-GB" sz="3200" i="0" u="none" strike="noStrike" cap="none" spc="0" normalizeH="0" baseline="0" dirty="0">
                <a:ln>
                  <a:noFill/>
                </a:ln>
                <a:solidFill>
                  <a:srgbClr val="512373"/>
                </a:solidFill>
                <a:effectLst/>
                <a:uFillTx/>
                <a:latin typeface="Quattrocento Sans" panose="020B0502050000020003" pitchFamily="34" charset="0"/>
                <a:sym typeface="Helvetica Neue"/>
              </a:endParaRPr>
            </a:p>
          </p:txBody>
        </p:sp>
      </p:grpSp>
      <p:pic>
        <p:nvPicPr>
          <p:cNvPr id="20" name="Picture 16" descr="Image result for bingo">
            <a:extLst>
              <a:ext uri="{FF2B5EF4-FFF2-40B4-BE49-F238E27FC236}">
                <a16:creationId xmlns:a16="http://schemas.microsoft.com/office/drawing/2014/main" id="{94C2917D-6DB7-4572-B61A-991D2F2E688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806311" y="8249189"/>
            <a:ext cx="3592374" cy="285031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2" descr="Image result for grand national">
            <a:extLst>
              <a:ext uri="{FF2B5EF4-FFF2-40B4-BE49-F238E27FC236}">
                <a16:creationId xmlns:a16="http://schemas.microsoft.com/office/drawing/2014/main" id="{DF342655-0544-48EA-BDBB-A35732B9B0F9}"/>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884892" y="4808346"/>
            <a:ext cx="3513793" cy="264239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Related image">
            <a:extLst>
              <a:ext uri="{FF2B5EF4-FFF2-40B4-BE49-F238E27FC236}">
                <a16:creationId xmlns:a16="http://schemas.microsoft.com/office/drawing/2014/main" id="{6B3A408E-A2F8-42BA-9666-35CD395055C7}"/>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1596073" y="4685947"/>
            <a:ext cx="2231346" cy="300127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Image result for bookie shop">
            <a:extLst>
              <a:ext uri="{FF2B5EF4-FFF2-40B4-BE49-F238E27FC236}">
                <a16:creationId xmlns:a16="http://schemas.microsoft.com/office/drawing/2014/main" id="{ABFC1BA2-59D0-484F-B14C-1005ABBC8896}"/>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13310389" y="4717154"/>
            <a:ext cx="3828789" cy="258310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Image result for scratch card lottery">
            <a:extLst>
              <a:ext uri="{FF2B5EF4-FFF2-40B4-BE49-F238E27FC236}">
                <a16:creationId xmlns:a16="http://schemas.microsoft.com/office/drawing/2014/main" id="{F3260B5F-5A09-42AF-AFDF-D235EDAE39F1}"/>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9151426" y="4795406"/>
            <a:ext cx="3530476" cy="232338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8" descr="Related image">
            <a:extLst>
              <a:ext uri="{FF2B5EF4-FFF2-40B4-BE49-F238E27FC236}">
                <a16:creationId xmlns:a16="http://schemas.microsoft.com/office/drawing/2014/main" id="{A31DFBF0-DA62-4FD2-9146-C9E8ADB5868A}"/>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8867797" y="8327159"/>
            <a:ext cx="3825547" cy="272631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0" descr="Image result for casino hippodrome london">
            <a:extLst>
              <a:ext uri="{FF2B5EF4-FFF2-40B4-BE49-F238E27FC236}">
                <a16:creationId xmlns:a16="http://schemas.microsoft.com/office/drawing/2014/main" id="{A3E0165F-178F-4C57-B0C5-212751F3BE2B}"/>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950976" y="8262310"/>
            <a:ext cx="3521541" cy="27911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4" descr="Related image">
            <a:extLst>
              <a:ext uri="{FF2B5EF4-FFF2-40B4-BE49-F238E27FC236}">
                <a16:creationId xmlns:a16="http://schemas.microsoft.com/office/drawing/2014/main" id="{AE54A766-9E89-4188-B4FC-EA61DF2BAB09}"/>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14961031" y="7450737"/>
            <a:ext cx="2846856" cy="379032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35DC9723-47A6-4B55-BA0A-25611CB70135}"/>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3388864" y="8603069"/>
            <a:ext cx="2118359" cy="2408694"/>
          </a:xfrm>
          <a:prstGeom prst="rect">
            <a:avLst/>
          </a:prstGeom>
        </p:spPr>
      </p:pic>
      <p:sp>
        <p:nvSpPr>
          <p:cNvPr id="29" name="Do you, or have you ever?">
            <a:extLst>
              <a:ext uri="{FF2B5EF4-FFF2-40B4-BE49-F238E27FC236}">
                <a16:creationId xmlns:a16="http://schemas.microsoft.com/office/drawing/2014/main" id="{37D48B60-B7EA-499B-AFCB-631F335A1246}"/>
              </a:ext>
            </a:extLst>
          </p:cNvPr>
          <p:cNvSpPr txBox="1"/>
          <p:nvPr/>
        </p:nvSpPr>
        <p:spPr>
          <a:xfrm>
            <a:off x="607060" y="3805273"/>
            <a:ext cx="5831459" cy="701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l">
              <a:defRPr sz="4000">
                <a:latin typeface="Quattrocento Sans"/>
                <a:ea typeface="Quattrocento Sans"/>
                <a:cs typeface="Quattrocento Sans"/>
                <a:sym typeface="Quattrocento Sans"/>
              </a:defRPr>
            </a:lvl1pPr>
          </a:lstStyle>
          <a:p>
            <a:r>
              <a:rPr dirty="0"/>
              <a:t>Do you, or have you ever?</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9"/>
                                        </p:tgtEl>
                                        <p:attrNameLst>
                                          <p:attrName>style.visibility</p:attrName>
                                        </p:attrNameLst>
                                      </p:cBhvr>
                                      <p:to>
                                        <p:strVal val="visible"/>
                                      </p:to>
                                    </p:set>
                                    <p:animEffect transition="in" filter="fade">
                                      <p:cBhvr>
                                        <p:cTn id="7" dur="500"/>
                                        <p:tgtEl>
                                          <p:spTgt spid="45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457"/>
                                        </p:tgtEl>
                                        <p:attrNameLst>
                                          <p:attrName>style.visibility</p:attrName>
                                        </p:attrNameLst>
                                      </p:cBhvr>
                                      <p:to>
                                        <p:strVal val="visible"/>
                                      </p:to>
                                    </p:set>
                                    <p:animEffect transition="in" filter="barn(outVertical)">
                                      <p:cBhvr>
                                        <p:cTn id="12" dur="500"/>
                                        <p:tgtEl>
                                          <p:spTgt spid="4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 name="“Because they require no player skill and have a randomly determined outcome or prize, they function similarly to scratch tickets or gambling slot machines ”"/>
          <p:cNvSpPr txBox="1"/>
          <p:nvPr/>
        </p:nvSpPr>
        <p:spPr>
          <a:xfrm>
            <a:off x="3007628" y="9420892"/>
            <a:ext cx="18368742" cy="19909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nchor="ctr">
            <a:spAutoFit/>
          </a:bodyPr>
          <a:lstStyle/>
          <a:p>
            <a:pPr>
              <a:defRPr b="0">
                <a:latin typeface="Quattrocento Sans"/>
                <a:ea typeface="Quattrocento Sans"/>
                <a:cs typeface="Quattrocento Sans"/>
                <a:sym typeface="Quattrocento Sans"/>
              </a:defRPr>
            </a:pPr>
            <a:r>
              <a:rPr sz="4000" dirty="0"/>
              <a:t>“</a:t>
            </a:r>
            <a:r>
              <a:rPr sz="4000" i="1" dirty="0"/>
              <a:t>Because they require no player skill and have a randomly determined outcome or prize, they function similarly to scratch tickets or gambling slot machines </a:t>
            </a:r>
            <a:r>
              <a:rPr sz="4000" dirty="0"/>
              <a:t>”</a:t>
            </a:r>
            <a:r>
              <a:rPr lang="en-GB" sz="4000" dirty="0"/>
              <a:t> </a:t>
            </a:r>
            <a:br>
              <a:rPr lang="en-GB" sz="4000" dirty="0"/>
            </a:br>
            <a:r>
              <a:rPr lang="en-GB" sz="4000" dirty="0"/>
              <a:t>- Dr Daniel King, University of Adelaide</a:t>
            </a:r>
            <a:endParaRPr sz="4000" dirty="0"/>
          </a:p>
        </p:txBody>
      </p:sp>
      <p:pic>
        <p:nvPicPr>
          <p:cNvPr id="3" name="Overwatch- Uprising Loot Box Animation">
            <a:hlinkClick r:id="" action="ppaction://media"/>
            <a:extLst>
              <a:ext uri="{FF2B5EF4-FFF2-40B4-BE49-F238E27FC236}">
                <a16:creationId xmlns:a16="http://schemas.microsoft.com/office/drawing/2014/main" id="{3C126BA2-8818-8D4B-883C-ADFBCBEFB21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767318" y="4080361"/>
            <a:ext cx="8849363" cy="4977766"/>
          </a:xfrm>
          <a:prstGeom prst="rect">
            <a:avLst/>
          </a:prstGeom>
        </p:spPr>
      </p:pic>
      <p:grpSp>
        <p:nvGrpSpPr>
          <p:cNvPr id="4" name="Group 3">
            <a:extLst>
              <a:ext uri="{FF2B5EF4-FFF2-40B4-BE49-F238E27FC236}">
                <a16:creationId xmlns:a16="http://schemas.microsoft.com/office/drawing/2014/main" id="{6274E640-00BE-42B5-91BA-2E7894827641}"/>
              </a:ext>
            </a:extLst>
          </p:cNvPr>
          <p:cNvGrpSpPr/>
          <p:nvPr/>
        </p:nvGrpSpPr>
        <p:grpSpPr>
          <a:xfrm>
            <a:off x="950976" y="12015216"/>
            <a:ext cx="20007072" cy="1275082"/>
            <a:chOff x="950976" y="12015216"/>
            <a:chExt cx="20007072" cy="1275082"/>
          </a:xfrm>
        </p:grpSpPr>
        <p:sp>
          <p:nvSpPr>
            <p:cNvPr id="5" name="Rectangle 4">
              <a:extLst>
                <a:ext uri="{FF2B5EF4-FFF2-40B4-BE49-F238E27FC236}">
                  <a16:creationId xmlns:a16="http://schemas.microsoft.com/office/drawing/2014/main" id="{DF7B1879-6B8C-4234-A667-F1C4A3B31507}"/>
                </a:ext>
              </a:extLst>
            </p:cNvPr>
            <p:cNvSpPr/>
            <p:nvPr/>
          </p:nvSpPr>
          <p:spPr>
            <a:xfrm>
              <a:off x="950976" y="12015216"/>
              <a:ext cx="20007072" cy="1275082"/>
            </a:xfrm>
            <a:prstGeom prst="rect">
              <a:avLst/>
            </a:prstGeom>
            <a:solidFill>
              <a:schemeClr val="bg1"/>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GB" sz="30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6" name="Picture 2" descr="Image result for gamcare logo png">
              <a:hlinkClick r:id="rId5"/>
              <a:extLst>
                <a:ext uri="{FF2B5EF4-FFF2-40B4-BE49-F238E27FC236}">
                  <a16:creationId xmlns:a16="http://schemas.microsoft.com/office/drawing/2014/main" id="{5CE568F9-514C-4EAE-BF9C-2DF2E9570BFE}"/>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50976" y="12223557"/>
              <a:ext cx="3359380" cy="97048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5F3766A-60C4-47B7-9D01-004B0F0FB1C7}"/>
                </a:ext>
              </a:extLst>
            </p:cNvPr>
            <p:cNvSpPr txBox="1"/>
            <p:nvPr/>
          </p:nvSpPr>
          <p:spPr>
            <a:xfrm>
              <a:off x="4310356" y="12151308"/>
              <a:ext cx="3557070" cy="10675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GB" sz="2000" b="1" i="0" u="none" strike="noStrike" cap="none" spc="-150" normalizeH="0" baseline="0" dirty="0">
                  <a:ln>
                    <a:noFill/>
                  </a:ln>
                  <a:solidFill>
                    <a:schemeClr val="bg2">
                      <a:lumMod val="50000"/>
                    </a:schemeClr>
                  </a:solidFill>
                  <a:effectLst/>
                  <a:uFillTx/>
                  <a:latin typeface="Quattrocento Sans" panose="020B0502050000020003" pitchFamily="34" charset="0"/>
                  <a:sym typeface="Helvetica Neue"/>
                </a:rPr>
                <a:t>NATIONAL GAMBLING HELPLINE </a:t>
              </a:r>
              <a:r>
                <a:rPr kumimoji="0" lang="en-GB" sz="4000" i="0" u="none" strike="noStrike" cap="none" spc="0" normalizeH="0" baseline="0" dirty="0">
                  <a:ln>
                    <a:noFill/>
                  </a:ln>
                  <a:solidFill>
                    <a:srgbClr val="512373"/>
                  </a:solidFill>
                  <a:effectLst/>
                  <a:uFillTx/>
                  <a:latin typeface="Quattrocento Sans" panose="020B0502050000020003" pitchFamily="34" charset="0"/>
                  <a:sym typeface="Helvetica Neue"/>
                </a:rPr>
                <a:t>0808 8020 133</a:t>
              </a:r>
              <a:endParaRPr kumimoji="0" lang="en-GB" sz="3200" i="0" u="none" strike="noStrike" cap="none" spc="0" normalizeH="0" baseline="0" dirty="0">
                <a:ln>
                  <a:noFill/>
                </a:ln>
                <a:solidFill>
                  <a:srgbClr val="512373"/>
                </a:solidFill>
                <a:effectLst/>
                <a:uFillTx/>
                <a:latin typeface="Quattrocento Sans" panose="020B0502050000020003" pitchFamily="34" charset="0"/>
                <a:sym typeface="Helvetica Neue"/>
              </a:endParaRPr>
            </a:p>
          </p:txBody>
        </p:sp>
      </p:grpSp>
      <p:sp>
        <p:nvSpPr>
          <p:cNvPr id="8" name="Getting to know you">
            <a:extLst>
              <a:ext uri="{FF2B5EF4-FFF2-40B4-BE49-F238E27FC236}">
                <a16:creationId xmlns:a16="http://schemas.microsoft.com/office/drawing/2014/main" id="{E4E99695-22F4-40DC-BFA6-79036956071D}"/>
              </a:ext>
            </a:extLst>
          </p:cNvPr>
          <p:cNvSpPr txBox="1">
            <a:spLocks noGrp="1"/>
          </p:cNvSpPr>
          <p:nvPr>
            <p:ph type="body" idx="13"/>
          </p:nvPr>
        </p:nvSpPr>
        <p:spPr>
          <a:xfrm>
            <a:off x="1140418" y="1427776"/>
            <a:ext cx="4485201" cy="137537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0" indent="0">
              <a:spcBef>
                <a:spcPts val="0"/>
              </a:spcBef>
              <a:buSzTx/>
              <a:buNone/>
              <a:defRPr sz="8000">
                <a:solidFill>
                  <a:srgbClr val="FFFFFF"/>
                </a:solidFill>
                <a:latin typeface="Oswald DemiBold"/>
                <a:ea typeface="Oswald DemiBold"/>
                <a:cs typeface="Oswald DemiBold"/>
                <a:sym typeface="Oswald DemiBold"/>
              </a:defRPr>
            </a:lvl1pPr>
          </a:lstStyle>
          <a:p>
            <a:r>
              <a:rPr lang="en-GB" dirty="0"/>
              <a:t>Loot boxes</a:t>
            </a:r>
            <a:endParaRPr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1"/>
                                        </p:tgtEl>
                                        <p:attrNameLst>
                                          <p:attrName>style.visibility</p:attrName>
                                        </p:attrNameLst>
                                      </p:cBhvr>
                                      <p:to>
                                        <p:strVal val="visible"/>
                                      </p:to>
                                    </p:set>
                                    <p:animEffect transition="in" filter="fade">
                                      <p:cBhvr>
                                        <p:cTn id="7" dur="500"/>
                                        <p:tgtEl>
                                          <p:spTgt spid="461"/>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22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2" fill="hold" display="0">
                  <p:stCondLst>
                    <p:cond delay="indefinite"/>
                  </p:stCondLst>
                </p:cTn>
                <p:tgtEl>
                  <p:spTgt spid="3"/>
                </p:tgtEl>
              </p:cMediaNode>
            </p:video>
          </p:childTnLst>
        </p:cTn>
      </p:par>
    </p:tnLst>
    <p:bldLst>
      <p:bldP spid="46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 name="Money spent on gambling"/>
          <p:cNvSpPr txBox="1">
            <a:spLocks noGrp="1"/>
          </p:cNvSpPr>
          <p:nvPr>
            <p:ph type="body" idx="13"/>
          </p:nvPr>
        </p:nvSpPr>
        <p:spPr>
          <a:xfrm>
            <a:off x="1140418" y="1054100"/>
            <a:ext cx="10457955" cy="151447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0" indent="0">
              <a:spcBef>
                <a:spcPts val="0"/>
              </a:spcBef>
              <a:buSzTx/>
              <a:buNone/>
              <a:defRPr sz="8000">
                <a:solidFill>
                  <a:srgbClr val="FFFFFF"/>
                </a:solidFill>
                <a:latin typeface="Oswald DemiBold"/>
                <a:ea typeface="Oswald DemiBold"/>
                <a:cs typeface="Oswald DemiBold"/>
                <a:sym typeface="Oswald DemiBold"/>
              </a:defRPr>
            </a:lvl1pPr>
          </a:lstStyle>
          <a:p>
            <a:r>
              <a:t>Money spent on gambling</a:t>
            </a:r>
          </a:p>
        </p:txBody>
      </p:sp>
      <p:sp>
        <p:nvSpPr>
          <p:cNvPr id="345" name="Gambling Commission, Young People and Gambling (November 2018)"/>
          <p:cNvSpPr txBox="1"/>
          <p:nvPr/>
        </p:nvSpPr>
        <p:spPr>
          <a:xfrm>
            <a:off x="1155700" y="2427906"/>
            <a:ext cx="19708790" cy="841376"/>
          </a:xfrm>
          <a:prstGeom prst="rect">
            <a:avLst/>
          </a:prstGeom>
          <a:solidFill>
            <a:srgbClr val="E88C1C"/>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lgn="l">
              <a:defRPr sz="4000" b="0">
                <a:solidFill>
                  <a:srgbClr val="FFFFFF"/>
                </a:solidFill>
                <a:latin typeface="Oswald Light"/>
                <a:ea typeface="Oswald Light"/>
                <a:cs typeface="Oswald Light"/>
                <a:sym typeface="Oswald Light"/>
              </a:defRPr>
            </a:lvl1pPr>
          </a:lstStyle>
          <a:p>
            <a:r>
              <a:t>Gambling Commission, Young People and Gambling (November 2018)</a:t>
            </a:r>
          </a:p>
        </p:txBody>
      </p:sp>
      <p:sp>
        <p:nvSpPr>
          <p:cNvPr id="346" name="Average amount GIVEN"/>
          <p:cNvSpPr txBox="1"/>
          <p:nvPr/>
        </p:nvSpPr>
        <p:spPr>
          <a:xfrm>
            <a:off x="16611450" y="3817618"/>
            <a:ext cx="5375860" cy="701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spAutoFit/>
          </a:bodyPr>
          <a:lstStyle>
            <a:lvl1pPr defTabSz="457200">
              <a:lnSpc>
                <a:spcPct val="120000"/>
              </a:lnSpc>
              <a:spcBef>
                <a:spcPts val="2000"/>
              </a:spcBef>
              <a:defRPr sz="4000">
                <a:latin typeface="Quattrocento Sans"/>
                <a:ea typeface="Quattrocento Sans"/>
                <a:cs typeface="Quattrocento Sans"/>
                <a:sym typeface="Quattrocento Sans"/>
              </a:defRPr>
            </a:lvl1pPr>
          </a:lstStyle>
          <a:p>
            <a:r>
              <a:rPr dirty="0"/>
              <a:t>Average amount GIVEN</a:t>
            </a:r>
          </a:p>
        </p:txBody>
      </p:sp>
      <p:sp>
        <p:nvSpPr>
          <p:cNvPr id="347" name="Average amount SPENT"/>
          <p:cNvSpPr txBox="1"/>
          <p:nvPr/>
        </p:nvSpPr>
        <p:spPr>
          <a:xfrm>
            <a:off x="16611450" y="7833489"/>
            <a:ext cx="5375861" cy="701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spAutoFit/>
          </a:bodyPr>
          <a:lstStyle>
            <a:lvl1pPr defTabSz="457200">
              <a:lnSpc>
                <a:spcPct val="120000"/>
              </a:lnSpc>
              <a:spcBef>
                <a:spcPts val="2000"/>
              </a:spcBef>
              <a:defRPr sz="4000">
                <a:latin typeface="Quattrocento Sans"/>
                <a:ea typeface="Quattrocento Sans"/>
                <a:cs typeface="Quattrocento Sans"/>
                <a:sym typeface="Quattrocento Sans"/>
              </a:defRPr>
            </a:lvl1pPr>
          </a:lstStyle>
          <a:p>
            <a:r>
              <a:rPr dirty="0"/>
              <a:t>Average amount SPENT</a:t>
            </a:r>
          </a:p>
        </p:txBody>
      </p:sp>
      <p:grpSp>
        <p:nvGrpSpPr>
          <p:cNvPr id="2" name="Group 1">
            <a:extLst>
              <a:ext uri="{FF2B5EF4-FFF2-40B4-BE49-F238E27FC236}">
                <a16:creationId xmlns:a16="http://schemas.microsoft.com/office/drawing/2014/main" id="{45ABC43D-FC6F-4CD0-9397-52F0FFF2C1FC}"/>
              </a:ext>
            </a:extLst>
          </p:cNvPr>
          <p:cNvGrpSpPr/>
          <p:nvPr/>
        </p:nvGrpSpPr>
        <p:grpSpPr>
          <a:xfrm>
            <a:off x="16863786" y="4888421"/>
            <a:ext cx="4871189" cy="2408544"/>
            <a:chOff x="16863786" y="4888421"/>
            <a:chExt cx="4871189" cy="2408544"/>
          </a:xfrm>
        </p:grpSpPr>
        <p:sp>
          <p:nvSpPr>
            <p:cNvPr id="348" name="Rounded Rectangle"/>
            <p:cNvSpPr/>
            <p:nvPr/>
          </p:nvSpPr>
          <p:spPr>
            <a:xfrm>
              <a:off x="16863786" y="4888421"/>
              <a:ext cx="4871189" cy="2408544"/>
            </a:xfrm>
            <a:prstGeom prst="roundRect">
              <a:avLst>
                <a:gd name="adj" fmla="val 15000"/>
              </a:avLst>
            </a:prstGeom>
            <a:solidFill>
              <a:srgbClr val="E56F0A"/>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50" name="£27"/>
            <p:cNvSpPr txBox="1"/>
            <p:nvPr/>
          </p:nvSpPr>
          <p:spPr>
            <a:xfrm>
              <a:off x="18256690" y="5125016"/>
              <a:ext cx="2085381" cy="1870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10000">
                  <a:solidFill>
                    <a:srgbClr val="FFFFFF"/>
                  </a:solidFill>
                  <a:latin typeface="Oswald Light"/>
                  <a:ea typeface="Oswald Light"/>
                  <a:cs typeface="Oswald Light"/>
                  <a:sym typeface="Oswald Light"/>
                </a:defRPr>
              </a:lvl1pPr>
            </a:lstStyle>
            <a:p>
              <a:r>
                <a:rPr dirty="0"/>
                <a:t>£27</a:t>
              </a:r>
            </a:p>
          </p:txBody>
        </p:sp>
      </p:grpSp>
      <p:grpSp>
        <p:nvGrpSpPr>
          <p:cNvPr id="3" name="Group 2">
            <a:extLst>
              <a:ext uri="{FF2B5EF4-FFF2-40B4-BE49-F238E27FC236}">
                <a16:creationId xmlns:a16="http://schemas.microsoft.com/office/drawing/2014/main" id="{75915F69-AF58-4567-938A-B2D98951B8F6}"/>
              </a:ext>
            </a:extLst>
          </p:cNvPr>
          <p:cNvGrpSpPr/>
          <p:nvPr/>
        </p:nvGrpSpPr>
        <p:grpSpPr>
          <a:xfrm>
            <a:off x="16863786" y="8836974"/>
            <a:ext cx="4871189" cy="2408544"/>
            <a:chOff x="16863786" y="8836974"/>
            <a:chExt cx="4871189" cy="2408544"/>
          </a:xfrm>
        </p:grpSpPr>
        <p:sp>
          <p:nvSpPr>
            <p:cNvPr id="349" name="Rounded Rectangle"/>
            <p:cNvSpPr/>
            <p:nvPr/>
          </p:nvSpPr>
          <p:spPr>
            <a:xfrm>
              <a:off x="16863786" y="8836974"/>
              <a:ext cx="4871189" cy="2408544"/>
            </a:xfrm>
            <a:prstGeom prst="roundRect">
              <a:avLst>
                <a:gd name="adj" fmla="val 15000"/>
              </a:avLst>
            </a:prstGeom>
            <a:solidFill>
              <a:srgbClr val="E56F0A"/>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51" name="£16"/>
            <p:cNvSpPr txBox="1"/>
            <p:nvPr/>
          </p:nvSpPr>
          <p:spPr>
            <a:xfrm>
              <a:off x="18235916" y="9104541"/>
              <a:ext cx="2126928" cy="1870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10000">
                  <a:solidFill>
                    <a:srgbClr val="FFFFFF"/>
                  </a:solidFill>
                  <a:latin typeface="Oswald Light"/>
                  <a:ea typeface="Oswald Light"/>
                  <a:cs typeface="Oswald Light"/>
                  <a:sym typeface="Oswald Light"/>
                </a:defRPr>
              </a:lvl1pPr>
            </a:lstStyle>
            <a:p>
              <a:r>
                <a:rPr dirty="0"/>
                <a:t>£16</a:t>
              </a:r>
            </a:p>
          </p:txBody>
        </p:sp>
      </p:grpSp>
      <p:sp>
        <p:nvSpPr>
          <p:cNvPr id="352" name="Line"/>
          <p:cNvSpPr/>
          <p:nvPr/>
        </p:nvSpPr>
        <p:spPr>
          <a:xfrm flipH="1">
            <a:off x="4196530" y="8294625"/>
            <a:ext cx="957735" cy="170787"/>
          </a:xfrm>
          <a:prstGeom prst="line">
            <a:avLst/>
          </a:prstGeom>
          <a:ln w="50800">
            <a:solidFill>
              <a:srgbClr val="67BD74"/>
            </a:solidFill>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53" name="Up to £2.00…"/>
          <p:cNvSpPr txBox="1"/>
          <p:nvPr/>
        </p:nvSpPr>
        <p:spPr>
          <a:xfrm>
            <a:off x="11642446" y="3837494"/>
            <a:ext cx="2518585" cy="18322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p>
            <a:pPr>
              <a:defRPr>
                <a:solidFill>
                  <a:srgbClr val="E13725"/>
                </a:solidFill>
                <a:latin typeface="Quattrocento Sans"/>
                <a:ea typeface="Quattrocento Sans"/>
                <a:cs typeface="Quattrocento Sans"/>
                <a:sym typeface="Quattrocento Sans"/>
              </a:defRPr>
            </a:pPr>
            <a:r>
              <a:rPr dirty="0"/>
              <a:t>Up to £2.00</a:t>
            </a:r>
          </a:p>
          <a:p>
            <a:pPr>
              <a:defRPr sz="7000" b="0">
                <a:solidFill>
                  <a:srgbClr val="E13725"/>
                </a:solidFill>
                <a:latin typeface="Quattrocento Sans"/>
                <a:ea typeface="Quattrocento Sans"/>
                <a:cs typeface="Quattrocento Sans"/>
                <a:sym typeface="Quattrocento Sans"/>
              </a:defRPr>
            </a:pPr>
            <a:r>
              <a:rPr dirty="0"/>
              <a:t>39%</a:t>
            </a:r>
          </a:p>
        </p:txBody>
      </p:sp>
      <p:sp>
        <p:nvSpPr>
          <p:cNvPr id="354" name="£2.01-£5.00…"/>
          <p:cNvSpPr txBox="1"/>
          <p:nvPr/>
        </p:nvSpPr>
        <p:spPr>
          <a:xfrm>
            <a:off x="11687509" y="9580511"/>
            <a:ext cx="2518586" cy="18322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p>
            <a:pPr>
              <a:defRPr>
                <a:solidFill>
                  <a:srgbClr val="E56F0A"/>
                </a:solidFill>
                <a:latin typeface="Quattrocento Sans"/>
                <a:ea typeface="Quattrocento Sans"/>
                <a:cs typeface="Quattrocento Sans"/>
                <a:sym typeface="Quattrocento Sans"/>
              </a:defRPr>
            </a:pPr>
            <a:r>
              <a:rPr dirty="0"/>
              <a:t>£2.01-£5.00</a:t>
            </a:r>
          </a:p>
          <a:p>
            <a:pPr>
              <a:defRPr sz="7000" b="0">
                <a:solidFill>
                  <a:srgbClr val="E56F0A"/>
                </a:solidFill>
                <a:latin typeface="Quattrocento Sans"/>
                <a:ea typeface="Quattrocento Sans"/>
                <a:cs typeface="Quattrocento Sans"/>
                <a:sym typeface="Quattrocento Sans"/>
              </a:defRPr>
            </a:pPr>
            <a:r>
              <a:rPr dirty="0"/>
              <a:t>12%</a:t>
            </a:r>
          </a:p>
        </p:txBody>
      </p:sp>
      <p:sp>
        <p:nvSpPr>
          <p:cNvPr id="355" name="Line"/>
          <p:cNvSpPr/>
          <p:nvPr/>
        </p:nvSpPr>
        <p:spPr>
          <a:xfrm>
            <a:off x="10483708" y="4631174"/>
            <a:ext cx="1140345" cy="71052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1221" y="0"/>
                </a:lnTo>
                <a:lnTo>
                  <a:pt x="21600" y="0"/>
                </a:lnTo>
              </a:path>
            </a:pathLst>
          </a:custGeom>
          <a:ln w="63500">
            <a:solidFill>
              <a:srgbClr val="E13725"/>
            </a:solidFill>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56" name="Line"/>
          <p:cNvSpPr/>
          <p:nvPr/>
        </p:nvSpPr>
        <p:spPr>
          <a:xfrm rot="10800000" flipH="1">
            <a:off x="10052498" y="10270998"/>
            <a:ext cx="1693459" cy="71052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1221" y="0"/>
                </a:lnTo>
                <a:lnTo>
                  <a:pt x="21600" y="0"/>
                </a:lnTo>
              </a:path>
            </a:pathLst>
          </a:custGeom>
          <a:ln w="63500">
            <a:solidFill>
              <a:srgbClr val="E56F0A"/>
            </a:solidFill>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57" name="£5.01-£10.00…"/>
          <p:cNvSpPr txBox="1"/>
          <p:nvPr/>
        </p:nvSpPr>
        <p:spPr>
          <a:xfrm>
            <a:off x="2185097" y="9580511"/>
            <a:ext cx="2928193" cy="18322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p>
            <a:pPr>
              <a:defRPr>
                <a:solidFill>
                  <a:srgbClr val="115CB2"/>
                </a:solidFill>
                <a:latin typeface="Quattrocento Sans"/>
                <a:ea typeface="Quattrocento Sans"/>
                <a:cs typeface="Quattrocento Sans"/>
                <a:sym typeface="Quattrocento Sans"/>
              </a:defRPr>
            </a:pPr>
            <a:r>
              <a:rPr dirty="0"/>
              <a:t>£5.01-£10.00</a:t>
            </a:r>
          </a:p>
          <a:p>
            <a:pPr>
              <a:defRPr sz="7000" b="0">
                <a:solidFill>
                  <a:srgbClr val="115CB2"/>
                </a:solidFill>
                <a:latin typeface="Quattrocento Sans"/>
                <a:ea typeface="Quattrocento Sans"/>
                <a:cs typeface="Quattrocento Sans"/>
                <a:sym typeface="Quattrocento Sans"/>
              </a:defRPr>
            </a:pPr>
            <a:r>
              <a:rPr dirty="0"/>
              <a:t>17%</a:t>
            </a:r>
          </a:p>
        </p:txBody>
      </p:sp>
      <p:sp>
        <p:nvSpPr>
          <p:cNvPr id="358" name="Line"/>
          <p:cNvSpPr/>
          <p:nvPr/>
        </p:nvSpPr>
        <p:spPr>
          <a:xfrm rot="10800000">
            <a:off x="4997953" y="10270998"/>
            <a:ext cx="1693458" cy="71052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1221" y="0"/>
                </a:lnTo>
                <a:lnTo>
                  <a:pt x="21600" y="0"/>
                </a:lnTo>
              </a:path>
            </a:pathLst>
          </a:custGeom>
          <a:ln w="63500">
            <a:solidFill>
              <a:srgbClr val="115CB2"/>
            </a:solidFill>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59" name="£10.01-£20.00…"/>
          <p:cNvSpPr txBox="1"/>
          <p:nvPr/>
        </p:nvSpPr>
        <p:spPr>
          <a:xfrm>
            <a:off x="1508796" y="7463898"/>
            <a:ext cx="2928194" cy="18322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p>
            <a:pPr>
              <a:defRPr>
                <a:solidFill>
                  <a:srgbClr val="57A061"/>
                </a:solidFill>
                <a:latin typeface="Quattrocento Sans"/>
                <a:ea typeface="Quattrocento Sans"/>
                <a:cs typeface="Quattrocento Sans"/>
                <a:sym typeface="Quattrocento Sans"/>
              </a:defRPr>
            </a:pPr>
            <a:r>
              <a:rPr dirty="0"/>
              <a:t>£10.01-£20.00</a:t>
            </a:r>
          </a:p>
          <a:p>
            <a:pPr>
              <a:defRPr sz="7000" b="0">
                <a:solidFill>
                  <a:srgbClr val="57A061"/>
                </a:solidFill>
                <a:latin typeface="Quattrocento Sans"/>
                <a:ea typeface="Quattrocento Sans"/>
                <a:cs typeface="Quattrocento Sans"/>
                <a:sym typeface="Quattrocento Sans"/>
              </a:defRPr>
            </a:pPr>
            <a:r>
              <a:rPr dirty="0"/>
              <a:t>14%</a:t>
            </a:r>
          </a:p>
        </p:txBody>
      </p:sp>
      <p:sp>
        <p:nvSpPr>
          <p:cNvPr id="360" name="£20.01-£50.00…"/>
          <p:cNvSpPr txBox="1"/>
          <p:nvPr/>
        </p:nvSpPr>
        <p:spPr>
          <a:xfrm>
            <a:off x="1313266" y="5347284"/>
            <a:ext cx="2927813" cy="18322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p>
            <a:pPr>
              <a:defRPr>
                <a:solidFill>
                  <a:srgbClr val="E88C1C"/>
                </a:solidFill>
                <a:latin typeface="Quattrocento Sans"/>
                <a:ea typeface="Quattrocento Sans"/>
                <a:cs typeface="Quattrocento Sans"/>
                <a:sym typeface="Quattrocento Sans"/>
              </a:defRPr>
            </a:pPr>
            <a:r>
              <a:rPr dirty="0"/>
              <a:t>£20.01-£50.00</a:t>
            </a:r>
          </a:p>
          <a:p>
            <a:pPr>
              <a:defRPr sz="7000" b="0">
                <a:solidFill>
                  <a:srgbClr val="E88C1C"/>
                </a:solidFill>
                <a:latin typeface="Quattrocento Sans"/>
                <a:ea typeface="Quattrocento Sans"/>
                <a:cs typeface="Quattrocento Sans"/>
                <a:sym typeface="Quattrocento Sans"/>
              </a:defRPr>
            </a:pPr>
            <a:r>
              <a:rPr dirty="0"/>
              <a:t>3%</a:t>
            </a:r>
          </a:p>
        </p:txBody>
      </p:sp>
      <p:sp>
        <p:nvSpPr>
          <p:cNvPr id="361" name="Line"/>
          <p:cNvSpPr/>
          <p:nvPr/>
        </p:nvSpPr>
        <p:spPr>
          <a:xfrm flipH="1">
            <a:off x="4399314" y="5781510"/>
            <a:ext cx="1236840" cy="47504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1221" y="0"/>
                </a:lnTo>
                <a:lnTo>
                  <a:pt x="21600" y="0"/>
                </a:lnTo>
              </a:path>
            </a:pathLst>
          </a:custGeom>
          <a:ln w="63500">
            <a:solidFill>
              <a:srgbClr val="E88C1C"/>
            </a:solidFill>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62" name="£50.01 or more…"/>
          <p:cNvSpPr txBox="1"/>
          <p:nvPr/>
        </p:nvSpPr>
        <p:spPr>
          <a:xfrm>
            <a:off x="2975237" y="3599827"/>
            <a:ext cx="3054335" cy="18322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p>
            <a:pPr>
              <a:defRPr>
                <a:solidFill>
                  <a:srgbClr val="FFE402"/>
                </a:solidFill>
                <a:latin typeface="Quattrocento Sans"/>
                <a:ea typeface="Quattrocento Sans"/>
                <a:cs typeface="Quattrocento Sans"/>
                <a:sym typeface="Quattrocento Sans"/>
              </a:defRPr>
            </a:pPr>
            <a:r>
              <a:rPr dirty="0"/>
              <a:t>£50.01 or more</a:t>
            </a:r>
          </a:p>
          <a:p>
            <a:pPr>
              <a:defRPr sz="7000" b="0">
                <a:solidFill>
                  <a:srgbClr val="FFE402"/>
                </a:solidFill>
                <a:latin typeface="Quattrocento Sans"/>
                <a:ea typeface="Quattrocento Sans"/>
                <a:cs typeface="Quattrocento Sans"/>
                <a:sym typeface="Quattrocento Sans"/>
              </a:defRPr>
            </a:pPr>
            <a:r>
              <a:rPr dirty="0"/>
              <a:t>15%</a:t>
            </a:r>
          </a:p>
        </p:txBody>
      </p:sp>
      <p:sp>
        <p:nvSpPr>
          <p:cNvPr id="363" name="Line"/>
          <p:cNvSpPr/>
          <p:nvPr/>
        </p:nvSpPr>
        <p:spPr>
          <a:xfrm flipH="1">
            <a:off x="5593888" y="4481391"/>
            <a:ext cx="1236840" cy="4750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1221" y="0"/>
                </a:lnTo>
                <a:lnTo>
                  <a:pt x="21600" y="0"/>
                </a:lnTo>
              </a:path>
            </a:pathLst>
          </a:custGeom>
          <a:ln w="63500">
            <a:solidFill>
              <a:srgbClr val="FFE402"/>
            </a:solidFill>
            <a:miter lim="400000"/>
          </a:ln>
        </p:spPr>
        <p:txBody>
          <a:bodyPr lIns="71437" tIns="71437" rIns="71437" bIns="71437" anchor="ctr"/>
          <a:lstStyle/>
          <a:p>
            <a:pPr>
              <a:defRPr sz="3000" b="0">
                <a:solidFill>
                  <a:srgbClr val="FFE402"/>
                </a:solidFill>
                <a:latin typeface="+mn-lt"/>
                <a:ea typeface="+mn-ea"/>
                <a:cs typeface="+mn-cs"/>
                <a:sym typeface="Helvetica Neue Medium"/>
              </a:defRPr>
            </a:pPr>
            <a:endParaRPr/>
          </a:p>
        </p:txBody>
      </p:sp>
      <p:pic>
        <p:nvPicPr>
          <p:cNvPr id="364" name="Image" descr="Image"/>
          <p:cNvPicPr>
            <a:picLocks noChangeAspect="1"/>
          </p:cNvPicPr>
          <p:nvPr/>
        </p:nvPicPr>
        <p:blipFill>
          <a:blip r:embed="rId2"/>
          <a:stretch>
            <a:fillRect/>
          </a:stretch>
        </p:blipFill>
        <p:spPr>
          <a:xfrm>
            <a:off x="5031854" y="4402884"/>
            <a:ext cx="6680201" cy="6672833"/>
          </a:xfrm>
          <a:prstGeom prst="rect">
            <a:avLst/>
          </a:prstGeom>
          <a:ln w="12700">
            <a:miter lim="400000"/>
          </a:ln>
        </p:spPr>
      </p:pic>
      <p:sp>
        <p:nvSpPr>
          <p:cNvPr id="365" name="Money spent on gambling in the last seven days"/>
          <p:cNvSpPr txBox="1"/>
          <p:nvPr/>
        </p:nvSpPr>
        <p:spPr>
          <a:xfrm>
            <a:off x="6401883" y="6345093"/>
            <a:ext cx="3710539" cy="24175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lstStyle>
            <a:lvl1pPr defTabSz="457200">
              <a:lnSpc>
                <a:spcPct val="120000"/>
              </a:lnSpc>
              <a:spcBef>
                <a:spcPts val="2000"/>
              </a:spcBef>
              <a:defRPr sz="4000" b="0" cap="all">
                <a:latin typeface="Quattrocento Sans"/>
                <a:ea typeface="Quattrocento Sans"/>
                <a:cs typeface="Quattrocento Sans"/>
                <a:sym typeface="Quattrocento Sans"/>
              </a:defRPr>
            </a:lvl1pPr>
          </a:lstStyle>
          <a:p>
            <a:r>
              <a:rPr dirty="0"/>
              <a:t>Money spent on gambling in the last seven days</a:t>
            </a:r>
          </a:p>
        </p:txBody>
      </p:sp>
      <p:grpSp>
        <p:nvGrpSpPr>
          <p:cNvPr id="26" name="Group 25">
            <a:extLst>
              <a:ext uri="{FF2B5EF4-FFF2-40B4-BE49-F238E27FC236}">
                <a16:creationId xmlns:a16="http://schemas.microsoft.com/office/drawing/2014/main" id="{40088858-6893-4133-8CE5-16AD13BDA6DE}"/>
              </a:ext>
            </a:extLst>
          </p:cNvPr>
          <p:cNvGrpSpPr/>
          <p:nvPr/>
        </p:nvGrpSpPr>
        <p:grpSpPr>
          <a:xfrm>
            <a:off x="950976" y="12015216"/>
            <a:ext cx="20007072" cy="1275082"/>
            <a:chOff x="950976" y="12015216"/>
            <a:chExt cx="20007072" cy="1275082"/>
          </a:xfrm>
        </p:grpSpPr>
        <p:sp>
          <p:nvSpPr>
            <p:cNvPr id="27" name="Rectangle 26">
              <a:extLst>
                <a:ext uri="{FF2B5EF4-FFF2-40B4-BE49-F238E27FC236}">
                  <a16:creationId xmlns:a16="http://schemas.microsoft.com/office/drawing/2014/main" id="{56885CA5-6533-45D5-B3AA-9D57FA48D129}"/>
                </a:ext>
              </a:extLst>
            </p:cNvPr>
            <p:cNvSpPr/>
            <p:nvPr/>
          </p:nvSpPr>
          <p:spPr>
            <a:xfrm>
              <a:off x="950976" y="12015216"/>
              <a:ext cx="20007072" cy="1275082"/>
            </a:xfrm>
            <a:prstGeom prst="rect">
              <a:avLst/>
            </a:prstGeom>
            <a:solidFill>
              <a:schemeClr val="bg1"/>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GB" sz="30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28" name="Picture 2" descr="Image result for gamcare logo png">
              <a:hlinkClick r:id="rId3"/>
              <a:extLst>
                <a:ext uri="{FF2B5EF4-FFF2-40B4-BE49-F238E27FC236}">
                  <a16:creationId xmlns:a16="http://schemas.microsoft.com/office/drawing/2014/main" id="{7C88EF6E-134F-406B-A561-CA36E543131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50976" y="12223557"/>
              <a:ext cx="3359380" cy="970488"/>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4D490206-34D5-48A8-B172-EAB3DB58C673}"/>
                </a:ext>
              </a:extLst>
            </p:cNvPr>
            <p:cNvSpPr txBox="1"/>
            <p:nvPr/>
          </p:nvSpPr>
          <p:spPr>
            <a:xfrm>
              <a:off x="4310356" y="12151308"/>
              <a:ext cx="3557070" cy="10675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GB" sz="2000" b="1" i="0" u="none" strike="noStrike" cap="none" spc="-150" normalizeH="0" baseline="0" dirty="0">
                  <a:ln>
                    <a:noFill/>
                  </a:ln>
                  <a:solidFill>
                    <a:schemeClr val="bg2">
                      <a:lumMod val="50000"/>
                    </a:schemeClr>
                  </a:solidFill>
                  <a:effectLst/>
                  <a:uFillTx/>
                  <a:latin typeface="Quattrocento Sans" panose="020B0502050000020003" pitchFamily="34" charset="0"/>
                  <a:sym typeface="Helvetica Neue"/>
                </a:rPr>
                <a:t>NATIONAL GAMBLING HELPLINE </a:t>
              </a:r>
              <a:r>
                <a:rPr kumimoji="0" lang="en-GB" sz="4000" i="0" u="none" strike="noStrike" cap="none" spc="0" normalizeH="0" baseline="0" dirty="0">
                  <a:ln>
                    <a:noFill/>
                  </a:ln>
                  <a:solidFill>
                    <a:srgbClr val="512373"/>
                  </a:solidFill>
                  <a:effectLst/>
                  <a:uFillTx/>
                  <a:latin typeface="Quattrocento Sans" panose="020B0502050000020003" pitchFamily="34" charset="0"/>
                  <a:sym typeface="Helvetica Neue"/>
                </a:rPr>
                <a:t>0808 8020 133</a:t>
              </a:r>
              <a:endParaRPr kumimoji="0" lang="en-GB" sz="3200" i="0" u="none" strike="noStrike" cap="none" spc="0" normalizeH="0" baseline="0" dirty="0">
                <a:ln>
                  <a:noFill/>
                </a:ln>
                <a:solidFill>
                  <a:srgbClr val="512373"/>
                </a:solidFill>
                <a:effectLst/>
                <a:uFillTx/>
                <a:latin typeface="Quattrocento Sans" panose="020B0502050000020003" pitchFamily="34" charset="0"/>
                <a:sym typeface="Helvetica Neue"/>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5"/>
                                        </p:tgtEl>
                                        <p:attrNameLst>
                                          <p:attrName>style.visibility</p:attrName>
                                        </p:attrNameLst>
                                      </p:cBhvr>
                                      <p:to>
                                        <p:strVal val="visible"/>
                                      </p:to>
                                    </p:set>
                                    <p:animEffect transition="in" filter="fade">
                                      <p:cBhvr>
                                        <p:cTn id="7" dur="500"/>
                                        <p:tgtEl>
                                          <p:spTgt spid="36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64"/>
                                        </p:tgtEl>
                                        <p:attrNameLst>
                                          <p:attrName>style.visibility</p:attrName>
                                        </p:attrNameLst>
                                      </p:cBhvr>
                                      <p:to>
                                        <p:strVal val="visible"/>
                                      </p:to>
                                    </p:set>
                                    <p:animEffect transition="in" filter="wheel(1)">
                                      <p:cBhvr>
                                        <p:cTn id="12" dur="2000"/>
                                        <p:tgtEl>
                                          <p:spTgt spid="36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55"/>
                                        </p:tgtEl>
                                        <p:attrNameLst>
                                          <p:attrName>style.visibility</p:attrName>
                                        </p:attrNameLst>
                                      </p:cBhvr>
                                      <p:to>
                                        <p:strVal val="visible"/>
                                      </p:to>
                                    </p:set>
                                    <p:animEffect transition="in" filter="fade">
                                      <p:cBhvr>
                                        <p:cTn id="17" dur="500"/>
                                        <p:tgtEl>
                                          <p:spTgt spid="35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53"/>
                                        </p:tgtEl>
                                        <p:attrNameLst>
                                          <p:attrName>style.visibility</p:attrName>
                                        </p:attrNameLst>
                                      </p:cBhvr>
                                      <p:to>
                                        <p:strVal val="visible"/>
                                      </p:to>
                                    </p:set>
                                    <p:animEffect transition="in" filter="fade">
                                      <p:cBhvr>
                                        <p:cTn id="22" dur="500"/>
                                        <p:tgtEl>
                                          <p:spTgt spid="35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56"/>
                                        </p:tgtEl>
                                        <p:attrNameLst>
                                          <p:attrName>style.visibility</p:attrName>
                                        </p:attrNameLst>
                                      </p:cBhvr>
                                      <p:to>
                                        <p:strVal val="visible"/>
                                      </p:to>
                                    </p:set>
                                    <p:animEffect transition="in" filter="fade">
                                      <p:cBhvr>
                                        <p:cTn id="27" dur="500"/>
                                        <p:tgtEl>
                                          <p:spTgt spid="35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54"/>
                                        </p:tgtEl>
                                        <p:attrNameLst>
                                          <p:attrName>style.visibility</p:attrName>
                                        </p:attrNameLst>
                                      </p:cBhvr>
                                      <p:to>
                                        <p:strVal val="visible"/>
                                      </p:to>
                                    </p:set>
                                    <p:animEffect transition="in" filter="fade">
                                      <p:cBhvr>
                                        <p:cTn id="32" dur="500"/>
                                        <p:tgtEl>
                                          <p:spTgt spid="35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58"/>
                                        </p:tgtEl>
                                        <p:attrNameLst>
                                          <p:attrName>style.visibility</p:attrName>
                                        </p:attrNameLst>
                                      </p:cBhvr>
                                      <p:to>
                                        <p:strVal val="visible"/>
                                      </p:to>
                                    </p:set>
                                    <p:animEffect transition="in" filter="fade">
                                      <p:cBhvr>
                                        <p:cTn id="37" dur="500"/>
                                        <p:tgtEl>
                                          <p:spTgt spid="35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57"/>
                                        </p:tgtEl>
                                        <p:attrNameLst>
                                          <p:attrName>style.visibility</p:attrName>
                                        </p:attrNameLst>
                                      </p:cBhvr>
                                      <p:to>
                                        <p:strVal val="visible"/>
                                      </p:to>
                                    </p:set>
                                    <p:animEffect transition="in" filter="fade">
                                      <p:cBhvr>
                                        <p:cTn id="42" dur="500"/>
                                        <p:tgtEl>
                                          <p:spTgt spid="35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52"/>
                                        </p:tgtEl>
                                        <p:attrNameLst>
                                          <p:attrName>style.visibility</p:attrName>
                                        </p:attrNameLst>
                                      </p:cBhvr>
                                      <p:to>
                                        <p:strVal val="visible"/>
                                      </p:to>
                                    </p:set>
                                    <p:animEffect transition="in" filter="fade">
                                      <p:cBhvr>
                                        <p:cTn id="47" dur="500"/>
                                        <p:tgtEl>
                                          <p:spTgt spid="35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59"/>
                                        </p:tgtEl>
                                        <p:attrNameLst>
                                          <p:attrName>style.visibility</p:attrName>
                                        </p:attrNameLst>
                                      </p:cBhvr>
                                      <p:to>
                                        <p:strVal val="visible"/>
                                      </p:to>
                                    </p:set>
                                    <p:animEffect transition="in" filter="fade">
                                      <p:cBhvr>
                                        <p:cTn id="52" dur="500"/>
                                        <p:tgtEl>
                                          <p:spTgt spid="35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61"/>
                                        </p:tgtEl>
                                        <p:attrNameLst>
                                          <p:attrName>style.visibility</p:attrName>
                                        </p:attrNameLst>
                                      </p:cBhvr>
                                      <p:to>
                                        <p:strVal val="visible"/>
                                      </p:to>
                                    </p:set>
                                    <p:animEffect transition="in" filter="fade">
                                      <p:cBhvr>
                                        <p:cTn id="57" dur="500"/>
                                        <p:tgtEl>
                                          <p:spTgt spid="36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60"/>
                                        </p:tgtEl>
                                        <p:attrNameLst>
                                          <p:attrName>style.visibility</p:attrName>
                                        </p:attrNameLst>
                                      </p:cBhvr>
                                      <p:to>
                                        <p:strVal val="visible"/>
                                      </p:to>
                                    </p:set>
                                    <p:animEffect transition="in" filter="fade">
                                      <p:cBhvr>
                                        <p:cTn id="62" dur="500"/>
                                        <p:tgtEl>
                                          <p:spTgt spid="360"/>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63"/>
                                        </p:tgtEl>
                                        <p:attrNameLst>
                                          <p:attrName>style.visibility</p:attrName>
                                        </p:attrNameLst>
                                      </p:cBhvr>
                                      <p:to>
                                        <p:strVal val="visible"/>
                                      </p:to>
                                    </p:set>
                                    <p:animEffect transition="in" filter="fade">
                                      <p:cBhvr>
                                        <p:cTn id="67" dur="500"/>
                                        <p:tgtEl>
                                          <p:spTgt spid="363"/>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362"/>
                                        </p:tgtEl>
                                        <p:attrNameLst>
                                          <p:attrName>style.visibility</p:attrName>
                                        </p:attrNameLst>
                                      </p:cBhvr>
                                      <p:to>
                                        <p:strVal val="visible"/>
                                      </p:to>
                                    </p:set>
                                    <p:animEffect transition="in" filter="fade">
                                      <p:cBhvr>
                                        <p:cTn id="72" dur="500"/>
                                        <p:tgtEl>
                                          <p:spTgt spid="362"/>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346"/>
                                        </p:tgtEl>
                                        <p:attrNameLst>
                                          <p:attrName>style.visibility</p:attrName>
                                        </p:attrNameLst>
                                      </p:cBhvr>
                                      <p:to>
                                        <p:strVal val="visible"/>
                                      </p:to>
                                    </p:set>
                                    <p:animEffect transition="in" filter="fade">
                                      <p:cBhvr>
                                        <p:cTn id="77" dur="500"/>
                                        <p:tgtEl>
                                          <p:spTgt spid="346"/>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2"/>
                                        </p:tgtEl>
                                        <p:attrNameLst>
                                          <p:attrName>style.visibility</p:attrName>
                                        </p:attrNameLst>
                                      </p:cBhvr>
                                      <p:to>
                                        <p:strVal val="visible"/>
                                      </p:to>
                                    </p:set>
                                    <p:animEffect transition="in" filter="fade">
                                      <p:cBhvr>
                                        <p:cTn id="82" dur="500"/>
                                        <p:tgtEl>
                                          <p:spTgt spid="2"/>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347"/>
                                        </p:tgtEl>
                                        <p:attrNameLst>
                                          <p:attrName>style.visibility</p:attrName>
                                        </p:attrNameLst>
                                      </p:cBhvr>
                                      <p:to>
                                        <p:strVal val="visible"/>
                                      </p:to>
                                    </p:set>
                                    <p:animEffect transition="in" filter="fade">
                                      <p:cBhvr>
                                        <p:cTn id="87" dur="500"/>
                                        <p:tgtEl>
                                          <p:spTgt spid="347"/>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3"/>
                                        </p:tgtEl>
                                        <p:attrNameLst>
                                          <p:attrName>style.visibility</p:attrName>
                                        </p:attrNameLst>
                                      </p:cBhvr>
                                      <p:to>
                                        <p:strVal val="visible"/>
                                      </p:to>
                                    </p:set>
                                    <p:animEffect transition="in" filter="fade">
                                      <p:cBhvr>
                                        <p:cTn id="9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6" grpId="0" animBg="1"/>
      <p:bldP spid="347" grpId="0" animBg="1"/>
      <p:bldP spid="352" grpId="0" animBg="1"/>
      <p:bldP spid="353" grpId="0" animBg="1"/>
      <p:bldP spid="354" grpId="0" animBg="1"/>
      <p:bldP spid="355" grpId="0" animBg="1"/>
      <p:bldP spid="356" grpId="0" animBg="1"/>
      <p:bldP spid="357" grpId="0" animBg="1"/>
      <p:bldP spid="358" grpId="0" animBg="1"/>
      <p:bldP spid="359" grpId="0" animBg="1"/>
      <p:bldP spid="360" grpId="0" animBg="1"/>
      <p:bldP spid="361" grpId="0" animBg="1"/>
      <p:bldP spid="362" grpId="0" animBg="1"/>
      <p:bldP spid="363" grpId="0" animBg="1"/>
      <p:bldP spid="36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Introducing YGAM"/>
          <p:cNvSpPr txBox="1">
            <a:spLocks noGrp="1"/>
          </p:cNvSpPr>
          <p:nvPr>
            <p:ph type="body" idx="13"/>
          </p:nvPr>
        </p:nvSpPr>
        <p:spPr>
          <a:xfrm>
            <a:off x="1140418" y="1358226"/>
            <a:ext cx="7436744" cy="151447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0" indent="0">
              <a:spcBef>
                <a:spcPts val="0"/>
              </a:spcBef>
              <a:buSzTx/>
              <a:buNone/>
              <a:defRPr sz="8000">
                <a:solidFill>
                  <a:srgbClr val="FFFFFF"/>
                </a:solidFill>
                <a:latin typeface="Oswald DemiBold"/>
                <a:ea typeface="Oswald DemiBold"/>
                <a:cs typeface="Oswald DemiBold"/>
                <a:sym typeface="Oswald DemiBold"/>
              </a:defRPr>
            </a:lvl1pPr>
          </a:lstStyle>
          <a:p>
            <a:r>
              <a:rPr dirty="0"/>
              <a:t>Introducing YGAM</a:t>
            </a:r>
          </a:p>
        </p:txBody>
      </p:sp>
      <p:grpSp>
        <p:nvGrpSpPr>
          <p:cNvPr id="4" name="Group 3">
            <a:extLst>
              <a:ext uri="{FF2B5EF4-FFF2-40B4-BE49-F238E27FC236}">
                <a16:creationId xmlns:a16="http://schemas.microsoft.com/office/drawing/2014/main" id="{69041DCB-32FF-4C32-8D05-3E4D68C6BA9D}"/>
              </a:ext>
            </a:extLst>
          </p:cNvPr>
          <p:cNvGrpSpPr/>
          <p:nvPr/>
        </p:nvGrpSpPr>
        <p:grpSpPr>
          <a:xfrm>
            <a:off x="950976" y="12015216"/>
            <a:ext cx="20007072" cy="1275082"/>
            <a:chOff x="950976" y="12015216"/>
            <a:chExt cx="20007072" cy="1275082"/>
          </a:xfrm>
        </p:grpSpPr>
        <p:sp>
          <p:nvSpPr>
            <p:cNvPr id="5" name="Rectangle 4">
              <a:extLst>
                <a:ext uri="{FF2B5EF4-FFF2-40B4-BE49-F238E27FC236}">
                  <a16:creationId xmlns:a16="http://schemas.microsoft.com/office/drawing/2014/main" id="{4483CED5-98E5-4FFB-933D-DDAAC19FB60E}"/>
                </a:ext>
              </a:extLst>
            </p:cNvPr>
            <p:cNvSpPr/>
            <p:nvPr/>
          </p:nvSpPr>
          <p:spPr>
            <a:xfrm>
              <a:off x="950976" y="12015216"/>
              <a:ext cx="20007072" cy="1275082"/>
            </a:xfrm>
            <a:prstGeom prst="rect">
              <a:avLst/>
            </a:prstGeom>
            <a:solidFill>
              <a:schemeClr val="bg1"/>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GB" sz="30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6" name="Picture 2" descr="Image result for gamcare logo png">
              <a:hlinkClick r:id="rId3"/>
              <a:extLst>
                <a:ext uri="{FF2B5EF4-FFF2-40B4-BE49-F238E27FC236}">
                  <a16:creationId xmlns:a16="http://schemas.microsoft.com/office/drawing/2014/main" id="{AA99DBA4-116B-475C-9DE4-6D85B93404E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50976" y="12223557"/>
              <a:ext cx="3359380" cy="97048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5D323B2-D6D5-4944-8221-4B114338D85F}"/>
                </a:ext>
              </a:extLst>
            </p:cNvPr>
            <p:cNvSpPr txBox="1"/>
            <p:nvPr/>
          </p:nvSpPr>
          <p:spPr>
            <a:xfrm>
              <a:off x="4310356" y="12151308"/>
              <a:ext cx="3557070" cy="10675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GB" sz="2000" b="1" i="0" u="none" strike="noStrike" cap="none" spc="-150" normalizeH="0" baseline="0" dirty="0">
                  <a:ln>
                    <a:noFill/>
                  </a:ln>
                  <a:solidFill>
                    <a:schemeClr val="bg2">
                      <a:lumMod val="50000"/>
                    </a:schemeClr>
                  </a:solidFill>
                  <a:effectLst/>
                  <a:uFillTx/>
                  <a:latin typeface="Quattrocento Sans" panose="020B0502050000020003" pitchFamily="34" charset="0"/>
                  <a:sym typeface="Helvetica Neue"/>
                </a:rPr>
                <a:t>NATIONAL GAMBLING HELPLINE </a:t>
              </a:r>
              <a:r>
                <a:rPr kumimoji="0" lang="en-GB" sz="4000" i="0" u="none" strike="noStrike" cap="none" spc="0" normalizeH="0" baseline="0" dirty="0">
                  <a:ln>
                    <a:noFill/>
                  </a:ln>
                  <a:solidFill>
                    <a:srgbClr val="512373"/>
                  </a:solidFill>
                  <a:effectLst/>
                  <a:uFillTx/>
                  <a:latin typeface="Quattrocento Sans" panose="020B0502050000020003" pitchFamily="34" charset="0"/>
                  <a:sym typeface="Helvetica Neue"/>
                </a:rPr>
                <a:t>0808 8020 133</a:t>
              </a:r>
              <a:endParaRPr kumimoji="0" lang="en-GB" sz="3200" i="0" u="none" strike="noStrike" cap="none" spc="0" normalizeH="0" baseline="0" dirty="0">
                <a:ln>
                  <a:noFill/>
                </a:ln>
                <a:solidFill>
                  <a:srgbClr val="512373"/>
                </a:solidFill>
                <a:effectLst/>
                <a:uFillTx/>
                <a:latin typeface="Quattrocento Sans" panose="020B0502050000020003" pitchFamily="34" charset="0"/>
                <a:sym typeface="Helvetica Neue"/>
              </a:endParaRPr>
            </a:p>
          </p:txBody>
        </p:sp>
      </p:grpSp>
      <p:pic>
        <p:nvPicPr>
          <p:cNvPr id="3" name="Online Media 2" title="Founder Stories | YGAM">
            <a:hlinkClick r:id="" action="ppaction://media"/>
            <a:extLst>
              <a:ext uri="{FF2B5EF4-FFF2-40B4-BE49-F238E27FC236}">
                <a16:creationId xmlns:a16="http://schemas.microsoft.com/office/drawing/2014/main" id="{5CCD9757-CC24-4BFE-AFF0-286E1EA49D94}"/>
              </a:ext>
            </a:extLst>
          </p:cNvPr>
          <p:cNvPicPr>
            <a:picLocks noRot="1" noChangeAspect="1"/>
          </p:cNvPicPr>
          <p:nvPr>
            <a:videoFile r:link="rId1"/>
          </p:nvPr>
        </p:nvPicPr>
        <p:blipFill>
          <a:blip r:embed="rId5"/>
          <a:stretch>
            <a:fillRect/>
          </a:stretch>
        </p:blipFill>
        <p:spPr>
          <a:xfrm>
            <a:off x="6088891" y="3829050"/>
            <a:ext cx="13630275" cy="7667030"/>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 name="Activity participation and age breakdown"/>
          <p:cNvSpPr txBox="1">
            <a:spLocks noGrp="1"/>
          </p:cNvSpPr>
          <p:nvPr>
            <p:ph type="body" idx="13"/>
          </p:nvPr>
        </p:nvSpPr>
        <p:spPr>
          <a:xfrm>
            <a:off x="1140418" y="1054100"/>
            <a:ext cx="16806963" cy="151447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0" indent="0">
              <a:spcBef>
                <a:spcPts val="0"/>
              </a:spcBef>
              <a:buSzTx/>
              <a:buNone/>
              <a:defRPr sz="8000">
                <a:solidFill>
                  <a:srgbClr val="FFFFFF"/>
                </a:solidFill>
                <a:latin typeface="Oswald DemiBold"/>
                <a:ea typeface="Oswald DemiBold"/>
                <a:cs typeface="Oswald DemiBold"/>
                <a:sym typeface="Oswald DemiBold"/>
              </a:defRPr>
            </a:lvl1pPr>
          </a:lstStyle>
          <a:p>
            <a:r>
              <a:t>Activity participation and age breakdown</a:t>
            </a:r>
          </a:p>
        </p:txBody>
      </p:sp>
      <p:pic>
        <p:nvPicPr>
          <p:cNvPr id="369" name="Image" descr="Image"/>
          <p:cNvPicPr>
            <a:picLocks noChangeAspect="1"/>
          </p:cNvPicPr>
          <p:nvPr/>
        </p:nvPicPr>
        <p:blipFill>
          <a:blip r:embed="rId2"/>
          <a:stretch>
            <a:fillRect/>
          </a:stretch>
        </p:blipFill>
        <p:spPr>
          <a:xfrm>
            <a:off x="1344092" y="3921741"/>
            <a:ext cx="11178418" cy="7381023"/>
          </a:xfrm>
          <a:prstGeom prst="rect">
            <a:avLst/>
          </a:prstGeom>
          <a:ln w="12700">
            <a:miter lim="400000"/>
          </a:ln>
        </p:spPr>
      </p:pic>
      <p:sp>
        <p:nvSpPr>
          <p:cNvPr id="370" name="Gambling Commission, Young People and Gambling (November 2018)"/>
          <p:cNvSpPr txBox="1"/>
          <p:nvPr/>
        </p:nvSpPr>
        <p:spPr>
          <a:xfrm>
            <a:off x="1155700" y="2427906"/>
            <a:ext cx="19708790" cy="841376"/>
          </a:xfrm>
          <a:prstGeom prst="rect">
            <a:avLst/>
          </a:prstGeom>
          <a:solidFill>
            <a:srgbClr val="E88C1C"/>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lgn="l">
              <a:defRPr sz="4000" b="0">
                <a:solidFill>
                  <a:srgbClr val="FFFFFF"/>
                </a:solidFill>
                <a:latin typeface="Oswald Light"/>
                <a:ea typeface="Oswald Light"/>
                <a:cs typeface="Oswald Light"/>
                <a:sym typeface="Oswald Light"/>
              </a:defRPr>
            </a:lvl1pPr>
          </a:lstStyle>
          <a:p>
            <a:r>
              <a:t>Gambling Commission, Young People and Gambling (November 2018)</a:t>
            </a:r>
          </a:p>
        </p:txBody>
      </p:sp>
      <p:sp>
        <p:nvSpPr>
          <p:cNvPr id="371" name="Taken illegal drugs"/>
          <p:cNvSpPr txBox="1"/>
          <p:nvPr/>
        </p:nvSpPr>
        <p:spPr>
          <a:xfrm>
            <a:off x="3938645" y="4251252"/>
            <a:ext cx="3531054" cy="587376"/>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lgn="l">
              <a:defRPr>
                <a:solidFill>
                  <a:srgbClr val="DB9142"/>
                </a:solidFill>
                <a:latin typeface="Quattrocento Sans"/>
                <a:ea typeface="Quattrocento Sans"/>
                <a:cs typeface="Quattrocento Sans"/>
                <a:sym typeface="Quattrocento Sans"/>
              </a:defRPr>
            </a:lvl1pPr>
          </a:lstStyle>
          <a:p>
            <a:r>
              <a:rPr dirty="0"/>
              <a:t>Taken illegal drugs</a:t>
            </a:r>
          </a:p>
        </p:txBody>
      </p:sp>
      <p:sp>
        <p:nvSpPr>
          <p:cNvPr id="372" name="Smoked a cigarette"/>
          <p:cNvSpPr txBox="1"/>
          <p:nvPr/>
        </p:nvSpPr>
        <p:spPr>
          <a:xfrm>
            <a:off x="4805334" y="6228700"/>
            <a:ext cx="3531054" cy="587376"/>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lgn="l">
              <a:defRPr>
                <a:solidFill>
                  <a:srgbClr val="D24C3B"/>
                </a:solidFill>
                <a:latin typeface="Quattrocento Sans"/>
                <a:ea typeface="Quattrocento Sans"/>
                <a:cs typeface="Quattrocento Sans"/>
                <a:sym typeface="Quattrocento Sans"/>
              </a:defRPr>
            </a:lvl1pPr>
          </a:lstStyle>
          <a:p>
            <a:r>
              <a:rPr dirty="0"/>
              <a:t>Smoked a cigarette</a:t>
            </a:r>
          </a:p>
        </p:txBody>
      </p:sp>
      <p:sp>
        <p:nvSpPr>
          <p:cNvPr id="373" name="Drunk an alcoholic drink"/>
          <p:cNvSpPr txBox="1"/>
          <p:nvPr/>
        </p:nvSpPr>
        <p:spPr>
          <a:xfrm>
            <a:off x="8048583" y="8307748"/>
            <a:ext cx="4506563" cy="587376"/>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lgn="l">
              <a:defRPr>
                <a:solidFill>
                  <a:srgbClr val="88BC88"/>
                </a:solidFill>
                <a:latin typeface="Quattrocento Sans"/>
                <a:ea typeface="Quattrocento Sans"/>
                <a:cs typeface="Quattrocento Sans"/>
                <a:sym typeface="Quattrocento Sans"/>
              </a:defRPr>
            </a:lvl1pPr>
          </a:lstStyle>
          <a:p>
            <a:r>
              <a:rPr dirty="0"/>
              <a:t>Drunk an alcoholic drink</a:t>
            </a:r>
          </a:p>
        </p:txBody>
      </p:sp>
      <p:sp>
        <p:nvSpPr>
          <p:cNvPr id="374" name="Spent own money on gambling"/>
          <p:cNvSpPr txBox="1"/>
          <p:nvPr/>
        </p:nvSpPr>
        <p:spPr>
          <a:xfrm>
            <a:off x="8605124" y="10057041"/>
            <a:ext cx="5171497" cy="1031876"/>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lgn="l">
              <a:defRPr>
                <a:solidFill>
                  <a:srgbClr val="3A5FA4"/>
                </a:solidFill>
                <a:latin typeface="Quattrocento Sans"/>
                <a:ea typeface="Quattrocento Sans"/>
                <a:cs typeface="Quattrocento Sans"/>
                <a:sym typeface="Quattrocento Sans"/>
              </a:defRPr>
            </a:lvl1pPr>
          </a:lstStyle>
          <a:p>
            <a:r>
              <a:rPr dirty="0"/>
              <a:t>Spent own money on gambling</a:t>
            </a:r>
          </a:p>
        </p:txBody>
      </p:sp>
      <p:pic>
        <p:nvPicPr>
          <p:cNvPr id="3" name="Picture 2">
            <a:extLst>
              <a:ext uri="{FF2B5EF4-FFF2-40B4-BE49-F238E27FC236}">
                <a16:creationId xmlns:a16="http://schemas.microsoft.com/office/drawing/2014/main" id="{94CD9DBA-189F-44E2-828D-CF69524C0E5C}"/>
              </a:ext>
            </a:extLst>
          </p:cNvPr>
          <p:cNvPicPr>
            <a:picLocks noChangeAspect="1"/>
          </p:cNvPicPr>
          <p:nvPr/>
        </p:nvPicPr>
        <p:blipFill>
          <a:blip r:embed="rId3"/>
          <a:stretch>
            <a:fillRect/>
          </a:stretch>
        </p:blipFill>
        <p:spPr>
          <a:xfrm>
            <a:off x="13441680" y="3942382"/>
            <a:ext cx="10768462" cy="7652210"/>
          </a:xfrm>
          <a:prstGeom prst="rect">
            <a:avLst/>
          </a:prstGeom>
        </p:spPr>
      </p:pic>
      <p:grpSp>
        <p:nvGrpSpPr>
          <p:cNvPr id="10" name="Group 9">
            <a:extLst>
              <a:ext uri="{FF2B5EF4-FFF2-40B4-BE49-F238E27FC236}">
                <a16:creationId xmlns:a16="http://schemas.microsoft.com/office/drawing/2014/main" id="{9BA324E8-FE29-4AFB-8C84-0D16AAEBA9CA}"/>
              </a:ext>
            </a:extLst>
          </p:cNvPr>
          <p:cNvGrpSpPr/>
          <p:nvPr/>
        </p:nvGrpSpPr>
        <p:grpSpPr>
          <a:xfrm>
            <a:off x="950976" y="12015216"/>
            <a:ext cx="20007072" cy="1275082"/>
            <a:chOff x="950976" y="12015216"/>
            <a:chExt cx="20007072" cy="1275082"/>
          </a:xfrm>
        </p:grpSpPr>
        <p:sp>
          <p:nvSpPr>
            <p:cNvPr id="11" name="Rectangle 10">
              <a:extLst>
                <a:ext uri="{FF2B5EF4-FFF2-40B4-BE49-F238E27FC236}">
                  <a16:creationId xmlns:a16="http://schemas.microsoft.com/office/drawing/2014/main" id="{ACD4340F-468C-45A9-9AF6-6E55180736A6}"/>
                </a:ext>
              </a:extLst>
            </p:cNvPr>
            <p:cNvSpPr/>
            <p:nvPr/>
          </p:nvSpPr>
          <p:spPr>
            <a:xfrm>
              <a:off x="950976" y="12015216"/>
              <a:ext cx="20007072" cy="1275082"/>
            </a:xfrm>
            <a:prstGeom prst="rect">
              <a:avLst/>
            </a:prstGeom>
            <a:solidFill>
              <a:schemeClr val="bg1"/>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GB" sz="30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12" name="Picture 2" descr="Image result for gamcare logo png">
              <a:hlinkClick r:id="rId4"/>
              <a:extLst>
                <a:ext uri="{FF2B5EF4-FFF2-40B4-BE49-F238E27FC236}">
                  <a16:creationId xmlns:a16="http://schemas.microsoft.com/office/drawing/2014/main" id="{044AB3F1-74B1-470A-9540-6CED39AEE0B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50976" y="12223557"/>
              <a:ext cx="3359380" cy="97048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AE7146A6-D9FE-4AC0-A913-AE7C71F3F033}"/>
                </a:ext>
              </a:extLst>
            </p:cNvPr>
            <p:cNvSpPr txBox="1"/>
            <p:nvPr/>
          </p:nvSpPr>
          <p:spPr>
            <a:xfrm>
              <a:off x="4310356" y="12151308"/>
              <a:ext cx="3557070" cy="10675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GB" sz="2000" b="1" i="0" u="none" strike="noStrike" cap="none" spc="-150" normalizeH="0" baseline="0" dirty="0">
                  <a:ln>
                    <a:noFill/>
                  </a:ln>
                  <a:solidFill>
                    <a:schemeClr val="bg2">
                      <a:lumMod val="50000"/>
                    </a:schemeClr>
                  </a:solidFill>
                  <a:effectLst/>
                  <a:uFillTx/>
                  <a:latin typeface="Quattrocento Sans" panose="020B0502050000020003" pitchFamily="34" charset="0"/>
                  <a:sym typeface="Helvetica Neue"/>
                </a:rPr>
                <a:t>NATIONAL GAMBLING HELPLINE </a:t>
              </a:r>
              <a:r>
                <a:rPr kumimoji="0" lang="en-GB" sz="4000" i="0" u="none" strike="noStrike" cap="none" spc="0" normalizeH="0" baseline="0" dirty="0">
                  <a:ln>
                    <a:noFill/>
                  </a:ln>
                  <a:solidFill>
                    <a:srgbClr val="512373"/>
                  </a:solidFill>
                  <a:effectLst/>
                  <a:uFillTx/>
                  <a:latin typeface="Quattrocento Sans" panose="020B0502050000020003" pitchFamily="34" charset="0"/>
                  <a:sym typeface="Helvetica Neue"/>
                </a:rPr>
                <a:t>0808 8020 133</a:t>
              </a:r>
              <a:endParaRPr kumimoji="0" lang="en-GB" sz="3200" i="0" u="none" strike="noStrike" cap="none" spc="0" normalizeH="0" baseline="0" dirty="0">
                <a:ln>
                  <a:noFill/>
                </a:ln>
                <a:solidFill>
                  <a:srgbClr val="512373"/>
                </a:solidFill>
                <a:effectLst/>
                <a:uFillTx/>
                <a:latin typeface="Quattrocento Sans" panose="020B0502050000020003" pitchFamily="34" charset="0"/>
                <a:sym typeface="Helvetica Neue"/>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9"/>
                                        </p:tgtEl>
                                        <p:attrNameLst>
                                          <p:attrName>style.visibility</p:attrName>
                                        </p:attrNameLst>
                                      </p:cBhvr>
                                      <p:to>
                                        <p:strVal val="visible"/>
                                      </p:to>
                                    </p:set>
                                    <p:animEffect transition="in" filter="fade">
                                      <p:cBhvr>
                                        <p:cTn id="7" dur="500"/>
                                        <p:tgtEl>
                                          <p:spTgt spid="36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71"/>
                                        </p:tgtEl>
                                        <p:attrNameLst>
                                          <p:attrName>style.visibility</p:attrName>
                                        </p:attrNameLst>
                                      </p:cBhvr>
                                      <p:to>
                                        <p:strVal val="visible"/>
                                      </p:to>
                                    </p:set>
                                    <p:animEffect transition="in" filter="fade">
                                      <p:cBhvr>
                                        <p:cTn id="10" dur="500"/>
                                        <p:tgtEl>
                                          <p:spTgt spid="37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72"/>
                                        </p:tgtEl>
                                        <p:attrNameLst>
                                          <p:attrName>style.visibility</p:attrName>
                                        </p:attrNameLst>
                                      </p:cBhvr>
                                      <p:to>
                                        <p:strVal val="visible"/>
                                      </p:to>
                                    </p:set>
                                    <p:animEffect transition="in" filter="fade">
                                      <p:cBhvr>
                                        <p:cTn id="13" dur="500"/>
                                        <p:tgtEl>
                                          <p:spTgt spid="37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73"/>
                                        </p:tgtEl>
                                        <p:attrNameLst>
                                          <p:attrName>style.visibility</p:attrName>
                                        </p:attrNameLst>
                                      </p:cBhvr>
                                      <p:to>
                                        <p:strVal val="visible"/>
                                      </p:to>
                                    </p:set>
                                    <p:animEffect transition="in" filter="fade">
                                      <p:cBhvr>
                                        <p:cTn id="16" dur="500"/>
                                        <p:tgtEl>
                                          <p:spTgt spid="37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74"/>
                                        </p:tgtEl>
                                        <p:attrNameLst>
                                          <p:attrName>style.visibility</p:attrName>
                                        </p:attrNameLst>
                                      </p:cBhvr>
                                      <p:to>
                                        <p:strVal val="visible"/>
                                      </p:to>
                                    </p:set>
                                    <p:animEffect transition="in" filter="fade">
                                      <p:cBhvr>
                                        <p:cTn id="19" dur="500"/>
                                        <p:tgtEl>
                                          <p:spTgt spid="37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1" grpId="0" animBg="1"/>
      <p:bldP spid="372" grpId="0" animBg="1"/>
      <p:bldP spid="373" grpId="0" animBg="1"/>
      <p:bldP spid="37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 name="Title"/>
          <p:cNvSpPr txBox="1">
            <a:spLocks noGrp="1"/>
          </p:cNvSpPr>
          <p:nvPr>
            <p:ph type="title"/>
          </p:nvPr>
        </p:nvSpPr>
        <p:spPr>
          <a:prstGeom prst="rect">
            <a:avLst/>
          </a:prstGeom>
        </p:spPr>
        <p:txBody>
          <a:bodyPr/>
          <a:lstStyle/>
          <a:p>
            <a:endParaRPr/>
          </a:p>
        </p:txBody>
      </p:sp>
      <p:sp>
        <p:nvSpPr>
          <p:cNvPr id="379" name="Body"/>
          <p:cNvSpPr txBox="1">
            <a:spLocks noGrp="1"/>
          </p:cNvSpPr>
          <p:nvPr>
            <p:ph type="body" sz="half" idx="1"/>
          </p:nvPr>
        </p:nvSpPr>
        <p:spPr>
          <a:prstGeom prst="rect">
            <a:avLst/>
          </a:prstGeom>
        </p:spPr>
        <p:txBody>
          <a:bodyPr/>
          <a:lstStyle/>
          <a:p>
            <a:endParaRPr/>
          </a:p>
        </p:txBody>
      </p:sp>
      <p:pic>
        <p:nvPicPr>
          <p:cNvPr id="380" name="Image" descr="Image"/>
          <p:cNvPicPr>
            <a:picLocks noChangeAspect="1"/>
          </p:cNvPicPr>
          <p:nvPr/>
        </p:nvPicPr>
        <p:blipFill>
          <a:blip r:embed="rId2"/>
          <a:stretch>
            <a:fillRect/>
          </a:stretch>
        </p:blipFill>
        <p:spPr>
          <a:xfrm>
            <a:off x="-22317" y="-15919"/>
            <a:ext cx="24428634" cy="13747838"/>
          </a:xfrm>
          <a:prstGeom prst="rect">
            <a:avLst/>
          </a:prstGeom>
          <a:ln w="12700">
            <a:miter lim="400000"/>
          </a:ln>
        </p:spPr>
      </p:pic>
      <p:sp>
        <p:nvSpPr>
          <p:cNvPr id="381" name="Young People and Gambling - 11-16 year olds"/>
          <p:cNvSpPr txBox="1"/>
          <p:nvPr/>
        </p:nvSpPr>
        <p:spPr>
          <a:xfrm>
            <a:off x="872435" y="1206500"/>
            <a:ext cx="19708790" cy="1514476"/>
          </a:xfrm>
          <a:prstGeom prst="rect">
            <a:avLst/>
          </a:prstGeom>
          <a:solidFill>
            <a:srgbClr val="E88C1C"/>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lgn="l">
              <a:defRPr sz="8000" b="0">
                <a:solidFill>
                  <a:srgbClr val="FFFFFF"/>
                </a:solidFill>
                <a:latin typeface="Oswald Regular"/>
                <a:ea typeface="Oswald Regular"/>
                <a:cs typeface="Oswald Regular"/>
                <a:sym typeface="Oswald Regular"/>
              </a:defRPr>
            </a:lvl1pPr>
          </a:lstStyle>
          <a:p>
            <a:r>
              <a:t>Young People and Gambling - 11-16 year olds</a:t>
            </a:r>
          </a:p>
        </p:txBody>
      </p:sp>
      <p:pic>
        <p:nvPicPr>
          <p:cNvPr id="382" name="11-16 Stats.png" descr="11-16 Stats.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00906" y="2847795"/>
            <a:ext cx="21832988" cy="8906745"/>
          </a:xfrm>
          <a:prstGeom prst="rect">
            <a:avLst/>
          </a:prstGeom>
          <a:ln w="12700">
            <a:miter lim="400000"/>
          </a:ln>
        </p:spPr>
      </p:pic>
      <p:sp>
        <p:nvSpPr>
          <p:cNvPr id="383" name="Source: Gambling Commission, 2017"/>
          <p:cNvSpPr txBox="1"/>
          <p:nvPr/>
        </p:nvSpPr>
        <p:spPr>
          <a:xfrm>
            <a:off x="986735" y="2580306"/>
            <a:ext cx="19708790" cy="841376"/>
          </a:xfrm>
          <a:prstGeom prst="rect">
            <a:avLst/>
          </a:prstGeom>
          <a:solidFill>
            <a:srgbClr val="E88C1C"/>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lgn="l">
              <a:defRPr sz="4000" b="0" i="1">
                <a:solidFill>
                  <a:srgbClr val="FFFFFF"/>
                </a:solidFill>
                <a:latin typeface="Oswald Light"/>
                <a:ea typeface="Oswald Light"/>
                <a:cs typeface="Oswald Light"/>
                <a:sym typeface="Oswald Light"/>
              </a:defRPr>
            </a:lvl1pPr>
          </a:lstStyle>
          <a:p>
            <a:r>
              <a:t>Source: Gambling Commission, 2017</a:t>
            </a:r>
          </a:p>
        </p:txBody>
      </p:sp>
      <p:grpSp>
        <p:nvGrpSpPr>
          <p:cNvPr id="8" name="Group 7">
            <a:extLst>
              <a:ext uri="{FF2B5EF4-FFF2-40B4-BE49-F238E27FC236}">
                <a16:creationId xmlns:a16="http://schemas.microsoft.com/office/drawing/2014/main" id="{F9780A4B-2408-4C3C-B3B8-1A2E5A93BA8E}"/>
              </a:ext>
            </a:extLst>
          </p:cNvPr>
          <p:cNvGrpSpPr/>
          <p:nvPr/>
        </p:nvGrpSpPr>
        <p:grpSpPr>
          <a:xfrm>
            <a:off x="950976" y="12015216"/>
            <a:ext cx="20007072" cy="1275082"/>
            <a:chOff x="950976" y="12015216"/>
            <a:chExt cx="20007072" cy="1275082"/>
          </a:xfrm>
        </p:grpSpPr>
        <p:sp>
          <p:nvSpPr>
            <p:cNvPr id="9" name="Rectangle 8">
              <a:extLst>
                <a:ext uri="{FF2B5EF4-FFF2-40B4-BE49-F238E27FC236}">
                  <a16:creationId xmlns:a16="http://schemas.microsoft.com/office/drawing/2014/main" id="{0718A398-D17D-423E-AF59-A60BBCAA804D}"/>
                </a:ext>
              </a:extLst>
            </p:cNvPr>
            <p:cNvSpPr/>
            <p:nvPr/>
          </p:nvSpPr>
          <p:spPr>
            <a:xfrm>
              <a:off x="950976" y="12015216"/>
              <a:ext cx="20007072" cy="1275082"/>
            </a:xfrm>
            <a:prstGeom prst="rect">
              <a:avLst/>
            </a:prstGeom>
            <a:solidFill>
              <a:schemeClr val="bg1"/>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GB" sz="30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10" name="Picture 2" descr="Image result for gamcare logo png">
              <a:hlinkClick r:id="rId4"/>
              <a:extLst>
                <a:ext uri="{FF2B5EF4-FFF2-40B4-BE49-F238E27FC236}">
                  <a16:creationId xmlns:a16="http://schemas.microsoft.com/office/drawing/2014/main" id="{A5737B7C-7BFA-4A9C-9560-0653AF5B6496}"/>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50976" y="12223557"/>
              <a:ext cx="3359380" cy="97048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695D143-FEEC-4342-9B76-B92304B73F57}"/>
                </a:ext>
              </a:extLst>
            </p:cNvPr>
            <p:cNvSpPr txBox="1"/>
            <p:nvPr/>
          </p:nvSpPr>
          <p:spPr>
            <a:xfrm>
              <a:off x="4310356" y="12151308"/>
              <a:ext cx="3557070" cy="10675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GB" sz="2000" b="1" i="0" u="none" strike="noStrike" cap="none" spc="-150" normalizeH="0" baseline="0" dirty="0">
                  <a:ln>
                    <a:noFill/>
                  </a:ln>
                  <a:solidFill>
                    <a:schemeClr val="bg2">
                      <a:lumMod val="50000"/>
                    </a:schemeClr>
                  </a:solidFill>
                  <a:effectLst/>
                  <a:uFillTx/>
                  <a:latin typeface="Quattrocento Sans" panose="020B0502050000020003" pitchFamily="34" charset="0"/>
                  <a:sym typeface="Helvetica Neue"/>
                </a:rPr>
                <a:t>NATIONAL GAMBLING HELPLINE </a:t>
              </a:r>
              <a:r>
                <a:rPr kumimoji="0" lang="en-GB" sz="4000" i="0" u="none" strike="noStrike" cap="none" spc="0" normalizeH="0" baseline="0" dirty="0">
                  <a:ln>
                    <a:noFill/>
                  </a:ln>
                  <a:solidFill>
                    <a:srgbClr val="512373"/>
                  </a:solidFill>
                  <a:effectLst/>
                  <a:uFillTx/>
                  <a:latin typeface="Quattrocento Sans" panose="020B0502050000020003" pitchFamily="34" charset="0"/>
                  <a:sym typeface="Helvetica Neue"/>
                </a:rPr>
                <a:t>0808 8020 133</a:t>
              </a:r>
              <a:endParaRPr kumimoji="0" lang="en-GB" sz="3200" i="0" u="none" strike="noStrike" cap="none" spc="0" normalizeH="0" baseline="0" dirty="0">
                <a:ln>
                  <a:noFill/>
                </a:ln>
                <a:solidFill>
                  <a:srgbClr val="512373"/>
                </a:solidFill>
                <a:effectLst/>
                <a:uFillTx/>
                <a:latin typeface="Quattrocento Sans" panose="020B0502050000020003" pitchFamily="34" charset="0"/>
                <a:sym typeface="Helvetica Neue"/>
              </a:endParaRPr>
            </a:p>
          </p:txBody>
        </p:sp>
      </p:gr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 name="Signs of gaming addiction"/>
          <p:cNvSpPr txBox="1">
            <a:spLocks noGrp="1"/>
          </p:cNvSpPr>
          <p:nvPr>
            <p:ph type="body" idx="13"/>
          </p:nvPr>
        </p:nvSpPr>
        <p:spPr>
          <a:xfrm>
            <a:off x="1140418" y="1358226"/>
            <a:ext cx="10643990" cy="151447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0" indent="0">
              <a:spcBef>
                <a:spcPts val="0"/>
              </a:spcBef>
              <a:buSzTx/>
              <a:buNone/>
              <a:defRPr sz="8000">
                <a:solidFill>
                  <a:srgbClr val="FFFFFF"/>
                </a:solidFill>
                <a:latin typeface="Oswald DemiBold"/>
                <a:ea typeface="Oswald DemiBold"/>
                <a:cs typeface="Oswald DemiBold"/>
                <a:sym typeface="Oswald DemiBold"/>
              </a:defRPr>
            </a:lvl1pPr>
          </a:lstStyle>
          <a:p>
            <a:r>
              <a:t>Signs of gaming addiction</a:t>
            </a:r>
          </a:p>
        </p:txBody>
      </p:sp>
      <p:pic>
        <p:nvPicPr>
          <p:cNvPr id="398" name="Signs_of_addiction.png" descr="Signs_of_addiction.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93407" y="4945947"/>
            <a:ext cx="22139745" cy="5332611"/>
          </a:xfrm>
          <a:prstGeom prst="rect">
            <a:avLst/>
          </a:prstGeom>
          <a:ln w="12700">
            <a:miter lim="400000"/>
          </a:ln>
        </p:spPr>
      </p:pic>
      <p:grpSp>
        <p:nvGrpSpPr>
          <p:cNvPr id="4" name="Group 3">
            <a:extLst>
              <a:ext uri="{FF2B5EF4-FFF2-40B4-BE49-F238E27FC236}">
                <a16:creationId xmlns:a16="http://schemas.microsoft.com/office/drawing/2014/main" id="{311D9CB3-96E1-4D6D-8C19-C472AD346013}"/>
              </a:ext>
            </a:extLst>
          </p:cNvPr>
          <p:cNvGrpSpPr/>
          <p:nvPr/>
        </p:nvGrpSpPr>
        <p:grpSpPr>
          <a:xfrm>
            <a:off x="950976" y="12015216"/>
            <a:ext cx="20007072" cy="1275082"/>
            <a:chOff x="950976" y="12015216"/>
            <a:chExt cx="20007072" cy="1275082"/>
          </a:xfrm>
        </p:grpSpPr>
        <p:sp>
          <p:nvSpPr>
            <p:cNvPr id="5" name="Rectangle 4">
              <a:extLst>
                <a:ext uri="{FF2B5EF4-FFF2-40B4-BE49-F238E27FC236}">
                  <a16:creationId xmlns:a16="http://schemas.microsoft.com/office/drawing/2014/main" id="{A6EB7231-BCF4-4AC6-92D2-7F865ADEF3D5}"/>
                </a:ext>
              </a:extLst>
            </p:cNvPr>
            <p:cNvSpPr/>
            <p:nvPr/>
          </p:nvSpPr>
          <p:spPr>
            <a:xfrm>
              <a:off x="950976" y="12015216"/>
              <a:ext cx="20007072" cy="1275082"/>
            </a:xfrm>
            <a:prstGeom prst="rect">
              <a:avLst/>
            </a:prstGeom>
            <a:solidFill>
              <a:schemeClr val="bg1"/>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GB" sz="30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6" name="Picture 2" descr="Image result for gamcare logo png">
              <a:hlinkClick r:id="rId3"/>
              <a:extLst>
                <a:ext uri="{FF2B5EF4-FFF2-40B4-BE49-F238E27FC236}">
                  <a16:creationId xmlns:a16="http://schemas.microsoft.com/office/drawing/2014/main" id="{5CB629A2-EB26-4D5E-B718-22170125776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50976" y="12223557"/>
              <a:ext cx="3359380" cy="97048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17FD181-029A-4BD3-A867-99FF0DACE81E}"/>
                </a:ext>
              </a:extLst>
            </p:cNvPr>
            <p:cNvSpPr txBox="1"/>
            <p:nvPr/>
          </p:nvSpPr>
          <p:spPr>
            <a:xfrm>
              <a:off x="4310356" y="12151308"/>
              <a:ext cx="3557070" cy="10675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GB" sz="2000" b="1" i="0" u="none" strike="noStrike" cap="none" spc="-150" normalizeH="0" baseline="0" dirty="0">
                  <a:ln>
                    <a:noFill/>
                  </a:ln>
                  <a:solidFill>
                    <a:schemeClr val="bg2">
                      <a:lumMod val="50000"/>
                    </a:schemeClr>
                  </a:solidFill>
                  <a:effectLst/>
                  <a:uFillTx/>
                  <a:latin typeface="Quattrocento Sans" panose="020B0502050000020003" pitchFamily="34" charset="0"/>
                  <a:sym typeface="Helvetica Neue"/>
                </a:rPr>
                <a:t>NATIONAL GAMBLING HELPLINE </a:t>
              </a:r>
              <a:r>
                <a:rPr kumimoji="0" lang="en-GB" sz="4000" i="0" u="none" strike="noStrike" cap="none" spc="0" normalizeH="0" baseline="0" dirty="0">
                  <a:ln>
                    <a:noFill/>
                  </a:ln>
                  <a:solidFill>
                    <a:srgbClr val="512373"/>
                  </a:solidFill>
                  <a:effectLst/>
                  <a:uFillTx/>
                  <a:latin typeface="Quattrocento Sans" panose="020B0502050000020003" pitchFamily="34" charset="0"/>
                  <a:sym typeface="Helvetica Neue"/>
                </a:rPr>
                <a:t>0808 8020 133</a:t>
              </a:r>
              <a:endParaRPr kumimoji="0" lang="en-GB" sz="3200" i="0" u="none" strike="noStrike" cap="none" spc="0" normalizeH="0" baseline="0" dirty="0">
                <a:ln>
                  <a:noFill/>
                </a:ln>
                <a:solidFill>
                  <a:srgbClr val="512373"/>
                </a:solidFill>
                <a:effectLst/>
                <a:uFillTx/>
                <a:latin typeface="Quattrocento Sans" panose="020B0502050000020003" pitchFamily="34" charset="0"/>
                <a:sym typeface="Helvetica Neue"/>
              </a:endParaRPr>
            </a:p>
          </p:txBody>
        </p:sp>
      </p:gr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F38004F-4ED0-4C83-ADFD-B2CF40358B8C}"/>
              </a:ext>
            </a:extLst>
          </p:cNvPr>
          <p:cNvSpPr txBox="1"/>
          <p:nvPr/>
        </p:nvSpPr>
        <p:spPr>
          <a:xfrm>
            <a:off x="18257729" y="3965957"/>
            <a:ext cx="4871248" cy="16215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GB" sz="3200" b="1" i="0" u="none" strike="noStrike" cap="none" spc="0" normalizeH="0" baseline="0" dirty="0">
                <a:ln>
                  <a:noFill/>
                </a:ln>
                <a:solidFill>
                  <a:srgbClr val="000000"/>
                </a:solidFill>
                <a:effectLst/>
                <a:uFillTx/>
                <a:latin typeface="Quattrocento Sans" panose="020B0502050000020003" pitchFamily="34" charset="0"/>
                <a:sym typeface="Helvetica Neue"/>
              </a:rPr>
              <a:t>Arguing with family</a:t>
            </a:r>
            <a:br>
              <a:rPr kumimoji="0" lang="en-GB" sz="3200" b="1" i="0" u="none" strike="noStrike" cap="none" spc="0" normalizeH="0" baseline="0" dirty="0">
                <a:ln>
                  <a:noFill/>
                </a:ln>
                <a:solidFill>
                  <a:srgbClr val="000000"/>
                </a:solidFill>
                <a:effectLst/>
                <a:uFillTx/>
                <a:latin typeface="Quattrocento Sans" panose="020B0502050000020003" pitchFamily="34" charset="0"/>
                <a:sym typeface="Helvetica Neue"/>
              </a:rPr>
            </a:br>
            <a:r>
              <a:rPr kumimoji="0" lang="en-GB" sz="3200" b="1" i="0" u="none" strike="noStrike" cap="none" spc="0" normalizeH="0" baseline="0" dirty="0">
                <a:ln>
                  <a:noFill/>
                </a:ln>
                <a:solidFill>
                  <a:srgbClr val="000000"/>
                </a:solidFill>
                <a:effectLst/>
                <a:uFillTx/>
                <a:latin typeface="Quattrocento Sans" panose="020B0502050000020003" pitchFamily="34" charset="0"/>
                <a:sym typeface="Helvetica Neue"/>
              </a:rPr>
              <a:t>and friends about </a:t>
            </a:r>
            <a:br>
              <a:rPr kumimoji="0" lang="en-GB" sz="3200" b="1" i="0" u="none" strike="noStrike" cap="none" spc="0" normalizeH="0" baseline="0" dirty="0">
                <a:ln>
                  <a:noFill/>
                </a:ln>
                <a:solidFill>
                  <a:srgbClr val="000000"/>
                </a:solidFill>
                <a:effectLst/>
                <a:uFillTx/>
                <a:latin typeface="Quattrocento Sans" panose="020B0502050000020003" pitchFamily="34" charset="0"/>
                <a:sym typeface="Helvetica Neue"/>
              </a:rPr>
            </a:br>
            <a:r>
              <a:rPr kumimoji="0" lang="en-GB" sz="3200" b="1" i="0" u="none" strike="noStrike" cap="none" spc="0" normalizeH="0" baseline="0" dirty="0">
                <a:ln>
                  <a:noFill/>
                </a:ln>
                <a:solidFill>
                  <a:srgbClr val="000000"/>
                </a:solidFill>
                <a:effectLst/>
                <a:uFillTx/>
                <a:latin typeface="Quattrocento Sans" panose="020B0502050000020003" pitchFamily="34" charset="0"/>
                <a:sym typeface="Helvetica Neue"/>
              </a:rPr>
              <a:t>money and gambling</a:t>
            </a:r>
          </a:p>
        </p:txBody>
      </p:sp>
      <p:grpSp>
        <p:nvGrpSpPr>
          <p:cNvPr id="13" name="Group 12">
            <a:extLst>
              <a:ext uri="{FF2B5EF4-FFF2-40B4-BE49-F238E27FC236}">
                <a16:creationId xmlns:a16="http://schemas.microsoft.com/office/drawing/2014/main" id="{CCAB304F-E9C1-4A53-9F43-1782B4AD81D5}"/>
              </a:ext>
            </a:extLst>
          </p:cNvPr>
          <p:cNvGrpSpPr/>
          <p:nvPr/>
        </p:nvGrpSpPr>
        <p:grpSpPr>
          <a:xfrm>
            <a:off x="1639298" y="3772212"/>
            <a:ext cx="1908000" cy="1908000"/>
            <a:chOff x="235047" y="3837526"/>
            <a:chExt cx="1810742" cy="1895454"/>
          </a:xfrm>
        </p:grpSpPr>
        <p:pic>
          <p:nvPicPr>
            <p:cNvPr id="10" name="Picture 9" descr="A close up of a clock&#10;&#10;Description automatically generated">
              <a:extLst>
                <a:ext uri="{FF2B5EF4-FFF2-40B4-BE49-F238E27FC236}">
                  <a16:creationId xmlns:a16="http://schemas.microsoft.com/office/drawing/2014/main" id="{05239081-2730-4AC5-BF1D-5524B1D8479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35047" y="3837526"/>
              <a:ext cx="1810742" cy="1895454"/>
            </a:xfrm>
            <a:prstGeom prst="roundRect">
              <a:avLst/>
            </a:prstGeom>
          </p:spPr>
        </p:pic>
        <p:pic>
          <p:nvPicPr>
            <p:cNvPr id="12" name="Picture 11">
              <a:extLst>
                <a:ext uri="{FF2B5EF4-FFF2-40B4-BE49-F238E27FC236}">
                  <a16:creationId xmlns:a16="http://schemas.microsoft.com/office/drawing/2014/main" id="{519D5919-44F8-4618-A630-9EB6A19AC524}"/>
                </a:ext>
              </a:extLst>
            </p:cNvPr>
            <p:cNvPicPr>
              <a:picLocks noChangeAspect="1"/>
            </p:cNvPicPr>
            <p:nvPr/>
          </p:nvPicPr>
          <p:blipFill>
            <a:blip r:embed="rId3"/>
            <a:stretch>
              <a:fillRect/>
            </a:stretch>
          </p:blipFill>
          <p:spPr>
            <a:xfrm>
              <a:off x="1850606" y="4285515"/>
              <a:ext cx="195183" cy="322476"/>
            </a:xfrm>
            <a:prstGeom prst="rect">
              <a:avLst/>
            </a:prstGeom>
          </p:spPr>
        </p:pic>
      </p:grpSp>
      <p:pic>
        <p:nvPicPr>
          <p:cNvPr id="21" name="Picture 20" descr="A close up of a logo&#10;&#10;Description automatically generated">
            <a:extLst>
              <a:ext uri="{FF2B5EF4-FFF2-40B4-BE49-F238E27FC236}">
                <a16:creationId xmlns:a16="http://schemas.microsoft.com/office/drawing/2014/main" id="{DC4245AB-6466-4ED9-841D-01602D8A4A66}"/>
              </a:ext>
            </a:extLst>
          </p:cNvPr>
          <p:cNvPicPr>
            <a:picLocks/>
          </p:cNvPicPr>
          <p:nvPr/>
        </p:nvPicPr>
        <p:blipFill>
          <a:blip r:embed="rId4">
            <a:extLst>
              <a:ext uri="{28A0092B-C50C-407E-A947-70E740481C1C}">
                <a14:useLocalDpi xmlns:a14="http://schemas.microsoft.com/office/drawing/2010/main"/>
              </a:ext>
            </a:extLst>
          </a:blip>
          <a:stretch>
            <a:fillRect/>
          </a:stretch>
        </p:blipFill>
        <p:spPr>
          <a:xfrm>
            <a:off x="19598694" y="6692106"/>
            <a:ext cx="1908000" cy="1908000"/>
          </a:xfrm>
          <a:prstGeom prst="roundRect">
            <a:avLst/>
          </a:prstGeom>
        </p:spPr>
      </p:pic>
      <p:pic>
        <p:nvPicPr>
          <p:cNvPr id="25" name="Picture 24">
            <a:extLst>
              <a:ext uri="{FF2B5EF4-FFF2-40B4-BE49-F238E27FC236}">
                <a16:creationId xmlns:a16="http://schemas.microsoft.com/office/drawing/2014/main" id="{81CA62B4-5E71-442E-BD76-91373EF85911}"/>
              </a:ext>
            </a:extLst>
          </p:cNvPr>
          <p:cNvPicPr>
            <a:picLocks/>
          </p:cNvPicPr>
          <p:nvPr/>
        </p:nvPicPr>
        <p:blipFill>
          <a:blip r:embed="rId5">
            <a:extLst>
              <a:ext uri="{28A0092B-C50C-407E-A947-70E740481C1C}">
                <a14:useLocalDpi xmlns:a14="http://schemas.microsoft.com/office/drawing/2010/main"/>
              </a:ext>
            </a:extLst>
          </a:blip>
          <a:stretch>
            <a:fillRect/>
          </a:stretch>
        </p:blipFill>
        <p:spPr>
          <a:xfrm>
            <a:off x="16705599" y="3775137"/>
            <a:ext cx="1908000" cy="1908000"/>
          </a:xfrm>
          <a:prstGeom prst="roundRect">
            <a:avLst/>
          </a:prstGeom>
        </p:spPr>
      </p:pic>
      <p:pic>
        <p:nvPicPr>
          <p:cNvPr id="27" name="Picture 26">
            <a:extLst>
              <a:ext uri="{FF2B5EF4-FFF2-40B4-BE49-F238E27FC236}">
                <a16:creationId xmlns:a16="http://schemas.microsoft.com/office/drawing/2014/main" id="{81AA1309-49BA-4500-AD57-7F692CD44864}"/>
              </a:ext>
            </a:extLst>
          </p:cNvPr>
          <p:cNvPicPr>
            <a:picLocks/>
          </p:cNvPicPr>
          <p:nvPr/>
        </p:nvPicPr>
        <p:blipFill>
          <a:blip r:embed="rId6">
            <a:extLst>
              <a:ext uri="{28A0092B-C50C-407E-A947-70E740481C1C}">
                <a14:useLocalDpi xmlns:a14="http://schemas.microsoft.com/office/drawing/2010/main"/>
              </a:ext>
            </a:extLst>
          </a:blip>
          <a:stretch>
            <a:fillRect/>
          </a:stretch>
        </p:blipFill>
        <p:spPr>
          <a:xfrm>
            <a:off x="9764176" y="3775137"/>
            <a:ext cx="1908000" cy="1908000"/>
          </a:xfrm>
          <a:prstGeom prst="roundRect">
            <a:avLst/>
          </a:prstGeom>
        </p:spPr>
      </p:pic>
      <p:grpSp>
        <p:nvGrpSpPr>
          <p:cNvPr id="29" name="Group 28">
            <a:extLst>
              <a:ext uri="{FF2B5EF4-FFF2-40B4-BE49-F238E27FC236}">
                <a16:creationId xmlns:a16="http://schemas.microsoft.com/office/drawing/2014/main" id="{D9F50559-CD4C-4D99-BE2E-CBE4913820D7}"/>
              </a:ext>
            </a:extLst>
          </p:cNvPr>
          <p:cNvGrpSpPr/>
          <p:nvPr/>
        </p:nvGrpSpPr>
        <p:grpSpPr>
          <a:xfrm>
            <a:off x="5132254" y="6689829"/>
            <a:ext cx="1908000" cy="1908000"/>
            <a:chOff x="1814488" y="7097253"/>
            <a:chExt cx="1908000" cy="1908000"/>
          </a:xfrm>
        </p:grpSpPr>
        <p:pic>
          <p:nvPicPr>
            <p:cNvPr id="19" name="Picture 18">
              <a:extLst>
                <a:ext uri="{FF2B5EF4-FFF2-40B4-BE49-F238E27FC236}">
                  <a16:creationId xmlns:a16="http://schemas.microsoft.com/office/drawing/2014/main" id="{4B07F457-1F8E-4CBD-B166-F52436E0891E}"/>
                </a:ext>
              </a:extLst>
            </p:cNvPr>
            <p:cNvPicPr>
              <a:picLocks/>
            </p:cNvPicPr>
            <p:nvPr/>
          </p:nvPicPr>
          <p:blipFill>
            <a:blip r:embed="rId7">
              <a:extLst>
                <a:ext uri="{28A0092B-C50C-407E-A947-70E740481C1C}">
                  <a14:useLocalDpi xmlns:a14="http://schemas.microsoft.com/office/drawing/2010/main"/>
                </a:ext>
              </a:extLst>
            </a:blip>
            <a:stretch>
              <a:fillRect/>
            </a:stretch>
          </p:blipFill>
          <p:spPr>
            <a:xfrm>
              <a:off x="1814488" y="7097253"/>
              <a:ext cx="1908000" cy="1908000"/>
            </a:xfrm>
            <a:prstGeom prst="roundRect">
              <a:avLst/>
            </a:prstGeom>
          </p:spPr>
        </p:pic>
        <p:pic>
          <p:nvPicPr>
            <p:cNvPr id="28" name="Picture 27">
              <a:extLst>
                <a:ext uri="{FF2B5EF4-FFF2-40B4-BE49-F238E27FC236}">
                  <a16:creationId xmlns:a16="http://schemas.microsoft.com/office/drawing/2014/main" id="{69487040-F577-4CA4-A7B4-C8C26973C8A1}"/>
                </a:ext>
              </a:extLst>
            </p:cNvPr>
            <p:cNvPicPr>
              <a:picLocks/>
            </p:cNvPicPr>
            <p:nvPr/>
          </p:nvPicPr>
          <p:blipFill>
            <a:blip r:embed="rId3"/>
            <a:stretch>
              <a:fillRect/>
            </a:stretch>
          </p:blipFill>
          <p:spPr>
            <a:xfrm>
              <a:off x="3217616" y="7202035"/>
              <a:ext cx="396000" cy="468000"/>
            </a:xfrm>
            <a:prstGeom prst="rect">
              <a:avLst/>
            </a:prstGeom>
          </p:spPr>
        </p:pic>
      </p:grpSp>
      <p:grpSp>
        <p:nvGrpSpPr>
          <p:cNvPr id="31" name="Group 30">
            <a:extLst>
              <a:ext uri="{FF2B5EF4-FFF2-40B4-BE49-F238E27FC236}">
                <a16:creationId xmlns:a16="http://schemas.microsoft.com/office/drawing/2014/main" id="{4FB7ED06-3707-4C15-A64A-AF019923E587}"/>
              </a:ext>
            </a:extLst>
          </p:cNvPr>
          <p:cNvGrpSpPr/>
          <p:nvPr/>
        </p:nvGrpSpPr>
        <p:grpSpPr>
          <a:xfrm>
            <a:off x="2490463" y="9656582"/>
            <a:ext cx="1908000" cy="1908000"/>
            <a:chOff x="8355958" y="5902909"/>
            <a:chExt cx="1908000" cy="1908000"/>
          </a:xfrm>
        </p:grpSpPr>
        <p:pic>
          <p:nvPicPr>
            <p:cNvPr id="15" name="Picture 14">
              <a:extLst>
                <a:ext uri="{FF2B5EF4-FFF2-40B4-BE49-F238E27FC236}">
                  <a16:creationId xmlns:a16="http://schemas.microsoft.com/office/drawing/2014/main" id="{9EC8CAB8-9F49-43C6-95A4-6420594E96E3}"/>
                </a:ext>
              </a:extLst>
            </p:cNvPr>
            <p:cNvPicPr>
              <a:picLocks/>
            </p:cNvPicPr>
            <p:nvPr/>
          </p:nvPicPr>
          <p:blipFill>
            <a:blip r:embed="rId8">
              <a:extLst>
                <a:ext uri="{28A0092B-C50C-407E-A947-70E740481C1C}">
                  <a14:useLocalDpi xmlns:a14="http://schemas.microsoft.com/office/drawing/2010/main"/>
                </a:ext>
              </a:extLst>
            </a:blip>
            <a:stretch>
              <a:fillRect/>
            </a:stretch>
          </p:blipFill>
          <p:spPr>
            <a:xfrm>
              <a:off x="8355958" y="5902909"/>
              <a:ext cx="1908000" cy="1908000"/>
            </a:xfrm>
            <a:prstGeom prst="roundRect">
              <a:avLst/>
            </a:prstGeom>
          </p:spPr>
        </p:pic>
        <p:pic>
          <p:nvPicPr>
            <p:cNvPr id="30" name="Picture 29">
              <a:extLst>
                <a:ext uri="{FF2B5EF4-FFF2-40B4-BE49-F238E27FC236}">
                  <a16:creationId xmlns:a16="http://schemas.microsoft.com/office/drawing/2014/main" id="{9C8358E3-277E-42AA-A77E-4F585F711F29}"/>
                </a:ext>
              </a:extLst>
            </p:cNvPr>
            <p:cNvPicPr>
              <a:picLocks noChangeAspect="1"/>
            </p:cNvPicPr>
            <p:nvPr/>
          </p:nvPicPr>
          <p:blipFill>
            <a:blip r:embed="rId3"/>
            <a:stretch>
              <a:fillRect/>
            </a:stretch>
          </p:blipFill>
          <p:spPr>
            <a:xfrm>
              <a:off x="9661990" y="6874838"/>
              <a:ext cx="321152" cy="530599"/>
            </a:xfrm>
            <a:prstGeom prst="rect">
              <a:avLst/>
            </a:prstGeom>
          </p:spPr>
        </p:pic>
      </p:grpSp>
      <p:grpSp>
        <p:nvGrpSpPr>
          <p:cNvPr id="43" name="Group 42">
            <a:extLst>
              <a:ext uri="{FF2B5EF4-FFF2-40B4-BE49-F238E27FC236}">
                <a16:creationId xmlns:a16="http://schemas.microsoft.com/office/drawing/2014/main" id="{BF5E4E50-3D44-406E-BF86-D3BA6419389E}"/>
              </a:ext>
            </a:extLst>
          </p:cNvPr>
          <p:cNvGrpSpPr/>
          <p:nvPr/>
        </p:nvGrpSpPr>
        <p:grpSpPr>
          <a:xfrm>
            <a:off x="12537615" y="6692106"/>
            <a:ext cx="1908000" cy="1908000"/>
            <a:chOff x="12756161" y="7856415"/>
            <a:chExt cx="1908000" cy="1908000"/>
          </a:xfrm>
        </p:grpSpPr>
        <p:pic>
          <p:nvPicPr>
            <p:cNvPr id="23" name="Picture 22">
              <a:extLst>
                <a:ext uri="{FF2B5EF4-FFF2-40B4-BE49-F238E27FC236}">
                  <a16:creationId xmlns:a16="http://schemas.microsoft.com/office/drawing/2014/main" id="{4AF2D8D5-AEEA-4ECF-9247-0E13DD1FC90B}"/>
                </a:ext>
              </a:extLst>
            </p:cNvPr>
            <p:cNvPicPr>
              <a:picLocks/>
            </p:cNvPicPr>
            <p:nvPr/>
          </p:nvPicPr>
          <p:blipFill>
            <a:blip r:embed="rId9">
              <a:extLst>
                <a:ext uri="{28A0092B-C50C-407E-A947-70E740481C1C}">
                  <a14:useLocalDpi xmlns:a14="http://schemas.microsoft.com/office/drawing/2010/main"/>
                </a:ext>
              </a:extLst>
            </a:blip>
            <a:stretch>
              <a:fillRect/>
            </a:stretch>
          </p:blipFill>
          <p:spPr>
            <a:xfrm>
              <a:off x="12756161" y="7856415"/>
              <a:ext cx="1908000" cy="1908000"/>
            </a:xfrm>
            <a:prstGeom prst="roundRect">
              <a:avLst/>
            </a:prstGeom>
          </p:spPr>
        </p:pic>
        <p:pic>
          <p:nvPicPr>
            <p:cNvPr id="42" name="Picture 41">
              <a:extLst>
                <a:ext uri="{FF2B5EF4-FFF2-40B4-BE49-F238E27FC236}">
                  <a16:creationId xmlns:a16="http://schemas.microsoft.com/office/drawing/2014/main" id="{469F3A58-8E5E-456E-9DF4-3ED277179122}"/>
                </a:ext>
              </a:extLst>
            </p:cNvPr>
            <p:cNvPicPr>
              <a:picLocks/>
            </p:cNvPicPr>
            <p:nvPr/>
          </p:nvPicPr>
          <p:blipFill>
            <a:blip r:embed="rId3"/>
            <a:stretch>
              <a:fillRect/>
            </a:stretch>
          </p:blipFill>
          <p:spPr>
            <a:xfrm>
              <a:off x="14470538" y="8522415"/>
              <a:ext cx="180000" cy="288000"/>
            </a:xfrm>
            <a:prstGeom prst="rect">
              <a:avLst/>
            </a:prstGeom>
          </p:spPr>
        </p:pic>
      </p:grpSp>
      <p:sp>
        <p:nvSpPr>
          <p:cNvPr id="44" name="TextBox 43">
            <a:extLst>
              <a:ext uri="{FF2B5EF4-FFF2-40B4-BE49-F238E27FC236}">
                <a16:creationId xmlns:a16="http://schemas.microsoft.com/office/drawing/2014/main" id="{38DEDCB9-CE7D-44CF-882A-77CD1D2462E5}"/>
              </a:ext>
            </a:extLst>
          </p:cNvPr>
          <p:cNvSpPr txBox="1"/>
          <p:nvPr/>
        </p:nvSpPr>
        <p:spPr>
          <a:xfrm>
            <a:off x="3744168" y="4023382"/>
            <a:ext cx="4339602" cy="16215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GB" sz="3200" b="1" i="0" u="none" strike="noStrike" cap="none" spc="0" normalizeH="0" baseline="0" dirty="0">
                <a:ln>
                  <a:noFill/>
                </a:ln>
                <a:solidFill>
                  <a:srgbClr val="000000"/>
                </a:solidFill>
                <a:effectLst/>
                <a:uFillTx/>
                <a:latin typeface="Quattrocento Sans" panose="020B0502050000020003" pitchFamily="34" charset="0"/>
                <a:sym typeface="Helvetica Neue"/>
              </a:rPr>
              <a:t>Spending more money </a:t>
            </a:r>
            <a:br>
              <a:rPr kumimoji="0" lang="en-GB" sz="3200" b="1" i="0" u="none" strike="noStrike" cap="none" spc="0" normalizeH="0" baseline="0" dirty="0">
                <a:ln>
                  <a:noFill/>
                </a:ln>
                <a:solidFill>
                  <a:srgbClr val="000000"/>
                </a:solidFill>
                <a:effectLst/>
                <a:uFillTx/>
                <a:latin typeface="Quattrocento Sans" panose="020B0502050000020003" pitchFamily="34" charset="0"/>
                <a:sym typeface="Helvetica Neue"/>
              </a:rPr>
            </a:br>
            <a:r>
              <a:rPr kumimoji="0" lang="en-GB" sz="3200" b="1" i="0" u="none" strike="noStrike" cap="none" spc="0" normalizeH="0" baseline="0" dirty="0">
                <a:ln>
                  <a:noFill/>
                </a:ln>
                <a:solidFill>
                  <a:srgbClr val="000000"/>
                </a:solidFill>
                <a:effectLst/>
                <a:uFillTx/>
                <a:latin typeface="Quattrocento Sans" panose="020B0502050000020003" pitchFamily="34" charset="0"/>
                <a:sym typeface="Helvetica Neue"/>
              </a:rPr>
              <a:t>and time on gambling </a:t>
            </a:r>
            <a:br>
              <a:rPr kumimoji="0" lang="en-GB" sz="3200" b="1" i="0" u="none" strike="noStrike" cap="none" spc="0" normalizeH="0" baseline="0" dirty="0">
                <a:ln>
                  <a:noFill/>
                </a:ln>
                <a:solidFill>
                  <a:srgbClr val="000000"/>
                </a:solidFill>
                <a:effectLst/>
                <a:uFillTx/>
                <a:latin typeface="Quattrocento Sans" panose="020B0502050000020003" pitchFamily="34" charset="0"/>
                <a:sym typeface="Helvetica Neue"/>
              </a:rPr>
            </a:br>
            <a:r>
              <a:rPr kumimoji="0" lang="en-GB" sz="3200" b="1" i="0" u="none" strike="noStrike" cap="none" spc="0" normalizeH="0" baseline="0" dirty="0">
                <a:ln>
                  <a:noFill/>
                </a:ln>
                <a:solidFill>
                  <a:srgbClr val="000000"/>
                </a:solidFill>
                <a:effectLst/>
                <a:uFillTx/>
                <a:latin typeface="Quattrocento Sans" panose="020B0502050000020003" pitchFamily="34" charset="0"/>
                <a:sym typeface="Helvetica Neue"/>
              </a:rPr>
              <a:t>than you can afford</a:t>
            </a:r>
          </a:p>
        </p:txBody>
      </p:sp>
      <p:sp>
        <p:nvSpPr>
          <p:cNvPr id="45" name="Arrow: Right 44">
            <a:extLst>
              <a:ext uri="{FF2B5EF4-FFF2-40B4-BE49-F238E27FC236}">
                <a16:creationId xmlns:a16="http://schemas.microsoft.com/office/drawing/2014/main" id="{62176541-A94F-4006-8DC1-EDC3A9D94BFE}"/>
              </a:ext>
            </a:extLst>
          </p:cNvPr>
          <p:cNvSpPr/>
          <p:nvPr/>
        </p:nvSpPr>
        <p:spPr>
          <a:xfrm>
            <a:off x="8106915" y="4439806"/>
            <a:ext cx="1343854" cy="572812"/>
          </a:xfrm>
          <a:prstGeom prst="rightArrow">
            <a:avLst/>
          </a:prstGeom>
          <a:solidFill>
            <a:schemeClr val="bg2">
              <a:lumMod val="50000"/>
            </a:schemeClr>
          </a:solidFill>
          <a:ln w="12700" cap="flat">
            <a:solidFill>
              <a:schemeClr val="bg2">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GB" sz="30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6" name="TextBox 45">
            <a:extLst>
              <a:ext uri="{FF2B5EF4-FFF2-40B4-BE49-F238E27FC236}">
                <a16:creationId xmlns:a16="http://schemas.microsoft.com/office/drawing/2014/main" id="{F4AAE87F-6DF7-4CB9-97E0-61A16FDB42C0}"/>
              </a:ext>
            </a:extLst>
          </p:cNvPr>
          <p:cNvSpPr txBox="1"/>
          <p:nvPr/>
        </p:nvSpPr>
        <p:spPr>
          <a:xfrm>
            <a:off x="11471157" y="4053425"/>
            <a:ext cx="3680817" cy="16215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GB" sz="3200" b="1" i="0" u="none" strike="noStrike" cap="none" spc="0" normalizeH="0" baseline="0" dirty="0">
                <a:ln>
                  <a:noFill/>
                </a:ln>
                <a:solidFill>
                  <a:srgbClr val="000000"/>
                </a:solidFill>
                <a:effectLst/>
                <a:uFillTx/>
                <a:latin typeface="Quattrocento Sans" panose="020B0502050000020003" pitchFamily="34" charset="0"/>
                <a:sym typeface="Helvetica Neue"/>
              </a:rPr>
              <a:t>Finding it hard </a:t>
            </a:r>
            <a:br>
              <a:rPr kumimoji="0" lang="en-GB" sz="3200" b="1" i="0" u="none" strike="noStrike" cap="none" spc="0" normalizeH="0" baseline="0" dirty="0">
                <a:ln>
                  <a:noFill/>
                </a:ln>
                <a:solidFill>
                  <a:srgbClr val="000000"/>
                </a:solidFill>
                <a:effectLst/>
                <a:uFillTx/>
                <a:latin typeface="Quattrocento Sans" panose="020B0502050000020003" pitchFamily="34" charset="0"/>
                <a:sym typeface="Helvetica Neue"/>
              </a:rPr>
            </a:br>
            <a:r>
              <a:rPr kumimoji="0" lang="en-GB" sz="3200" b="1" i="0" u="none" strike="noStrike" cap="none" spc="0" normalizeH="0" baseline="0" dirty="0">
                <a:ln>
                  <a:noFill/>
                </a:ln>
                <a:solidFill>
                  <a:srgbClr val="000000"/>
                </a:solidFill>
                <a:effectLst/>
                <a:uFillTx/>
                <a:latin typeface="Quattrocento Sans" panose="020B0502050000020003" pitchFamily="34" charset="0"/>
                <a:sym typeface="Helvetica Neue"/>
              </a:rPr>
              <a:t>to</a:t>
            </a:r>
            <a:r>
              <a:rPr lang="en-GB" dirty="0">
                <a:latin typeface="Quattrocento Sans" panose="020B0502050000020003" pitchFamily="34" charset="0"/>
              </a:rPr>
              <a:t> </a:t>
            </a:r>
            <a:r>
              <a:rPr kumimoji="0" lang="en-GB" sz="3200" b="1" i="0" u="none" strike="noStrike" cap="none" spc="0" normalizeH="0" baseline="0" dirty="0">
                <a:ln>
                  <a:noFill/>
                </a:ln>
                <a:solidFill>
                  <a:srgbClr val="000000"/>
                </a:solidFill>
                <a:effectLst/>
                <a:uFillTx/>
                <a:latin typeface="Quattrocento Sans" panose="020B0502050000020003" pitchFamily="34" charset="0"/>
                <a:sym typeface="Helvetica Neue"/>
              </a:rPr>
              <a:t>manage or </a:t>
            </a:r>
            <a:br>
              <a:rPr kumimoji="0" lang="en-GB" sz="3200" b="1" i="0" u="none" strike="noStrike" cap="none" spc="0" normalizeH="0" baseline="0" dirty="0">
                <a:ln>
                  <a:noFill/>
                </a:ln>
                <a:solidFill>
                  <a:srgbClr val="000000"/>
                </a:solidFill>
                <a:effectLst/>
                <a:uFillTx/>
                <a:latin typeface="Quattrocento Sans" panose="020B0502050000020003" pitchFamily="34" charset="0"/>
                <a:sym typeface="Helvetica Neue"/>
              </a:rPr>
            </a:br>
            <a:r>
              <a:rPr kumimoji="0" lang="en-GB" sz="3200" b="1" i="0" u="none" strike="noStrike" cap="none" spc="0" normalizeH="0" baseline="0" dirty="0">
                <a:ln>
                  <a:noFill/>
                </a:ln>
                <a:solidFill>
                  <a:srgbClr val="000000"/>
                </a:solidFill>
                <a:effectLst/>
                <a:uFillTx/>
                <a:latin typeface="Quattrocento Sans" panose="020B0502050000020003" pitchFamily="34" charset="0"/>
                <a:sym typeface="Helvetica Neue"/>
              </a:rPr>
              <a:t>stop gambling</a:t>
            </a:r>
          </a:p>
        </p:txBody>
      </p:sp>
      <p:sp>
        <p:nvSpPr>
          <p:cNvPr id="47" name="Arrow: Right 46">
            <a:extLst>
              <a:ext uri="{FF2B5EF4-FFF2-40B4-BE49-F238E27FC236}">
                <a16:creationId xmlns:a16="http://schemas.microsoft.com/office/drawing/2014/main" id="{0E557F29-507B-4C3B-AF4E-CA17630290D3}"/>
              </a:ext>
            </a:extLst>
          </p:cNvPr>
          <p:cNvSpPr/>
          <p:nvPr/>
        </p:nvSpPr>
        <p:spPr>
          <a:xfrm>
            <a:off x="14995720" y="4490350"/>
            <a:ext cx="1343854" cy="572812"/>
          </a:xfrm>
          <a:prstGeom prst="rightArrow">
            <a:avLst/>
          </a:prstGeom>
          <a:solidFill>
            <a:schemeClr val="bg2">
              <a:lumMod val="50000"/>
            </a:schemeClr>
          </a:solidFill>
          <a:ln w="12700" cap="flat">
            <a:solidFill>
              <a:schemeClr val="bg2">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GB" sz="30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8" name="Arrow: Right 47">
            <a:extLst>
              <a:ext uri="{FF2B5EF4-FFF2-40B4-BE49-F238E27FC236}">
                <a16:creationId xmlns:a16="http://schemas.microsoft.com/office/drawing/2014/main" id="{DA83839E-A7AF-4FFD-8D1B-A6FBB3FC5462}"/>
              </a:ext>
            </a:extLst>
          </p:cNvPr>
          <p:cNvSpPr/>
          <p:nvPr/>
        </p:nvSpPr>
        <p:spPr>
          <a:xfrm rot="5400000">
            <a:off x="20257064" y="5853424"/>
            <a:ext cx="872577" cy="572812"/>
          </a:xfrm>
          <a:prstGeom prst="rightArrow">
            <a:avLst/>
          </a:prstGeom>
          <a:solidFill>
            <a:schemeClr val="bg2">
              <a:lumMod val="50000"/>
            </a:schemeClr>
          </a:solidFill>
          <a:ln w="12700" cap="flat">
            <a:solidFill>
              <a:schemeClr val="bg2">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GB" sz="3000" b="0" i="0" u="none" strike="noStrike" cap="none" spc="0" normalizeH="0" baseline="0">
              <a:ln>
                <a:noFill/>
              </a:ln>
              <a:solidFill>
                <a:srgbClr val="FFFFFF"/>
              </a:solidFill>
              <a:effectLst/>
              <a:uFillTx/>
              <a:latin typeface="+mn-lt"/>
              <a:ea typeface="+mn-ea"/>
              <a:cs typeface="+mn-cs"/>
              <a:sym typeface="Helvetica Neue Medium"/>
            </a:endParaRPr>
          </a:p>
        </p:txBody>
      </p:sp>
      <p:sp>
        <p:nvSpPr>
          <p:cNvPr id="49" name="TextBox 48">
            <a:extLst>
              <a:ext uri="{FF2B5EF4-FFF2-40B4-BE49-F238E27FC236}">
                <a16:creationId xmlns:a16="http://schemas.microsoft.com/office/drawing/2014/main" id="{BF026926-9232-4FA6-95EA-3606C8FCDF02}"/>
              </a:ext>
            </a:extLst>
          </p:cNvPr>
          <p:cNvSpPr txBox="1"/>
          <p:nvPr/>
        </p:nvSpPr>
        <p:spPr>
          <a:xfrm>
            <a:off x="16068411" y="6835307"/>
            <a:ext cx="3389624" cy="16215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lang="en-GB" dirty="0">
                <a:latin typeface="Quattrocento Sans" panose="020B0502050000020003" pitchFamily="34" charset="0"/>
              </a:rPr>
              <a:t>Always thinking</a:t>
            </a:r>
            <a:br>
              <a:rPr lang="en-GB" dirty="0">
                <a:latin typeface="Quattrocento Sans" panose="020B0502050000020003" pitchFamily="34" charset="0"/>
              </a:rPr>
            </a:br>
            <a:r>
              <a:rPr lang="en-GB" dirty="0">
                <a:latin typeface="Quattrocento Sans" panose="020B0502050000020003" pitchFamily="34" charset="0"/>
              </a:rPr>
              <a:t>or talking</a:t>
            </a:r>
            <a:br>
              <a:rPr lang="en-GB" dirty="0">
                <a:latin typeface="Quattrocento Sans" panose="020B0502050000020003" pitchFamily="34" charset="0"/>
              </a:rPr>
            </a:br>
            <a:r>
              <a:rPr lang="en-GB" dirty="0">
                <a:latin typeface="Quattrocento Sans" panose="020B0502050000020003" pitchFamily="34" charset="0"/>
              </a:rPr>
              <a:t>about gambling</a:t>
            </a:r>
            <a:endParaRPr kumimoji="0" lang="en-GB" sz="3200" b="1" i="0" u="none" strike="noStrike" cap="none" spc="0" normalizeH="0" baseline="0" dirty="0">
              <a:ln>
                <a:noFill/>
              </a:ln>
              <a:solidFill>
                <a:srgbClr val="000000"/>
              </a:solidFill>
              <a:effectLst/>
              <a:uFillTx/>
              <a:latin typeface="Quattrocento Sans" panose="020B0502050000020003" pitchFamily="34" charset="0"/>
              <a:sym typeface="Helvetica Neue"/>
            </a:endParaRPr>
          </a:p>
        </p:txBody>
      </p:sp>
      <p:sp>
        <p:nvSpPr>
          <p:cNvPr id="50" name="Arrow: Right 49">
            <a:extLst>
              <a:ext uri="{FF2B5EF4-FFF2-40B4-BE49-F238E27FC236}">
                <a16:creationId xmlns:a16="http://schemas.microsoft.com/office/drawing/2014/main" id="{F1AB899C-0DA9-4642-A802-64C8DD38F92B}"/>
              </a:ext>
            </a:extLst>
          </p:cNvPr>
          <p:cNvSpPr/>
          <p:nvPr/>
        </p:nvSpPr>
        <p:spPr>
          <a:xfrm rot="10800000">
            <a:off x="14654228" y="7357423"/>
            <a:ext cx="1343854" cy="572812"/>
          </a:xfrm>
          <a:prstGeom prst="rightArrow">
            <a:avLst/>
          </a:prstGeom>
          <a:solidFill>
            <a:schemeClr val="bg2">
              <a:lumMod val="50000"/>
            </a:schemeClr>
          </a:solidFill>
          <a:ln w="12700" cap="flat">
            <a:solidFill>
              <a:schemeClr val="bg2">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GB" sz="30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1" name="TextBox 50">
            <a:extLst>
              <a:ext uri="{FF2B5EF4-FFF2-40B4-BE49-F238E27FC236}">
                <a16:creationId xmlns:a16="http://schemas.microsoft.com/office/drawing/2014/main" id="{E4B4CE39-DF09-44D3-9E84-B98582C6092A}"/>
              </a:ext>
            </a:extLst>
          </p:cNvPr>
          <p:cNvSpPr txBox="1"/>
          <p:nvPr/>
        </p:nvSpPr>
        <p:spPr>
          <a:xfrm>
            <a:off x="8679133" y="6835307"/>
            <a:ext cx="3680817" cy="16215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GB" sz="3200" b="1" i="0" u="none" strike="noStrike" cap="none" spc="0" normalizeH="0" baseline="0" dirty="0">
                <a:ln>
                  <a:noFill/>
                </a:ln>
                <a:solidFill>
                  <a:srgbClr val="000000"/>
                </a:solidFill>
                <a:effectLst/>
                <a:uFillTx/>
                <a:latin typeface="Quattrocento Sans" panose="020B0502050000020003" pitchFamily="34" charset="0"/>
                <a:sym typeface="Helvetica Neue"/>
              </a:rPr>
              <a:t>Chasing losses or</a:t>
            </a:r>
            <a:br>
              <a:rPr kumimoji="0" lang="en-GB" sz="3200" b="1" i="0" u="none" strike="noStrike" cap="none" spc="0" normalizeH="0" baseline="0" dirty="0">
                <a:ln>
                  <a:noFill/>
                </a:ln>
                <a:solidFill>
                  <a:srgbClr val="000000"/>
                </a:solidFill>
                <a:effectLst/>
                <a:uFillTx/>
                <a:latin typeface="Quattrocento Sans" panose="020B0502050000020003" pitchFamily="34" charset="0"/>
                <a:sym typeface="Helvetica Neue"/>
              </a:rPr>
            </a:br>
            <a:r>
              <a:rPr kumimoji="0" lang="en-GB" sz="3200" b="1" i="0" u="none" strike="noStrike" cap="none" spc="0" normalizeH="0" baseline="0" dirty="0">
                <a:ln>
                  <a:noFill/>
                </a:ln>
                <a:solidFill>
                  <a:srgbClr val="000000"/>
                </a:solidFill>
                <a:effectLst/>
                <a:uFillTx/>
                <a:latin typeface="Quattrocento Sans" panose="020B0502050000020003" pitchFamily="34" charset="0"/>
                <a:sym typeface="Helvetica Neue"/>
              </a:rPr>
              <a:t>gambling to get out</a:t>
            </a:r>
            <a:br>
              <a:rPr kumimoji="0" lang="en-GB" sz="3200" b="1" i="0" u="none" strike="noStrike" cap="none" spc="0" normalizeH="0" baseline="0" dirty="0">
                <a:ln>
                  <a:noFill/>
                </a:ln>
                <a:solidFill>
                  <a:srgbClr val="000000"/>
                </a:solidFill>
                <a:effectLst/>
                <a:uFillTx/>
                <a:latin typeface="Quattrocento Sans" panose="020B0502050000020003" pitchFamily="34" charset="0"/>
                <a:sym typeface="Helvetica Neue"/>
              </a:rPr>
            </a:br>
            <a:r>
              <a:rPr kumimoji="0" lang="en-GB" sz="3200" b="1" i="0" u="none" strike="noStrike" cap="none" spc="0" normalizeH="0" baseline="0" dirty="0">
                <a:ln>
                  <a:noFill/>
                </a:ln>
                <a:solidFill>
                  <a:srgbClr val="000000"/>
                </a:solidFill>
                <a:effectLst/>
                <a:uFillTx/>
                <a:latin typeface="Quattrocento Sans" panose="020B0502050000020003" pitchFamily="34" charset="0"/>
                <a:sym typeface="Helvetica Neue"/>
              </a:rPr>
              <a:t>of financial trouble</a:t>
            </a:r>
          </a:p>
        </p:txBody>
      </p:sp>
      <p:sp>
        <p:nvSpPr>
          <p:cNvPr id="52" name="Arrow: Right 51">
            <a:extLst>
              <a:ext uri="{FF2B5EF4-FFF2-40B4-BE49-F238E27FC236}">
                <a16:creationId xmlns:a16="http://schemas.microsoft.com/office/drawing/2014/main" id="{D399CCF5-88D5-4522-9E41-D37FDD037BA1}"/>
              </a:ext>
            </a:extLst>
          </p:cNvPr>
          <p:cNvSpPr/>
          <p:nvPr/>
        </p:nvSpPr>
        <p:spPr>
          <a:xfrm rot="10800000">
            <a:off x="7237828" y="7335171"/>
            <a:ext cx="1343854" cy="572812"/>
          </a:xfrm>
          <a:prstGeom prst="rightArrow">
            <a:avLst/>
          </a:prstGeom>
          <a:solidFill>
            <a:schemeClr val="bg2">
              <a:lumMod val="50000"/>
            </a:schemeClr>
          </a:solidFill>
          <a:ln w="12700" cap="flat">
            <a:solidFill>
              <a:schemeClr val="bg2">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GB" sz="30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3" name="TextBox 52">
            <a:extLst>
              <a:ext uri="{FF2B5EF4-FFF2-40B4-BE49-F238E27FC236}">
                <a16:creationId xmlns:a16="http://schemas.microsoft.com/office/drawing/2014/main" id="{4865DCC8-C950-4CA2-BA55-8AC0F8BBE16F}"/>
              </a:ext>
            </a:extLst>
          </p:cNvPr>
          <p:cNvSpPr txBox="1"/>
          <p:nvPr/>
        </p:nvSpPr>
        <p:spPr>
          <a:xfrm>
            <a:off x="1916664" y="6794611"/>
            <a:ext cx="2849934" cy="16215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lang="en-GB" dirty="0">
                <a:latin typeface="Quattrocento Sans" panose="020B0502050000020003" pitchFamily="34" charset="0"/>
              </a:rPr>
              <a:t>Gambling </a:t>
            </a:r>
            <a:br>
              <a:rPr lang="en-GB" dirty="0">
                <a:latin typeface="Quattrocento Sans" panose="020B0502050000020003" pitchFamily="34" charset="0"/>
              </a:rPr>
            </a:br>
            <a:r>
              <a:rPr lang="en-GB" dirty="0">
                <a:latin typeface="Quattrocento Sans" panose="020B0502050000020003" pitchFamily="34" charset="0"/>
              </a:rPr>
              <a:t>until all your </a:t>
            </a:r>
            <a:br>
              <a:rPr lang="en-GB" dirty="0">
                <a:latin typeface="Quattrocento Sans" panose="020B0502050000020003" pitchFamily="34" charset="0"/>
              </a:rPr>
            </a:br>
            <a:r>
              <a:rPr lang="en-GB" dirty="0">
                <a:latin typeface="Quattrocento Sans" panose="020B0502050000020003" pitchFamily="34" charset="0"/>
              </a:rPr>
              <a:t>money is gone</a:t>
            </a:r>
            <a:endParaRPr kumimoji="0" lang="en-GB" sz="3200" b="1" i="0" u="none" strike="noStrike" cap="none" spc="0" normalizeH="0" baseline="0" dirty="0">
              <a:ln>
                <a:noFill/>
              </a:ln>
              <a:solidFill>
                <a:srgbClr val="000000"/>
              </a:solidFill>
              <a:effectLst/>
              <a:uFillTx/>
              <a:latin typeface="Quattrocento Sans" panose="020B0502050000020003" pitchFamily="34" charset="0"/>
              <a:sym typeface="Helvetica Neue"/>
            </a:endParaRPr>
          </a:p>
        </p:txBody>
      </p:sp>
      <p:sp>
        <p:nvSpPr>
          <p:cNvPr id="54" name="Arrow: Right 53">
            <a:extLst>
              <a:ext uri="{FF2B5EF4-FFF2-40B4-BE49-F238E27FC236}">
                <a16:creationId xmlns:a16="http://schemas.microsoft.com/office/drawing/2014/main" id="{7A0E559B-B65D-4105-83B7-8031B1992838}"/>
              </a:ext>
            </a:extLst>
          </p:cNvPr>
          <p:cNvSpPr/>
          <p:nvPr/>
        </p:nvSpPr>
        <p:spPr>
          <a:xfrm rot="5400000">
            <a:off x="3008175" y="8749989"/>
            <a:ext cx="872577" cy="572812"/>
          </a:xfrm>
          <a:prstGeom prst="rightArrow">
            <a:avLst/>
          </a:prstGeom>
          <a:solidFill>
            <a:schemeClr val="bg2">
              <a:lumMod val="50000"/>
            </a:schemeClr>
          </a:solidFill>
          <a:ln w="12700" cap="flat">
            <a:solidFill>
              <a:schemeClr val="bg2">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GB" sz="30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5" name="TextBox 54">
            <a:extLst>
              <a:ext uri="{FF2B5EF4-FFF2-40B4-BE49-F238E27FC236}">
                <a16:creationId xmlns:a16="http://schemas.microsoft.com/office/drawing/2014/main" id="{C401E22B-A294-466F-81D8-640C98D6AB05}"/>
              </a:ext>
            </a:extLst>
          </p:cNvPr>
          <p:cNvSpPr txBox="1"/>
          <p:nvPr/>
        </p:nvSpPr>
        <p:spPr>
          <a:xfrm>
            <a:off x="4465857" y="9942985"/>
            <a:ext cx="3617913" cy="16215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lang="en-GB" dirty="0">
                <a:latin typeface="Quattrocento Sans" panose="020B0502050000020003" pitchFamily="34" charset="0"/>
              </a:rPr>
              <a:t>Feeling anxious, worried, depressed or irritable</a:t>
            </a:r>
            <a:endParaRPr kumimoji="0" lang="en-GB" sz="3200" b="1" i="0" u="none" strike="noStrike" cap="none" spc="0" normalizeH="0" baseline="0" dirty="0">
              <a:ln>
                <a:noFill/>
              </a:ln>
              <a:solidFill>
                <a:srgbClr val="000000"/>
              </a:solidFill>
              <a:effectLst/>
              <a:uFillTx/>
              <a:latin typeface="Quattrocento Sans" panose="020B0502050000020003" pitchFamily="34" charset="0"/>
              <a:sym typeface="Helvetica Neue"/>
            </a:endParaRPr>
          </a:p>
        </p:txBody>
      </p:sp>
      <p:sp>
        <p:nvSpPr>
          <p:cNvPr id="56" name="Signs of gaming addiction">
            <a:extLst>
              <a:ext uri="{FF2B5EF4-FFF2-40B4-BE49-F238E27FC236}">
                <a16:creationId xmlns:a16="http://schemas.microsoft.com/office/drawing/2014/main" id="{16B64784-0225-4BD8-803F-F3B54375CECB}"/>
              </a:ext>
            </a:extLst>
          </p:cNvPr>
          <p:cNvSpPr txBox="1">
            <a:spLocks noGrp="1"/>
          </p:cNvSpPr>
          <p:nvPr>
            <p:ph type="body" idx="13"/>
          </p:nvPr>
        </p:nvSpPr>
        <p:spPr>
          <a:xfrm>
            <a:off x="1140418" y="1427776"/>
            <a:ext cx="11515972" cy="137537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marL="0" indent="0">
              <a:spcBef>
                <a:spcPts val="0"/>
              </a:spcBef>
              <a:buSzTx/>
              <a:buNone/>
              <a:defRPr sz="8000">
                <a:solidFill>
                  <a:srgbClr val="FFFFFF"/>
                </a:solidFill>
                <a:latin typeface="Oswald DemiBold"/>
                <a:ea typeface="Oswald DemiBold"/>
                <a:cs typeface="Oswald DemiBold"/>
                <a:sym typeface="Oswald DemiBold"/>
              </a:defRPr>
            </a:lvl1pPr>
          </a:lstStyle>
          <a:p>
            <a:r>
              <a:rPr dirty="0"/>
              <a:t>Signs of gam</a:t>
            </a:r>
            <a:r>
              <a:rPr lang="en-GB" dirty="0"/>
              <a:t>bling </a:t>
            </a:r>
            <a:r>
              <a:rPr dirty="0"/>
              <a:t>addiction</a:t>
            </a:r>
          </a:p>
        </p:txBody>
      </p:sp>
      <p:grpSp>
        <p:nvGrpSpPr>
          <p:cNvPr id="68" name="Group 67">
            <a:extLst>
              <a:ext uri="{FF2B5EF4-FFF2-40B4-BE49-F238E27FC236}">
                <a16:creationId xmlns:a16="http://schemas.microsoft.com/office/drawing/2014/main" id="{5D3256D8-705C-4317-94C4-7A7F543EE2ED}"/>
              </a:ext>
            </a:extLst>
          </p:cNvPr>
          <p:cNvGrpSpPr/>
          <p:nvPr/>
        </p:nvGrpSpPr>
        <p:grpSpPr>
          <a:xfrm>
            <a:off x="8581682" y="8901982"/>
            <a:ext cx="2599264" cy="2755222"/>
            <a:chOff x="8778842" y="9035139"/>
            <a:chExt cx="2599264" cy="2755222"/>
          </a:xfrm>
        </p:grpSpPr>
        <p:pic>
          <p:nvPicPr>
            <p:cNvPr id="66" name="Picture 65" descr="A picture containing envelope, stationary, television&#10;&#10;Description automatically generated">
              <a:extLst>
                <a:ext uri="{FF2B5EF4-FFF2-40B4-BE49-F238E27FC236}">
                  <a16:creationId xmlns:a16="http://schemas.microsoft.com/office/drawing/2014/main" id="{83481963-95B5-4336-A581-8A65FE23522D}"/>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8778842" y="9035139"/>
              <a:ext cx="2599264" cy="2755222"/>
            </a:xfrm>
            <a:prstGeom prst="rect">
              <a:avLst/>
            </a:prstGeom>
          </p:spPr>
        </p:pic>
        <p:sp>
          <p:nvSpPr>
            <p:cNvPr id="67" name="TextBox 66">
              <a:extLst>
                <a:ext uri="{FF2B5EF4-FFF2-40B4-BE49-F238E27FC236}">
                  <a16:creationId xmlns:a16="http://schemas.microsoft.com/office/drawing/2014/main" id="{52378DCB-D863-4E01-B8E0-9AF2F5D05D5A}"/>
                </a:ext>
              </a:extLst>
            </p:cNvPr>
            <p:cNvSpPr txBox="1"/>
            <p:nvPr/>
          </p:nvSpPr>
          <p:spPr>
            <a:xfrm rot="21412353">
              <a:off x="9091974" y="9575725"/>
              <a:ext cx="1908000" cy="14984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defTabSz="821531" rtl="0" fontAlgn="auto" latinLnBrk="0" hangingPunct="0">
                <a:lnSpc>
                  <a:spcPct val="100000"/>
                </a:lnSpc>
                <a:spcBef>
                  <a:spcPts val="0"/>
                </a:spcBef>
                <a:spcAft>
                  <a:spcPts val="0"/>
                </a:spcAft>
                <a:buClrTx/>
                <a:buSzTx/>
                <a:buFontTx/>
                <a:buNone/>
                <a:tabLst/>
              </a:pPr>
              <a:r>
                <a:rPr lang="en-GB" sz="4400" dirty="0">
                  <a:latin typeface="Quattrocento Sans" panose="020B0502050000020003" pitchFamily="34" charset="0"/>
                </a:rPr>
                <a:t>Other </a:t>
              </a:r>
              <a:br>
                <a:rPr lang="en-GB" sz="4400" dirty="0">
                  <a:latin typeface="Quattrocento Sans" panose="020B0502050000020003" pitchFamily="34" charset="0"/>
                </a:rPr>
              </a:br>
              <a:r>
                <a:rPr lang="en-GB" sz="4400" dirty="0">
                  <a:latin typeface="Quattrocento Sans" panose="020B0502050000020003" pitchFamily="34" charset="0"/>
                </a:rPr>
                <a:t>signs:</a:t>
              </a:r>
              <a:endParaRPr kumimoji="0" lang="en-GB" sz="4400" b="1" i="0" u="none" strike="noStrike" cap="none" spc="0" normalizeH="0" baseline="0" dirty="0">
                <a:ln>
                  <a:noFill/>
                </a:ln>
                <a:solidFill>
                  <a:srgbClr val="000000"/>
                </a:solidFill>
                <a:effectLst/>
                <a:uFillTx/>
                <a:latin typeface="Quattrocento Sans" panose="020B0502050000020003" pitchFamily="34" charset="0"/>
                <a:sym typeface="Helvetica Neue"/>
              </a:endParaRPr>
            </a:p>
          </p:txBody>
        </p:sp>
      </p:grpSp>
      <p:sp>
        <p:nvSpPr>
          <p:cNvPr id="69" name="TextBox 68">
            <a:extLst>
              <a:ext uri="{FF2B5EF4-FFF2-40B4-BE49-F238E27FC236}">
                <a16:creationId xmlns:a16="http://schemas.microsoft.com/office/drawing/2014/main" id="{A37F0C71-2E51-4F37-BC21-7BCE26423EEB}"/>
              </a:ext>
            </a:extLst>
          </p:cNvPr>
          <p:cNvSpPr txBox="1"/>
          <p:nvPr/>
        </p:nvSpPr>
        <p:spPr>
          <a:xfrm>
            <a:off x="11304291" y="9210963"/>
            <a:ext cx="10185296" cy="21140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457200" indent="-457200" algn="l">
              <a:buFont typeface="Wingdings" panose="05000000000000000000" pitchFamily="2" charset="2"/>
              <a:buChar char="§"/>
            </a:pPr>
            <a:r>
              <a:rPr lang="en-GB" dirty="0">
                <a:latin typeface="Quattrocento Sans" panose="020B0502050000020003" pitchFamily="34" charset="0"/>
              </a:rPr>
              <a:t>Losing interest in usual activities or hobbies</a:t>
            </a:r>
          </a:p>
          <a:p>
            <a:pPr marL="457200" indent="-457200" algn="l">
              <a:buFont typeface="Wingdings" panose="05000000000000000000" pitchFamily="2" charset="2"/>
              <a:buChar char="§"/>
            </a:pPr>
            <a:r>
              <a:rPr lang="en-GB" dirty="0">
                <a:latin typeface="Quattrocento Sans" panose="020B0502050000020003" pitchFamily="34" charset="0"/>
              </a:rPr>
              <a:t>Lying about gambling or hiding it from others</a:t>
            </a:r>
          </a:p>
          <a:p>
            <a:pPr marL="457200" indent="-457200" algn="l">
              <a:buFont typeface="Wingdings" panose="05000000000000000000" pitchFamily="2" charset="2"/>
              <a:buChar char="§"/>
            </a:pPr>
            <a:r>
              <a:rPr lang="en-GB" dirty="0">
                <a:latin typeface="Quattrocento Sans" panose="020B0502050000020003" pitchFamily="34" charset="0"/>
              </a:rPr>
              <a:t>Borrowing money or selling possessions</a:t>
            </a:r>
          </a:p>
          <a:p>
            <a:pPr marL="457200" indent="-457200" algn="l">
              <a:buFont typeface="Wingdings" panose="05000000000000000000" pitchFamily="2" charset="2"/>
              <a:buChar char="§"/>
            </a:pPr>
            <a:r>
              <a:rPr lang="en-GB" dirty="0">
                <a:latin typeface="Quattrocento Sans" panose="020B0502050000020003" pitchFamily="34" charset="0"/>
              </a:rPr>
              <a:t>Neglecting work, school, family or personal needs</a:t>
            </a:r>
            <a:endParaRPr kumimoji="0" lang="en-GB" sz="3200" b="1" i="0" u="none" strike="noStrike" cap="none" spc="0" normalizeH="0" baseline="0" dirty="0">
              <a:ln>
                <a:noFill/>
              </a:ln>
              <a:solidFill>
                <a:srgbClr val="000000"/>
              </a:solidFill>
              <a:effectLst/>
              <a:uFillTx/>
              <a:latin typeface="Quattrocento Sans" panose="020B0502050000020003" pitchFamily="34" charset="0"/>
              <a:sym typeface="Helvetica Neue"/>
            </a:endParaRPr>
          </a:p>
        </p:txBody>
      </p:sp>
      <p:grpSp>
        <p:nvGrpSpPr>
          <p:cNvPr id="70" name="Group 69">
            <a:extLst>
              <a:ext uri="{FF2B5EF4-FFF2-40B4-BE49-F238E27FC236}">
                <a16:creationId xmlns:a16="http://schemas.microsoft.com/office/drawing/2014/main" id="{2583F101-BFE3-4A23-A16D-B6DCAD0BC3A2}"/>
              </a:ext>
            </a:extLst>
          </p:cNvPr>
          <p:cNvGrpSpPr/>
          <p:nvPr/>
        </p:nvGrpSpPr>
        <p:grpSpPr>
          <a:xfrm>
            <a:off x="950976" y="12015216"/>
            <a:ext cx="20007072" cy="1275082"/>
            <a:chOff x="950976" y="12015216"/>
            <a:chExt cx="20007072" cy="1275082"/>
          </a:xfrm>
        </p:grpSpPr>
        <p:sp>
          <p:nvSpPr>
            <p:cNvPr id="71" name="Rectangle 70">
              <a:extLst>
                <a:ext uri="{FF2B5EF4-FFF2-40B4-BE49-F238E27FC236}">
                  <a16:creationId xmlns:a16="http://schemas.microsoft.com/office/drawing/2014/main" id="{0DB2FFF7-1BB3-4FE1-8642-3787ECAC6E76}"/>
                </a:ext>
              </a:extLst>
            </p:cNvPr>
            <p:cNvSpPr/>
            <p:nvPr/>
          </p:nvSpPr>
          <p:spPr>
            <a:xfrm>
              <a:off x="950976" y="12015216"/>
              <a:ext cx="20007072" cy="1275082"/>
            </a:xfrm>
            <a:prstGeom prst="rect">
              <a:avLst/>
            </a:prstGeom>
            <a:solidFill>
              <a:schemeClr val="bg1"/>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GB" sz="30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72" name="Picture 2" descr="Image result for gamcare logo png">
              <a:hlinkClick r:id="rId11"/>
              <a:extLst>
                <a:ext uri="{FF2B5EF4-FFF2-40B4-BE49-F238E27FC236}">
                  <a16:creationId xmlns:a16="http://schemas.microsoft.com/office/drawing/2014/main" id="{DDA65FB7-3B6F-4236-95CE-FC98D300CC38}"/>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950976" y="12223557"/>
              <a:ext cx="3359380" cy="970488"/>
            </a:xfrm>
            <a:prstGeom prst="rect">
              <a:avLst/>
            </a:prstGeom>
            <a:noFill/>
            <a:extLst>
              <a:ext uri="{909E8E84-426E-40DD-AFC4-6F175D3DCCD1}">
                <a14:hiddenFill xmlns:a14="http://schemas.microsoft.com/office/drawing/2010/main">
                  <a:solidFill>
                    <a:srgbClr val="FFFFFF"/>
                  </a:solidFill>
                </a14:hiddenFill>
              </a:ext>
            </a:extLst>
          </p:spPr>
        </p:pic>
        <p:sp>
          <p:nvSpPr>
            <p:cNvPr id="73" name="TextBox 72">
              <a:extLst>
                <a:ext uri="{FF2B5EF4-FFF2-40B4-BE49-F238E27FC236}">
                  <a16:creationId xmlns:a16="http://schemas.microsoft.com/office/drawing/2014/main" id="{2CE65CAD-042E-4FE1-90A0-13FCCA59CF18}"/>
                </a:ext>
              </a:extLst>
            </p:cNvPr>
            <p:cNvSpPr txBox="1"/>
            <p:nvPr/>
          </p:nvSpPr>
          <p:spPr>
            <a:xfrm>
              <a:off x="4310356" y="12151308"/>
              <a:ext cx="3557070" cy="10675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GB" sz="2000" b="1" i="0" u="none" strike="noStrike" cap="none" spc="-150" normalizeH="0" baseline="0" dirty="0">
                  <a:ln>
                    <a:noFill/>
                  </a:ln>
                  <a:solidFill>
                    <a:schemeClr val="bg2">
                      <a:lumMod val="50000"/>
                    </a:schemeClr>
                  </a:solidFill>
                  <a:effectLst/>
                  <a:uFillTx/>
                  <a:latin typeface="Quattrocento Sans" panose="020B0502050000020003" pitchFamily="34" charset="0"/>
                  <a:sym typeface="Helvetica Neue"/>
                </a:rPr>
                <a:t>NATIONAL GAMBLING HELPLINE </a:t>
              </a:r>
              <a:r>
                <a:rPr kumimoji="0" lang="en-GB" sz="4000" i="0" u="none" strike="noStrike" cap="none" spc="0" normalizeH="0" baseline="0" dirty="0">
                  <a:ln>
                    <a:noFill/>
                  </a:ln>
                  <a:solidFill>
                    <a:srgbClr val="512373"/>
                  </a:solidFill>
                  <a:effectLst/>
                  <a:uFillTx/>
                  <a:latin typeface="Quattrocento Sans" panose="020B0502050000020003" pitchFamily="34" charset="0"/>
                  <a:sym typeface="Helvetica Neue"/>
                </a:rPr>
                <a:t>0808 8020 133</a:t>
              </a:r>
              <a:endParaRPr kumimoji="0" lang="en-GB" sz="3200" i="0" u="none" strike="noStrike" cap="none" spc="0" normalizeH="0" baseline="0" dirty="0">
                <a:ln>
                  <a:noFill/>
                </a:ln>
                <a:solidFill>
                  <a:srgbClr val="512373"/>
                </a:solidFill>
                <a:effectLst/>
                <a:uFillTx/>
                <a:latin typeface="Quattrocento Sans" panose="020B0502050000020003" pitchFamily="34" charset="0"/>
                <a:sym typeface="Helvetica Neue"/>
              </a:endParaRPr>
            </a:p>
          </p:txBody>
        </p:sp>
      </p:grpSp>
    </p:spTree>
    <p:extLst>
      <p:ext uri="{BB962C8B-B14F-4D97-AF65-F5344CB8AC3E}">
        <p14:creationId xmlns:p14="http://schemas.microsoft.com/office/powerpoint/2010/main" val="300210257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
                                            <p:txEl>
                                              <p:pRg st="0" end="0"/>
                                            </p:txEl>
                                          </p:spTgt>
                                        </p:tgtEl>
                                        <p:attrNameLst>
                                          <p:attrName>style.visibility</p:attrName>
                                        </p:attrNameLst>
                                      </p:cBhvr>
                                      <p:to>
                                        <p:strVal val="visible"/>
                                      </p:to>
                                    </p:set>
                                    <p:animEffect transition="in" filter="fade">
                                      <p:cBhvr>
                                        <p:cTn id="12" dur="500"/>
                                        <p:tgtEl>
                                          <p:spTgt spid="4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fade">
                                      <p:cBhvr>
                                        <p:cTn id="17" dur="5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fade">
                                      <p:cBhvr>
                                        <p:cTn id="27" dur="500"/>
                                        <p:tgtEl>
                                          <p:spTgt spid="4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fade">
                                      <p:cBhvr>
                                        <p:cTn id="32" dur="500"/>
                                        <p:tgtEl>
                                          <p:spTgt spid="4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8">
                                            <p:txEl>
                                              <p:pRg st="0" end="0"/>
                                            </p:txEl>
                                          </p:spTgt>
                                        </p:tgtEl>
                                        <p:attrNameLst>
                                          <p:attrName>style.visibility</p:attrName>
                                        </p:attrNameLst>
                                      </p:cBhvr>
                                      <p:to>
                                        <p:strVal val="visible"/>
                                      </p:to>
                                    </p:set>
                                    <p:animEffect transition="in" filter="fade">
                                      <p:cBhvr>
                                        <p:cTn id="42" dur="500"/>
                                        <p:tgtEl>
                                          <p:spTgt spid="8">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8"/>
                                        </p:tgtEl>
                                        <p:attrNameLst>
                                          <p:attrName>style.visibility</p:attrName>
                                        </p:attrNameLst>
                                      </p:cBhvr>
                                      <p:to>
                                        <p:strVal val="visible"/>
                                      </p:to>
                                    </p:set>
                                    <p:animEffect transition="in" filter="fade">
                                      <p:cBhvr>
                                        <p:cTn id="47" dur="500"/>
                                        <p:tgtEl>
                                          <p:spTgt spid="4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9"/>
                                        </p:tgtEl>
                                        <p:attrNameLst>
                                          <p:attrName>style.visibility</p:attrName>
                                        </p:attrNameLst>
                                      </p:cBhvr>
                                      <p:to>
                                        <p:strVal val="visible"/>
                                      </p:to>
                                    </p:set>
                                    <p:animEffect transition="in" filter="fade">
                                      <p:cBhvr>
                                        <p:cTn id="57" dur="500"/>
                                        <p:tgtEl>
                                          <p:spTgt spid="4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50"/>
                                        </p:tgtEl>
                                        <p:attrNameLst>
                                          <p:attrName>style.visibility</p:attrName>
                                        </p:attrNameLst>
                                      </p:cBhvr>
                                      <p:to>
                                        <p:strVal val="visible"/>
                                      </p:to>
                                    </p:set>
                                    <p:animEffect transition="in" filter="fade">
                                      <p:cBhvr>
                                        <p:cTn id="62" dur="500"/>
                                        <p:tgtEl>
                                          <p:spTgt spid="50"/>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43"/>
                                        </p:tgtEl>
                                        <p:attrNameLst>
                                          <p:attrName>style.visibility</p:attrName>
                                        </p:attrNameLst>
                                      </p:cBhvr>
                                      <p:to>
                                        <p:strVal val="visible"/>
                                      </p:to>
                                    </p:set>
                                    <p:animEffect transition="in" filter="fade">
                                      <p:cBhvr>
                                        <p:cTn id="67" dur="500"/>
                                        <p:tgtEl>
                                          <p:spTgt spid="43"/>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51"/>
                                        </p:tgtEl>
                                        <p:attrNameLst>
                                          <p:attrName>style.visibility</p:attrName>
                                        </p:attrNameLst>
                                      </p:cBhvr>
                                      <p:to>
                                        <p:strVal val="visible"/>
                                      </p:to>
                                    </p:set>
                                    <p:animEffect transition="in" filter="fade">
                                      <p:cBhvr>
                                        <p:cTn id="72" dur="500"/>
                                        <p:tgtEl>
                                          <p:spTgt spid="51"/>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52"/>
                                        </p:tgtEl>
                                        <p:attrNameLst>
                                          <p:attrName>style.visibility</p:attrName>
                                        </p:attrNameLst>
                                      </p:cBhvr>
                                      <p:to>
                                        <p:strVal val="visible"/>
                                      </p:to>
                                    </p:set>
                                    <p:animEffect transition="in" filter="fade">
                                      <p:cBhvr>
                                        <p:cTn id="77" dur="500"/>
                                        <p:tgtEl>
                                          <p:spTgt spid="52"/>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29"/>
                                        </p:tgtEl>
                                        <p:attrNameLst>
                                          <p:attrName>style.visibility</p:attrName>
                                        </p:attrNameLst>
                                      </p:cBhvr>
                                      <p:to>
                                        <p:strVal val="visible"/>
                                      </p:to>
                                    </p:set>
                                    <p:animEffect transition="in" filter="fade">
                                      <p:cBhvr>
                                        <p:cTn id="82" dur="500"/>
                                        <p:tgtEl>
                                          <p:spTgt spid="29"/>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53"/>
                                        </p:tgtEl>
                                        <p:attrNameLst>
                                          <p:attrName>style.visibility</p:attrName>
                                        </p:attrNameLst>
                                      </p:cBhvr>
                                      <p:to>
                                        <p:strVal val="visible"/>
                                      </p:to>
                                    </p:set>
                                    <p:animEffect transition="in" filter="fade">
                                      <p:cBhvr>
                                        <p:cTn id="87" dur="500"/>
                                        <p:tgtEl>
                                          <p:spTgt spid="53"/>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54"/>
                                        </p:tgtEl>
                                        <p:attrNameLst>
                                          <p:attrName>style.visibility</p:attrName>
                                        </p:attrNameLst>
                                      </p:cBhvr>
                                      <p:to>
                                        <p:strVal val="visible"/>
                                      </p:to>
                                    </p:set>
                                    <p:animEffect transition="in" filter="fade">
                                      <p:cBhvr>
                                        <p:cTn id="92" dur="500"/>
                                        <p:tgtEl>
                                          <p:spTgt spid="54"/>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31"/>
                                        </p:tgtEl>
                                        <p:attrNameLst>
                                          <p:attrName>style.visibility</p:attrName>
                                        </p:attrNameLst>
                                      </p:cBhvr>
                                      <p:to>
                                        <p:strVal val="visible"/>
                                      </p:to>
                                    </p:set>
                                    <p:animEffect transition="in" filter="fade">
                                      <p:cBhvr>
                                        <p:cTn id="97" dur="500"/>
                                        <p:tgtEl>
                                          <p:spTgt spid="31"/>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55"/>
                                        </p:tgtEl>
                                        <p:attrNameLst>
                                          <p:attrName>style.visibility</p:attrName>
                                        </p:attrNameLst>
                                      </p:cBhvr>
                                      <p:to>
                                        <p:strVal val="visible"/>
                                      </p:to>
                                    </p:set>
                                    <p:animEffect transition="in" filter="fade">
                                      <p:cBhvr>
                                        <p:cTn id="102" dur="500"/>
                                        <p:tgtEl>
                                          <p:spTgt spid="55"/>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68"/>
                                        </p:tgtEl>
                                        <p:attrNameLst>
                                          <p:attrName>style.visibility</p:attrName>
                                        </p:attrNameLst>
                                      </p:cBhvr>
                                      <p:to>
                                        <p:strVal val="visible"/>
                                      </p:to>
                                    </p:set>
                                    <p:animEffect transition="in" filter="fade">
                                      <p:cBhvr>
                                        <p:cTn id="107" dur="500"/>
                                        <p:tgtEl>
                                          <p:spTgt spid="68"/>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69"/>
                                        </p:tgtEl>
                                        <p:attrNameLst>
                                          <p:attrName>style.visibility</p:attrName>
                                        </p:attrNameLst>
                                      </p:cBhvr>
                                      <p:to>
                                        <p:strVal val="visible"/>
                                      </p:to>
                                    </p:set>
                                    <p:animEffect transition="in" filter="fade">
                                      <p:cBhvr>
                                        <p:cTn id="112"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p:bldP spid="47" grpId="0" animBg="1"/>
      <p:bldP spid="48" grpId="0" animBg="1"/>
      <p:bldP spid="49" grpId="0"/>
      <p:bldP spid="50" grpId="0" animBg="1"/>
      <p:bldP spid="51" grpId="0"/>
      <p:bldP spid="52" grpId="0" animBg="1"/>
      <p:bldP spid="53" grpId="0"/>
      <p:bldP spid="54" grpId="0" animBg="1"/>
      <p:bldP spid="55" grpId="0"/>
      <p:bldP spid="6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Getting help"/>
          <p:cNvSpPr txBox="1">
            <a:spLocks noGrp="1"/>
          </p:cNvSpPr>
          <p:nvPr>
            <p:ph type="body" idx="13"/>
          </p:nvPr>
        </p:nvSpPr>
        <p:spPr>
          <a:xfrm>
            <a:off x="1140418" y="1358226"/>
            <a:ext cx="5147768" cy="151447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marL="0" indent="0">
              <a:spcBef>
                <a:spcPts val="0"/>
              </a:spcBef>
              <a:buSzTx/>
              <a:buNone/>
              <a:defRPr sz="8000">
                <a:solidFill>
                  <a:srgbClr val="FFFFFF"/>
                </a:solidFill>
                <a:latin typeface="Oswald DemiBold"/>
                <a:ea typeface="Oswald DemiBold"/>
                <a:cs typeface="Oswald DemiBold"/>
                <a:sym typeface="Oswald DemiBold"/>
              </a:defRPr>
            </a:lvl1pPr>
          </a:lstStyle>
          <a:p>
            <a:r>
              <a:t>Getting help</a:t>
            </a:r>
          </a:p>
        </p:txBody>
      </p:sp>
      <p:sp>
        <p:nvSpPr>
          <p:cNvPr id="291" name="Rounded Rectangle"/>
          <p:cNvSpPr/>
          <p:nvPr/>
        </p:nvSpPr>
        <p:spPr>
          <a:xfrm>
            <a:off x="7122059" y="4572000"/>
            <a:ext cx="4791537" cy="1628021"/>
          </a:xfrm>
          <a:prstGeom prst="roundRect">
            <a:avLst>
              <a:gd name="adj" fmla="val 24478"/>
            </a:avLst>
          </a:prstGeom>
          <a:solidFill>
            <a:srgbClr val="FFFFFF"/>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92" name="www.bigdeal.org.uk"/>
          <p:cNvSpPr txBox="1"/>
          <p:nvPr/>
        </p:nvSpPr>
        <p:spPr>
          <a:xfrm>
            <a:off x="6729895" y="6312685"/>
            <a:ext cx="5412021" cy="5365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lvl1pPr>
              <a:defRPr sz="2800">
                <a:solidFill>
                  <a:srgbClr val="FFFFFF"/>
                </a:solidFill>
                <a:latin typeface="Quattrocento Sans"/>
                <a:ea typeface="Quattrocento Sans"/>
                <a:cs typeface="Quattrocento Sans"/>
                <a:sym typeface="Quattrocento Sans"/>
              </a:defRPr>
            </a:lvl1pPr>
          </a:lstStyle>
          <a:p>
            <a:r>
              <a:t>www.bigdeal.org.uk</a:t>
            </a:r>
          </a:p>
        </p:txBody>
      </p:sp>
      <p:sp>
        <p:nvSpPr>
          <p:cNvPr id="295" name="www.youngminds.org.uk"/>
          <p:cNvSpPr txBox="1"/>
          <p:nvPr/>
        </p:nvSpPr>
        <p:spPr>
          <a:xfrm>
            <a:off x="12205644" y="6312685"/>
            <a:ext cx="5412020" cy="5365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lvl1pPr>
              <a:defRPr sz="2800">
                <a:solidFill>
                  <a:srgbClr val="FFFFFF"/>
                </a:solidFill>
                <a:latin typeface="Quattrocento Sans"/>
                <a:ea typeface="Quattrocento Sans"/>
                <a:cs typeface="Quattrocento Sans"/>
                <a:sym typeface="Quattrocento Sans"/>
              </a:defRPr>
            </a:lvl1pPr>
          </a:lstStyle>
          <a:p>
            <a:r>
              <a:t>www.youngminds.org.uk</a:t>
            </a:r>
          </a:p>
        </p:txBody>
      </p:sp>
      <p:sp>
        <p:nvSpPr>
          <p:cNvPr id="298" name="www.childline.org.uk"/>
          <p:cNvSpPr txBox="1"/>
          <p:nvPr/>
        </p:nvSpPr>
        <p:spPr>
          <a:xfrm>
            <a:off x="17681392" y="6312685"/>
            <a:ext cx="5412020" cy="5365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lvl1pPr>
              <a:defRPr sz="2800">
                <a:solidFill>
                  <a:srgbClr val="FFFFFF"/>
                </a:solidFill>
                <a:latin typeface="Quattrocento Sans"/>
                <a:ea typeface="Quattrocento Sans"/>
                <a:cs typeface="Quattrocento Sans"/>
                <a:sym typeface="Quattrocento Sans"/>
              </a:defRPr>
            </a:lvl1pPr>
          </a:lstStyle>
          <a:p>
            <a:r>
              <a:t>www.childline.org.uk</a:t>
            </a:r>
          </a:p>
        </p:txBody>
      </p:sp>
      <p:sp>
        <p:nvSpPr>
          <p:cNvPr id="301" name="www.monzo.com"/>
          <p:cNvSpPr txBox="1"/>
          <p:nvPr/>
        </p:nvSpPr>
        <p:spPr>
          <a:xfrm>
            <a:off x="1254147" y="10061594"/>
            <a:ext cx="5412020" cy="5365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lvl1pPr>
              <a:defRPr sz="2800">
                <a:solidFill>
                  <a:srgbClr val="FFFFFF"/>
                </a:solidFill>
                <a:latin typeface="Quattrocento Sans"/>
                <a:ea typeface="Quattrocento Sans"/>
                <a:cs typeface="Quattrocento Sans"/>
                <a:sym typeface="Quattrocento Sans"/>
              </a:defRPr>
            </a:lvl1pPr>
          </a:lstStyle>
          <a:p>
            <a:r>
              <a:t>www.monzo.com</a:t>
            </a:r>
          </a:p>
        </p:txBody>
      </p:sp>
      <p:sp>
        <p:nvSpPr>
          <p:cNvPr id="304" name="www.gamcare.org.uk"/>
          <p:cNvSpPr txBox="1"/>
          <p:nvPr/>
        </p:nvSpPr>
        <p:spPr>
          <a:xfrm>
            <a:off x="6729895" y="10061594"/>
            <a:ext cx="5412021" cy="5365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lvl1pPr>
              <a:defRPr sz="2800">
                <a:solidFill>
                  <a:srgbClr val="FFFFFF"/>
                </a:solidFill>
                <a:latin typeface="Quattrocento Sans"/>
                <a:ea typeface="Quattrocento Sans"/>
                <a:cs typeface="Quattrocento Sans"/>
                <a:sym typeface="Quattrocento Sans"/>
              </a:defRPr>
            </a:lvl1pPr>
          </a:lstStyle>
          <a:p>
            <a:r>
              <a:rPr dirty="0"/>
              <a:t>www.gamcare.org.uk</a:t>
            </a:r>
          </a:p>
        </p:txBody>
      </p:sp>
      <p:sp>
        <p:nvSpPr>
          <p:cNvPr id="307" name="www.scrabit.org"/>
          <p:cNvSpPr txBox="1"/>
          <p:nvPr/>
        </p:nvSpPr>
        <p:spPr>
          <a:xfrm>
            <a:off x="12205644" y="10061594"/>
            <a:ext cx="5412020" cy="5365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lvl1pPr>
              <a:defRPr sz="2800">
                <a:solidFill>
                  <a:srgbClr val="FFFFFF"/>
                </a:solidFill>
                <a:latin typeface="Quattrocento Sans"/>
                <a:ea typeface="Quattrocento Sans"/>
                <a:cs typeface="Quattrocento Sans"/>
                <a:sym typeface="Quattrocento Sans"/>
              </a:defRPr>
            </a:lvl1pPr>
          </a:lstStyle>
          <a:p>
            <a:r>
              <a:t>www.scrabit.org</a:t>
            </a:r>
          </a:p>
        </p:txBody>
      </p:sp>
      <p:sp>
        <p:nvSpPr>
          <p:cNvPr id="310" name="www.gamblersanonymous.org.uk"/>
          <p:cNvSpPr txBox="1"/>
          <p:nvPr/>
        </p:nvSpPr>
        <p:spPr>
          <a:xfrm>
            <a:off x="17681392" y="10065387"/>
            <a:ext cx="5412020" cy="5289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71437" tIns="71437" rIns="71437" bIns="71437" anchor="ctr">
            <a:spAutoFit/>
          </a:bodyPr>
          <a:lstStyle>
            <a:lvl1pPr>
              <a:defRPr sz="2500" i="1" u="sng">
                <a:solidFill>
                  <a:srgbClr val="FFFFFF"/>
                </a:solidFill>
                <a:latin typeface="Quattrocento Sans"/>
                <a:ea typeface="Quattrocento Sans"/>
                <a:cs typeface="Quattrocento Sans"/>
                <a:sym typeface="Quattrocento Sans"/>
                <a:hlinkClick r:id="" action="ppaction://noaction"/>
              </a:defRPr>
            </a:lvl1pPr>
          </a:lstStyle>
          <a:p>
            <a:pPr>
              <a:defRPr u="none"/>
            </a:pPr>
            <a:r>
              <a:rPr i="0" u="none" dirty="0">
                <a:solidFill>
                  <a:schemeClr val="bg1"/>
                </a:solidFill>
                <a:hlinkClick r:id="rId2">
                  <a:extLst>
                    <a:ext uri="{A12FA001-AC4F-418D-AE19-62706E023703}">
                      <ahyp:hlinkClr xmlns:ahyp="http://schemas.microsoft.com/office/drawing/2018/hyperlinkcolor" val="tx"/>
                    </a:ext>
                  </a:extLst>
                </a:hlinkClick>
              </a:rPr>
              <a:t>www.gamblersanonymous.org.uk</a:t>
            </a:r>
          </a:p>
        </p:txBody>
      </p:sp>
      <p:pic>
        <p:nvPicPr>
          <p:cNvPr id="33" name="Picture 32">
            <a:extLst>
              <a:ext uri="{FF2B5EF4-FFF2-40B4-BE49-F238E27FC236}">
                <a16:creationId xmlns:a16="http://schemas.microsoft.com/office/drawing/2014/main" id="{693800CE-F1C4-468D-9229-0FB22BE0684B}"/>
              </a:ext>
            </a:extLst>
          </p:cNvPr>
          <p:cNvPicPr>
            <a:picLocks noChangeAspect="1"/>
          </p:cNvPicPr>
          <p:nvPr/>
        </p:nvPicPr>
        <p:blipFill>
          <a:blip r:embed="rId3"/>
          <a:stretch>
            <a:fillRect/>
          </a:stretch>
        </p:blipFill>
        <p:spPr>
          <a:xfrm>
            <a:off x="1637735" y="9402749"/>
            <a:ext cx="4886856" cy="2330910"/>
          </a:xfrm>
          <a:prstGeom prst="rect">
            <a:avLst/>
          </a:prstGeom>
        </p:spPr>
      </p:pic>
      <p:pic>
        <p:nvPicPr>
          <p:cNvPr id="34" name="Picture 33">
            <a:extLst>
              <a:ext uri="{FF2B5EF4-FFF2-40B4-BE49-F238E27FC236}">
                <a16:creationId xmlns:a16="http://schemas.microsoft.com/office/drawing/2014/main" id="{B369DDC7-9FC5-424A-8CD2-36CA643D85B5}"/>
              </a:ext>
            </a:extLst>
          </p:cNvPr>
          <p:cNvPicPr>
            <a:picLocks noChangeAspect="1"/>
          </p:cNvPicPr>
          <p:nvPr/>
        </p:nvPicPr>
        <p:blipFill>
          <a:blip r:embed="rId4"/>
          <a:stretch>
            <a:fillRect/>
          </a:stretch>
        </p:blipFill>
        <p:spPr>
          <a:xfrm>
            <a:off x="1108778" y="3650613"/>
            <a:ext cx="5890736" cy="3191974"/>
          </a:xfrm>
          <a:prstGeom prst="rect">
            <a:avLst/>
          </a:prstGeom>
        </p:spPr>
      </p:pic>
      <p:pic>
        <p:nvPicPr>
          <p:cNvPr id="35" name="Picture 34">
            <a:extLst>
              <a:ext uri="{FF2B5EF4-FFF2-40B4-BE49-F238E27FC236}">
                <a16:creationId xmlns:a16="http://schemas.microsoft.com/office/drawing/2014/main" id="{0134BDAA-40F4-4F82-870F-707F04243A99}"/>
              </a:ext>
            </a:extLst>
          </p:cNvPr>
          <p:cNvPicPr>
            <a:picLocks noChangeAspect="1"/>
          </p:cNvPicPr>
          <p:nvPr/>
        </p:nvPicPr>
        <p:blipFill>
          <a:blip r:embed="rId5"/>
          <a:stretch>
            <a:fillRect/>
          </a:stretch>
        </p:blipFill>
        <p:spPr>
          <a:xfrm>
            <a:off x="17559787" y="4338510"/>
            <a:ext cx="5158627" cy="2060765"/>
          </a:xfrm>
          <a:prstGeom prst="rect">
            <a:avLst/>
          </a:prstGeom>
        </p:spPr>
      </p:pic>
      <p:pic>
        <p:nvPicPr>
          <p:cNvPr id="36" name="Picture 35">
            <a:extLst>
              <a:ext uri="{FF2B5EF4-FFF2-40B4-BE49-F238E27FC236}">
                <a16:creationId xmlns:a16="http://schemas.microsoft.com/office/drawing/2014/main" id="{BF43C3BD-49DA-49BF-B59A-5C99BC9C1FEA}"/>
              </a:ext>
            </a:extLst>
          </p:cNvPr>
          <p:cNvPicPr>
            <a:picLocks noChangeAspect="1"/>
          </p:cNvPicPr>
          <p:nvPr/>
        </p:nvPicPr>
        <p:blipFill>
          <a:blip r:embed="rId6"/>
          <a:stretch>
            <a:fillRect/>
          </a:stretch>
        </p:blipFill>
        <p:spPr>
          <a:xfrm>
            <a:off x="9414930" y="9074929"/>
            <a:ext cx="6414665" cy="2401095"/>
          </a:xfrm>
          <a:prstGeom prst="rect">
            <a:avLst/>
          </a:prstGeom>
        </p:spPr>
      </p:pic>
      <p:pic>
        <p:nvPicPr>
          <p:cNvPr id="37" name="Picture 36">
            <a:extLst>
              <a:ext uri="{FF2B5EF4-FFF2-40B4-BE49-F238E27FC236}">
                <a16:creationId xmlns:a16="http://schemas.microsoft.com/office/drawing/2014/main" id="{FEF57718-4285-4746-B409-FEE745DFA09A}"/>
              </a:ext>
            </a:extLst>
          </p:cNvPr>
          <p:cNvPicPr>
            <a:picLocks noChangeAspect="1"/>
          </p:cNvPicPr>
          <p:nvPr/>
        </p:nvPicPr>
        <p:blipFill>
          <a:blip r:embed="rId7"/>
          <a:stretch>
            <a:fillRect/>
          </a:stretch>
        </p:blipFill>
        <p:spPr>
          <a:xfrm>
            <a:off x="10210482" y="7072472"/>
            <a:ext cx="4823559" cy="2095505"/>
          </a:xfrm>
          <a:prstGeom prst="rect">
            <a:avLst/>
          </a:prstGeom>
        </p:spPr>
      </p:pic>
      <p:pic>
        <p:nvPicPr>
          <p:cNvPr id="38" name="Picture 37">
            <a:extLst>
              <a:ext uri="{FF2B5EF4-FFF2-40B4-BE49-F238E27FC236}">
                <a16:creationId xmlns:a16="http://schemas.microsoft.com/office/drawing/2014/main" id="{AE67A403-DC0B-4877-BE17-3369A79486A7}"/>
              </a:ext>
            </a:extLst>
          </p:cNvPr>
          <p:cNvPicPr>
            <a:picLocks noChangeAspect="1"/>
          </p:cNvPicPr>
          <p:nvPr/>
        </p:nvPicPr>
        <p:blipFill>
          <a:blip r:embed="rId8"/>
          <a:stretch>
            <a:fillRect/>
          </a:stretch>
        </p:blipFill>
        <p:spPr>
          <a:xfrm>
            <a:off x="18534575" y="8675092"/>
            <a:ext cx="3209052" cy="2800934"/>
          </a:xfrm>
          <a:prstGeom prst="rect">
            <a:avLst/>
          </a:prstGeom>
        </p:spPr>
      </p:pic>
      <p:pic>
        <p:nvPicPr>
          <p:cNvPr id="39" name="Picture 38">
            <a:extLst>
              <a:ext uri="{FF2B5EF4-FFF2-40B4-BE49-F238E27FC236}">
                <a16:creationId xmlns:a16="http://schemas.microsoft.com/office/drawing/2014/main" id="{D6E2E616-70B1-4F96-800A-4F53B9BF6DCD}"/>
              </a:ext>
            </a:extLst>
          </p:cNvPr>
          <p:cNvPicPr>
            <a:picLocks noChangeAspect="1"/>
          </p:cNvPicPr>
          <p:nvPr/>
        </p:nvPicPr>
        <p:blipFill>
          <a:blip r:embed="rId9"/>
          <a:stretch>
            <a:fillRect/>
          </a:stretch>
        </p:blipFill>
        <p:spPr>
          <a:xfrm>
            <a:off x="18068625" y="6480477"/>
            <a:ext cx="4140954" cy="2527138"/>
          </a:xfrm>
          <a:prstGeom prst="rect">
            <a:avLst/>
          </a:prstGeom>
        </p:spPr>
      </p:pic>
      <p:pic>
        <p:nvPicPr>
          <p:cNvPr id="40" name="Picture 39">
            <a:extLst>
              <a:ext uri="{FF2B5EF4-FFF2-40B4-BE49-F238E27FC236}">
                <a16:creationId xmlns:a16="http://schemas.microsoft.com/office/drawing/2014/main" id="{4AEABAF2-0402-4FB8-B9E6-047817FB4D1D}"/>
              </a:ext>
            </a:extLst>
          </p:cNvPr>
          <p:cNvPicPr>
            <a:picLocks noChangeAspect="1"/>
          </p:cNvPicPr>
          <p:nvPr/>
        </p:nvPicPr>
        <p:blipFill>
          <a:blip r:embed="rId10"/>
          <a:stretch>
            <a:fillRect/>
          </a:stretch>
        </p:blipFill>
        <p:spPr>
          <a:xfrm>
            <a:off x="11387313" y="4053553"/>
            <a:ext cx="2469902" cy="2741721"/>
          </a:xfrm>
          <a:prstGeom prst="rect">
            <a:avLst/>
          </a:prstGeom>
        </p:spPr>
      </p:pic>
      <p:grpSp>
        <p:nvGrpSpPr>
          <p:cNvPr id="49" name="Group 48">
            <a:extLst>
              <a:ext uri="{FF2B5EF4-FFF2-40B4-BE49-F238E27FC236}">
                <a16:creationId xmlns:a16="http://schemas.microsoft.com/office/drawing/2014/main" id="{7D943019-591D-4208-B1BF-5A58C906B9C7}"/>
              </a:ext>
            </a:extLst>
          </p:cNvPr>
          <p:cNvGrpSpPr/>
          <p:nvPr/>
        </p:nvGrpSpPr>
        <p:grpSpPr>
          <a:xfrm>
            <a:off x="950976" y="12015216"/>
            <a:ext cx="20007072" cy="1275082"/>
            <a:chOff x="950976" y="12015216"/>
            <a:chExt cx="20007072" cy="1275082"/>
          </a:xfrm>
        </p:grpSpPr>
        <p:sp>
          <p:nvSpPr>
            <p:cNvPr id="50" name="Rectangle 49">
              <a:extLst>
                <a:ext uri="{FF2B5EF4-FFF2-40B4-BE49-F238E27FC236}">
                  <a16:creationId xmlns:a16="http://schemas.microsoft.com/office/drawing/2014/main" id="{25BAD3BD-F6E5-42AF-851A-989D336F977E}"/>
                </a:ext>
              </a:extLst>
            </p:cNvPr>
            <p:cNvSpPr/>
            <p:nvPr/>
          </p:nvSpPr>
          <p:spPr>
            <a:xfrm>
              <a:off x="950976" y="12015216"/>
              <a:ext cx="20007072" cy="1275082"/>
            </a:xfrm>
            <a:prstGeom prst="rect">
              <a:avLst/>
            </a:prstGeom>
            <a:solidFill>
              <a:schemeClr val="bg1"/>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GB" sz="30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51" name="Picture 2" descr="Image result for gamcare logo png">
              <a:hlinkClick r:id="rId11"/>
              <a:extLst>
                <a:ext uri="{FF2B5EF4-FFF2-40B4-BE49-F238E27FC236}">
                  <a16:creationId xmlns:a16="http://schemas.microsoft.com/office/drawing/2014/main" id="{B4340337-2463-4B49-871C-90ED1EC612A6}"/>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950976" y="12223557"/>
              <a:ext cx="3359380" cy="970488"/>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id="{513FA87F-3951-40B2-9212-6019EA90E1A4}"/>
                </a:ext>
              </a:extLst>
            </p:cNvPr>
            <p:cNvSpPr txBox="1"/>
            <p:nvPr/>
          </p:nvSpPr>
          <p:spPr>
            <a:xfrm>
              <a:off x="4310356" y="12151308"/>
              <a:ext cx="3557070" cy="10675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GB" sz="2000" b="1" i="0" u="none" strike="noStrike" cap="none" spc="-150" normalizeH="0" baseline="0" dirty="0">
                  <a:ln>
                    <a:noFill/>
                  </a:ln>
                  <a:solidFill>
                    <a:schemeClr val="bg2">
                      <a:lumMod val="50000"/>
                    </a:schemeClr>
                  </a:solidFill>
                  <a:effectLst/>
                  <a:uFillTx/>
                  <a:latin typeface="Quattrocento Sans" panose="020B0502050000020003" pitchFamily="34" charset="0"/>
                  <a:sym typeface="Helvetica Neue"/>
                </a:rPr>
                <a:t>NATIONAL GAMBLING HELPLINE </a:t>
              </a:r>
              <a:r>
                <a:rPr kumimoji="0" lang="en-GB" sz="4000" i="0" u="none" strike="noStrike" cap="none" spc="0" normalizeH="0" baseline="0" dirty="0">
                  <a:ln>
                    <a:noFill/>
                  </a:ln>
                  <a:solidFill>
                    <a:srgbClr val="512373"/>
                  </a:solidFill>
                  <a:effectLst/>
                  <a:uFillTx/>
                  <a:latin typeface="Quattrocento Sans" panose="020B0502050000020003" pitchFamily="34" charset="0"/>
                  <a:sym typeface="Helvetica Neue"/>
                </a:rPr>
                <a:t>0808 8020 133</a:t>
              </a:r>
              <a:endParaRPr kumimoji="0" lang="en-GB" sz="3200" i="0" u="none" strike="noStrike" cap="none" spc="0" normalizeH="0" baseline="0" dirty="0">
                <a:ln>
                  <a:noFill/>
                </a:ln>
                <a:solidFill>
                  <a:srgbClr val="512373"/>
                </a:solidFill>
                <a:effectLst/>
                <a:uFillTx/>
                <a:latin typeface="Quattrocento Sans" panose="020B0502050000020003" pitchFamily="34" charset="0"/>
                <a:sym typeface="Helvetica Neue"/>
              </a:endParaRPr>
            </a:p>
          </p:txBody>
        </p:sp>
      </p:grpSp>
      <p:grpSp>
        <p:nvGrpSpPr>
          <p:cNvPr id="2" name="Group 1">
            <a:extLst>
              <a:ext uri="{FF2B5EF4-FFF2-40B4-BE49-F238E27FC236}">
                <a16:creationId xmlns:a16="http://schemas.microsoft.com/office/drawing/2014/main" id="{850EC435-4DAC-452B-86BD-A388735793E0}"/>
              </a:ext>
            </a:extLst>
          </p:cNvPr>
          <p:cNvGrpSpPr/>
          <p:nvPr/>
        </p:nvGrpSpPr>
        <p:grpSpPr>
          <a:xfrm>
            <a:off x="1416872" y="7049598"/>
            <a:ext cx="4796159" cy="2175584"/>
            <a:chOff x="1416872" y="7049598"/>
            <a:chExt cx="4796159" cy="2175584"/>
          </a:xfrm>
        </p:grpSpPr>
        <p:sp>
          <p:nvSpPr>
            <p:cNvPr id="45" name="TextBox 44">
              <a:extLst>
                <a:ext uri="{FF2B5EF4-FFF2-40B4-BE49-F238E27FC236}">
                  <a16:creationId xmlns:a16="http://schemas.microsoft.com/office/drawing/2014/main" id="{45DFEF67-DAFE-4F0D-BCF6-53E2AB8DB1B9}"/>
                </a:ext>
              </a:extLst>
            </p:cNvPr>
            <p:cNvSpPr txBox="1"/>
            <p:nvPr/>
          </p:nvSpPr>
          <p:spPr>
            <a:xfrm>
              <a:off x="1444099" y="8548074"/>
              <a:ext cx="4768932" cy="677108"/>
            </a:xfrm>
            <a:prstGeom prst="rect">
              <a:avLst/>
            </a:prstGeom>
            <a:noFill/>
          </p:spPr>
          <p:txBody>
            <a:bodyPr wrap="square" rtlCol="0">
              <a:spAutoFit/>
            </a:bodyPr>
            <a:lstStyle/>
            <a:p>
              <a:pPr algn="ctr"/>
              <a:r>
                <a:rPr lang="en-GB" sz="3800" b="0" spc="-150" dirty="0">
                  <a:latin typeface="Oswald" panose="02000303000000000000" pitchFamily="2" charset="0"/>
                </a:rPr>
                <a:t>krysallis.org.uk</a:t>
              </a:r>
            </a:p>
          </p:txBody>
        </p:sp>
        <p:pic>
          <p:nvPicPr>
            <p:cNvPr id="1026" name="Picture 2" descr="Image result for krysallis logo gamcare">
              <a:hlinkClick r:id="rId13"/>
              <a:extLst>
                <a:ext uri="{FF2B5EF4-FFF2-40B4-BE49-F238E27FC236}">
                  <a16:creationId xmlns:a16="http://schemas.microsoft.com/office/drawing/2014/main" id="{57415284-D792-49BA-8FD5-91B54DE5B11B}"/>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416872" y="7049598"/>
              <a:ext cx="4730853" cy="138771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3949241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500"/>
                                        <p:tgtEl>
                                          <p:spTgt spid="3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500"/>
                                        <p:tgtEl>
                                          <p:spTgt spid="3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fade">
                                      <p:cBhvr>
                                        <p:cTn id="42" dur="500"/>
                                        <p:tgtEl>
                                          <p:spTgt spid="3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 name="Materials - 11-25 year olds"/>
          <p:cNvSpPr txBox="1">
            <a:spLocks noGrp="1"/>
          </p:cNvSpPr>
          <p:nvPr>
            <p:ph type="body" idx="13"/>
          </p:nvPr>
        </p:nvSpPr>
        <p:spPr>
          <a:xfrm>
            <a:off x="1140418" y="1358226"/>
            <a:ext cx="11215490" cy="151447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0" indent="0">
              <a:spcBef>
                <a:spcPts val="0"/>
              </a:spcBef>
              <a:buSzTx/>
              <a:buNone/>
              <a:defRPr sz="8000">
                <a:solidFill>
                  <a:srgbClr val="FFFFFF"/>
                </a:solidFill>
                <a:latin typeface="Oswald DemiBold"/>
                <a:ea typeface="Oswald DemiBold"/>
                <a:cs typeface="Oswald DemiBold"/>
                <a:sym typeface="Oswald DemiBold"/>
              </a:defRPr>
            </a:lvl1pPr>
          </a:lstStyle>
          <a:p>
            <a:r>
              <a:t>Materials - 11-25 year olds</a:t>
            </a:r>
          </a:p>
        </p:txBody>
      </p:sp>
      <p:sp>
        <p:nvSpPr>
          <p:cNvPr id="466" name="Rectangle"/>
          <p:cNvSpPr/>
          <p:nvPr/>
        </p:nvSpPr>
        <p:spPr>
          <a:xfrm>
            <a:off x="1533979" y="4011497"/>
            <a:ext cx="22847200" cy="1008293"/>
          </a:xfrm>
          <a:prstGeom prst="rect">
            <a:avLst/>
          </a:prstGeom>
          <a:solidFill>
            <a:srgbClr val="E56F0A"/>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467" name="Oval"/>
          <p:cNvSpPr/>
          <p:nvPr/>
        </p:nvSpPr>
        <p:spPr>
          <a:xfrm>
            <a:off x="1066800" y="4013234"/>
            <a:ext cx="993784" cy="1004820"/>
          </a:xfrm>
          <a:prstGeom prst="ellipse">
            <a:avLst/>
          </a:prstGeom>
          <a:solidFill>
            <a:srgbClr val="E88C1C"/>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468" name="Why People Gamble?"/>
          <p:cNvSpPr txBox="1"/>
          <p:nvPr/>
        </p:nvSpPr>
        <p:spPr>
          <a:xfrm>
            <a:off x="2302426" y="4010818"/>
            <a:ext cx="15907651" cy="10096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lgn="l">
              <a:defRPr sz="3700">
                <a:solidFill>
                  <a:srgbClr val="FFFFFF"/>
                </a:solidFill>
                <a:latin typeface="Quattrocento Sans"/>
                <a:ea typeface="Quattrocento Sans"/>
                <a:cs typeface="Quattrocento Sans"/>
                <a:sym typeface="Quattrocento Sans"/>
              </a:defRPr>
            </a:lvl1pPr>
          </a:lstStyle>
          <a:p>
            <a:r>
              <a:t>Why People Gamble?</a:t>
            </a:r>
          </a:p>
        </p:txBody>
      </p:sp>
      <p:sp>
        <p:nvSpPr>
          <p:cNvPr id="469" name="Rectangle"/>
          <p:cNvSpPr/>
          <p:nvPr/>
        </p:nvSpPr>
        <p:spPr>
          <a:xfrm>
            <a:off x="1533979" y="5256097"/>
            <a:ext cx="22847200" cy="1008293"/>
          </a:xfrm>
          <a:prstGeom prst="rect">
            <a:avLst/>
          </a:prstGeom>
          <a:solidFill>
            <a:srgbClr val="E56F0A"/>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470" name="Oval"/>
          <p:cNvSpPr/>
          <p:nvPr/>
        </p:nvSpPr>
        <p:spPr>
          <a:xfrm>
            <a:off x="1066800" y="5257834"/>
            <a:ext cx="993784" cy="1004820"/>
          </a:xfrm>
          <a:prstGeom prst="ellipse">
            <a:avLst/>
          </a:prstGeom>
          <a:solidFill>
            <a:srgbClr val="E88C1C"/>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471" name="Probability &amp; Luck"/>
          <p:cNvSpPr txBox="1"/>
          <p:nvPr/>
        </p:nvSpPr>
        <p:spPr>
          <a:xfrm>
            <a:off x="2302426" y="5255418"/>
            <a:ext cx="15907651" cy="10096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lgn="l">
              <a:defRPr sz="3700">
                <a:solidFill>
                  <a:srgbClr val="FFFFFF"/>
                </a:solidFill>
                <a:latin typeface="Quattrocento Sans"/>
                <a:ea typeface="Quattrocento Sans"/>
                <a:cs typeface="Quattrocento Sans"/>
                <a:sym typeface="Quattrocento Sans"/>
              </a:defRPr>
            </a:lvl1pPr>
          </a:lstStyle>
          <a:p>
            <a:r>
              <a:t>Probability &amp; Luck</a:t>
            </a:r>
          </a:p>
        </p:txBody>
      </p:sp>
      <p:sp>
        <p:nvSpPr>
          <p:cNvPr id="472" name="Rectangle"/>
          <p:cNvSpPr/>
          <p:nvPr/>
        </p:nvSpPr>
        <p:spPr>
          <a:xfrm>
            <a:off x="1533979" y="6500697"/>
            <a:ext cx="22847200" cy="1008293"/>
          </a:xfrm>
          <a:prstGeom prst="rect">
            <a:avLst/>
          </a:prstGeom>
          <a:solidFill>
            <a:srgbClr val="E56F0A"/>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473" name="Oval"/>
          <p:cNvSpPr/>
          <p:nvPr/>
        </p:nvSpPr>
        <p:spPr>
          <a:xfrm>
            <a:off x="1066800" y="6502434"/>
            <a:ext cx="993784" cy="1004820"/>
          </a:xfrm>
          <a:prstGeom prst="ellipse">
            <a:avLst/>
          </a:prstGeom>
          <a:solidFill>
            <a:srgbClr val="E88C1C"/>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474" name="The Gambling Industry"/>
          <p:cNvSpPr txBox="1"/>
          <p:nvPr/>
        </p:nvSpPr>
        <p:spPr>
          <a:xfrm>
            <a:off x="2302426" y="6500018"/>
            <a:ext cx="15907651" cy="10096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lgn="l">
              <a:defRPr sz="3700">
                <a:solidFill>
                  <a:srgbClr val="FFFFFF"/>
                </a:solidFill>
                <a:latin typeface="Quattrocento Sans"/>
                <a:ea typeface="Quattrocento Sans"/>
                <a:cs typeface="Quattrocento Sans"/>
                <a:sym typeface="Quattrocento Sans"/>
              </a:defRPr>
            </a:lvl1pPr>
          </a:lstStyle>
          <a:p>
            <a:r>
              <a:t>The Gambling Industry</a:t>
            </a:r>
          </a:p>
        </p:txBody>
      </p:sp>
      <p:sp>
        <p:nvSpPr>
          <p:cNvPr id="475" name="Rectangle"/>
          <p:cNvSpPr/>
          <p:nvPr/>
        </p:nvSpPr>
        <p:spPr>
          <a:xfrm>
            <a:off x="1533979" y="7745297"/>
            <a:ext cx="22847200" cy="1008293"/>
          </a:xfrm>
          <a:prstGeom prst="rect">
            <a:avLst/>
          </a:prstGeom>
          <a:solidFill>
            <a:srgbClr val="E56F0A"/>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476" name="Oval"/>
          <p:cNvSpPr/>
          <p:nvPr/>
        </p:nvSpPr>
        <p:spPr>
          <a:xfrm>
            <a:off x="1066800" y="7747034"/>
            <a:ext cx="993784" cy="1004820"/>
          </a:xfrm>
          <a:prstGeom prst="ellipse">
            <a:avLst/>
          </a:prstGeom>
          <a:solidFill>
            <a:srgbClr val="E88C1C"/>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477" name="Money &amp; Debt"/>
          <p:cNvSpPr txBox="1"/>
          <p:nvPr/>
        </p:nvSpPr>
        <p:spPr>
          <a:xfrm>
            <a:off x="2302426" y="7744618"/>
            <a:ext cx="15907651" cy="10096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lgn="l">
              <a:defRPr sz="3700">
                <a:solidFill>
                  <a:srgbClr val="FFFFFF"/>
                </a:solidFill>
                <a:latin typeface="Quattrocento Sans"/>
                <a:ea typeface="Quattrocento Sans"/>
                <a:cs typeface="Quattrocento Sans"/>
                <a:sym typeface="Quattrocento Sans"/>
              </a:defRPr>
            </a:lvl1pPr>
          </a:lstStyle>
          <a:p>
            <a:r>
              <a:t>Money &amp; Debt</a:t>
            </a:r>
          </a:p>
        </p:txBody>
      </p:sp>
      <p:sp>
        <p:nvSpPr>
          <p:cNvPr id="478" name="Rectangle"/>
          <p:cNvSpPr/>
          <p:nvPr/>
        </p:nvSpPr>
        <p:spPr>
          <a:xfrm>
            <a:off x="1533979" y="8989897"/>
            <a:ext cx="22847200" cy="1008293"/>
          </a:xfrm>
          <a:prstGeom prst="rect">
            <a:avLst/>
          </a:prstGeom>
          <a:solidFill>
            <a:srgbClr val="E56F0A"/>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479" name="Oval"/>
          <p:cNvSpPr/>
          <p:nvPr/>
        </p:nvSpPr>
        <p:spPr>
          <a:xfrm>
            <a:off x="1066800" y="8991634"/>
            <a:ext cx="993784" cy="1004820"/>
          </a:xfrm>
          <a:prstGeom prst="ellipse">
            <a:avLst/>
          </a:prstGeom>
          <a:solidFill>
            <a:srgbClr val="E88C1C"/>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480" name="Addiction &amp; Mental Health"/>
          <p:cNvSpPr txBox="1"/>
          <p:nvPr/>
        </p:nvSpPr>
        <p:spPr>
          <a:xfrm>
            <a:off x="2302426" y="8989218"/>
            <a:ext cx="15907651" cy="10096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lgn="l">
              <a:defRPr sz="3700">
                <a:solidFill>
                  <a:srgbClr val="FFFFFF"/>
                </a:solidFill>
                <a:latin typeface="Quattrocento Sans"/>
                <a:ea typeface="Quattrocento Sans"/>
                <a:cs typeface="Quattrocento Sans"/>
                <a:sym typeface="Quattrocento Sans"/>
              </a:defRPr>
            </a:lvl1pPr>
          </a:lstStyle>
          <a:p>
            <a:r>
              <a:t>Addiction &amp; Mental Health</a:t>
            </a:r>
          </a:p>
        </p:txBody>
      </p:sp>
      <p:sp>
        <p:nvSpPr>
          <p:cNvPr id="481" name="Rectangle"/>
          <p:cNvSpPr/>
          <p:nvPr/>
        </p:nvSpPr>
        <p:spPr>
          <a:xfrm>
            <a:off x="1533979" y="10234497"/>
            <a:ext cx="22847200" cy="1008293"/>
          </a:xfrm>
          <a:prstGeom prst="rect">
            <a:avLst/>
          </a:prstGeom>
          <a:solidFill>
            <a:srgbClr val="E56F0A"/>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482" name="Oval"/>
          <p:cNvSpPr/>
          <p:nvPr/>
        </p:nvSpPr>
        <p:spPr>
          <a:xfrm>
            <a:off x="1066800" y="10236234"/>
            <a:ext cx="993784" cy="1004820"/>
          </a:xfrm>
          <a:prstGeom prst="ellipse">
            <a:avLst/>
          </a:prstGeom>
          <a:solidFill>
            <a:srgbClr val="E88C1C"/>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483" name="Social Gaming"/>
          <p:cNvSpPr txBox="1"/>
          <p:nvPr/>
        </p:nvSpPr>
        <p:spPr>
          <a:xfrm>
            <a:off x="2302426" y="10233818"/>
            <a:ext cx="15907651" cy="10096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lgn="l">
              <a:defRPr sz="3700">
                <a:solidFill>
                  <a:srgbClr val="FFFFFF"/>
                </a:solidFill>
                <a:latin typeface="Quattrocento Sans"/>
                <a:ea typeface="Quattrocento Sans"/>
                <a:cs typeface="Quattrocento Sans"/>
                <a:sym typeface="Quattrocento Sans"/>
              </a:defRPr>
            </a:lvl1pPr>
          </a:lstStyle>
          <a:p>
            <a:r>
              <a:rPr dirty="0"/>
              <a:t>Gaming</a:t>
            </a:r>
          </a:p>
        </p:txBody>
      </p:sp>
      <p:grpSp>
        <p:nvGrpSpPr>
          <p:cNvPr id="21" name="Group 20">
            <a:extLst>
              <a:ext uri="{FF2B5EF4-FFF2-40B4-BE49-F238E27FC236}">
                <a16:creationId xmlns:a16="http://schemas.microsoft.com/office/drawing/2014/main" id="{6D1D255E-3A35-40B7-ADE9-43A9CEEC3A2F}"/>
              </a:ext>
            </a:extLst>
          </p:cNvPr>
          <p:cNvGrpSpPr/>
          <p:nvPr/>
        </p:nvGrpSpPr>
        <p:grpSpPr>
          <a:xfrm>
            <a:off x="950976" y="12015216"/>
            <a:ext cx="20007072" cy="1275082"/>
            <a:chOff x="950976" y="12015216"/>
            <a:chExt cx="20007072" cy="1275082"/>
          </a:xfrm>
        </p:grpSpPr>
        <p:sp>
          <p:nvSpPr>
            <p:cNvPr id="22" name="Rectangle 21">
              <a:extLst>
                <a:ext uri="{FF2B5EF4-FFF2-40B4-BE49-F238E27FC236}">
                  <a16:creationId xmlns:a16="http://schemas.microsoft.com/office/drawing/2014/main" id="{5B75FE42-366C-4DC1-AC26-00CF5DF18E55}"/>
                </a:ext>
              </a:extLst>
            </p:cNvPr>
            <p:cNvSpPr/>
            <p:nvPr/>
          </p:nvSpPr>
          <p:spPr>
            <a:xfrm>
              <a:off x="950976" y="12015216"/>
              <a:ext cx="20007072" cy="1275082"/>
            </a:xfrm>
            <a:prstGeom prst="rect">
              <a:avLst/>
            </a:prstGeom>
            <a:solidFill>
              <a:schemeClr val="bg1"/>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GB" sz="30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23" name="Picture 2" descr="Image result for gamcare logo png">
              <a:hlinkClick r:id="rId2"/>
              <a:extLst>
                <a:ext uri="{FF2B5EF4-FFF2-40B4-BE49-F238E27FC236}">
                  <a16:creationId xmlns:a16="http://schemas.microsoft.com/office/drawing/2014/main" id="{91F3E557-6DA9-439D-AD75-CC78AFDF6E7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50976" y="12223557"/>
              <a:ext cx="3359380" cy="970488"/>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DA1FB629-D446-47BA-9A9E-F82CF5CE2F3A}"/>
                </a:ext>
              </a:extLst>
            </p:cNvPr>
            <p:cNvSpPr txBox="1"/>
            <p:nvPr/>
          </p:nvSpPr>
          <p:spPr>
            <a:xfrm>
              <a:off x="4310356" y="12151308"/>
              <a:ext cx="3557070" cy="10675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GB" sz="2000" b="1" i="0" u="none" strike="noStrike" cap="none" spc="-150" normalizeH="0" baseline="0" dirty="0">
                  <a:ln>
                    <a:noFill/>
                  </a:ln>
                  <a:solidFill>
                    <a:schemeClr val="bg2">
                      <a:lumMod val="50000"/>
                    </a:schemeClr>
                  </a:solidFill>
                  <a:effectLst/>
                  <a:uFillTx/>
                  <a:latin typeface="Quattrocento Sans" panose="020B0502050000020003" pitchFamily="34" charset="0"/>
                  <a:sym typeface="Helvetica Neue"/>
                </a:rPr>
                <a:t>NATIONAL GAMBLING HELPLINE </a:t>
              </a:r>
              <a:r>
                <a:rPr kumimoji="0" lang="en-GB" sz="4000" i="0" u="none" strike="noStrike" cap="none" spc="0" normalizeH="0" baseline="0" dirty="0">
                  <a:ln>
                    <a:noFill/>
                  </a:ln>
                  <a:solidFill>
                    <a:srgbClr val="512373"/>
                  </a:solidFill>
                  <a:effectLst/>
                  <a:uFillTx/>
                  <a:latin typeface="Quattrocento Sans" panose="020B0502050000020003" pitchFamily="34" charset="0"/>
                  <a:sym typeface="Helvetica Neue"/>
                </a:rPr>
                <a:t>0808 8020 133</a:t>
              </a:r>
              <a:endParaRPr kumimoji="0" lang="en-GB" sz="3200" i="0" u="none" strike="noStrike" cap="none" spc="0" normalizeH="0" baseline="0" dirty="0">
                <a:ln>
                  <a:noFill/>
                </a:ln>
                <a:solidFill>
                  <a:srgbClr val="512373"/>
                </a:solidFill>
                <a:effectLst/>
                <a:uFillTx/>
                <a:latin typeface="Quattrocento Sans" panose="020B0502050000020003" pitchFamily="34" charset="0"/>
                <a:sym typeface="Helvetica Neue"/>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66"/>
                                        </p:tgtEl>
                                        <p:attrNameLst>
                                          <p:attrName>style.visibility</p:attrName>
                                        </p:attrNameLst>
                                      </p:cBhvr>
                                      <p:to>
                                        <p:strVal val="visible"/>
                                      </p:to>
                                    </p:set>
                                    <p:anim calcmode="lin" valueType="num">
                                      <p:cBhvr additive="base">
                                        <p:cTn id="7" dur="500" fill="hold"/>
                                        <p:tgtEl>
                                          <p:spTgt spid="466"/>
                                        </p:tgtEl>
                                        <p:attrNameLst>
                                          <p:attrName>ppt_x</p:attrName>
                                        </p:attrNameLst>
                                      </p:cBhvr>
                                      <p:tavLst>
                                        <p:tav tm="0">
                                          <p:val>
                                            <p:strVal val="1+#ppt_w/2"/>
                                          </p:val>
                                        </p:tav>
                                        <p:tav tm="100000">
                                          <p:val>
                                            <p:strVal val="#ppt_x"/>
                                          </p:val>
                                        </p:tav>
                                      </p:tavLst>
                                    </p:anim>
                                    <p:anim calcmode="lin" valueType="num">
                                      <p:cBhvr additive="base">
                                        <p:cTn id="8" dur="500" fill="hold"/>
                                        <p:tgtEl>
                                          <p:spTgt spid="46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467"/>
                                        </p:tgtEl>
                                        <p:attrNameLst>
                                          <p:attrName>style.visibility</p:attrName>
                                        </p:attrNameLst>
                                      </p:cBhvr>
                                      <p:to>
                                        <p:strVal val="visible"/>
                                      </p:to>
                                    </p:set>
                                    <p:anim calcmode="lin" valueType="num">
                                      <p:cBhvr additive="base">
                                        <p:cTn id="11" dur="500" fill="hold"/>
                                        <p:tgtEl>
                                          <p:spTgt spid="467"/>
                                        </p:tgtEl>
                                        <p:attrNameLst>
                                          <p:attrName>ppt_x</p:attrName>
                                        </p:attrNameLst>
                                      </p:cBhvr>
                                      <p:tavLst>
                                        <p:tav tm="0">
                                          <p:val>
                                            <p:strVal val="1+#ppt_w/2"/>
                                          </p:val>
                                        </p:tav>
                                        <p:tav tm="100000">
                                          <p:val>
                                            <p:strVal val="#ppt_x"/>
                                          </p:val>
                                        </p:tav>
                                      </p:tavLst>
                                    </p:anim>
                                    <p:anim calcmode="lin" valueType="num">
                                      <p:cBhvr additive="base">
                                        <p:cTn id="12" dur="500" fill="hold"/>
                                        <p:tgtEl>
                                          <p:spTgt spid="467"/>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468"/>
                                        </p:tgtEl>
                                        <p:attrNameLst>
                                          <p:attrName>style.visibility</p:attrName>
                                        </p:attrNameLst>
                                      </p:cBhvr>
                                      <p:to>
                                        <p:strVal val="visible"/>
                                      </p:to>
                                    </p:set>
                                    <p:anim calcmode="lin" valueType="num">
                                      <p:cBhvr additive="base">
                                        <p:cTn id="15" dur="500" fill="hold"/>
                                        <p:tgtEl>
                                          <p:spTgt spid="468"/>
                                        </p:tgtEl>
                                        <p:attrNameLst>
                                          <p:attrName>ppt_x</p:attrName>
                                        </p:attrNameLst>
                                      </p:cBhvr>
                                      <p:tavLst>
                                        <p:tav tm="0">
                                          <p:val>
                                            <p:strVal val="1+#ppt_w/2"/>
                                          </p:val>
                                        </p:tav>
                                        <p:tav tm="100000">
                                          <p:val>
                                            <p:strVal val="#ppt_x"/>
                                          </p:val>
                                        </p:tav>
                                      </p:tavLst>
                                    </p:anim>
                                    <p:anim calcmode="lin" valueType="num">
                                      <p:cBhvr additive="base">
                                        <p:cTn id="16" dur="500" fill="hold"/>
                                        <p:tgtEl>
                                          <p:spTgt spid="468"/>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469"/>
                                        </p:tgtEl>
                                        <p:attrNameLst>
                                          <p:attrName>style.visibility</p:attrName>
                                        </p:attrNameLst>
                                      </p:cBhvr>
                                      <p:to>
                                        <p:strVal val="visible"/>
                                      </p:to>
                                    </p:set>
                                    <p:anim calcmode="lin" valueType="num">
                                      <p:cBhvr additive="base">
                                        <p:cTn id="21" dur="500" fill="hold"/>
                                        <p:tgtEl>
                                          <p:spTgt spid="469"/>
                                        </p:tgtEl>
                                        <p:attrNameLst>
                                          <p:attrName>ppt_x</p:attrName>
                                        </p:attrNameLst>
                                      </p:cBhvr>
                                      <p:tavLst>
                                        <p:tav tm="0">
                                          <p:val>
                                            <p:strVal val="1+#ppt_w/2"/>
                                          </p:val>
                                        </p:tav>
                                        <p:tav tm="100000">
                                          <p:val>
                                            <p:strVal val="#ppt_x"/>
                                          </p:val>
                                        </p:tav>
                                      </p:tavLst>
                                    </p:anim>
                                    <p:anim calcmode="lin" valueType="num">
                                      <p:cBhvr additive="base">
                                        <p:cTn id="22" dur="500" fill="hold"/>
                                        <p:tgtEl>
                                          <p:spTgt spid="469"/>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470"/>
                                        </p:tgtEl>
                                        <p:attrNameLst>
                                          <p:attrName>style.visibility</p:attrName>
                                        </p:attrNameLst>
                                      </p:cBhvr>
                                      <p:to>
                                        <p:strVal val="visible"/>
                                      </p:to>
                                    </p:set>
                                    <p:anim calcmode="lin" valueType="num">
                                      <p:cBhvr additive="base">
                                        <p:cTn id="25" dur="500" fill="hold"/>
                                        <p:tgtEl>
                                          <p:spTgt spid="470"/>
                                        </p:tgtEl>
                                        <p:attrNameLst>
                                          <p:attrName>ppt_x</p:attrName>
                                        </p:attrNameLst>
                                      </p:cBhvr>
                                      <p:tavLst>
                                        <p:tav tm="0">
                                          <p:val>
                                            <p:strVal val="1+#ppt_w/2"/>
                                          </p:val>
                                        </p:tav>
                                        <p:tav tm="100000">
                                          <p:val>
                                            <p:strVal val="#ppt_x"/>
                                          </p:val>
                                        </p:tav>
                                      </p:tavLst>
                                    </p:anim>
                                    <p:anim calcmode="lin" valueType="num">
                                      <p:cBhvr additive="base">
                                        <p:cTn id="26" dur="500" fill="hold"/>
                                        <p:tgtEl>
                                          <p:spTgt spid="470"/>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471"/>
                                        </p:tgtEl>
                                        <p:attrNameLst>
                                          <p:attrName>style.visibility</p:attrName>
                                        </p:attrNameLst>
                                      </p:cBhvr>
                                      <p:to>
                                        <p:strVal val="visible"/>
                                      </p:to>
                                    </p:set>
                                    <p:anim calcmode="lin" valueType="num">
                                      <p:cBhvr additive="base">
                                        <p:cTn id="29" dur="500" fill="hold"/>
                                        <p:tgtEl>
                                          <p:spTgt spid="471"/>
                                        </p:tgtEl>
                                        <p:attrNameLst>
                                          <p:attrName>ppt_x</p:attrName>
                                        </p:attrNameLst>
                                      </p:cBhvr>
                                      <p:tavLst>
                                        <p:tav tm="0">
                                          <p:val>
                                            <p:strVal val="1+#ppt_w/2"/>
                                          </p:val>
                                        </p:tav>
                                        <p:tav tm="100000">
                                          <p:val>
                                            <p:strVal val="#ppt_x"/>
                                          </p:val>
                                        </p:tav>
                                      </p:tavLst>
                                    </p:anim>
                                    <p:anim calcmode="lin" valueType="num">
                                      <p:cBhvr additive="base">
                                        <p:cTn id="30" dur="500" fill="hold"/>
                                        <p:tgtEl>
                                          <p:spTgt spid="471"/>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0" nodeType="clickEffect">
                                  <p:stCondLst>
                                    <p:cond delay="0"/>
                                  </p:stCondLst>
                                  <p:childTnLst>
                                    <p:set>
                                      <p:cBhvr>
                                        <p:cTn id="34" dur="1" fill="hold">
                                          <p:stCondLst>
                                            <p:cond delay="0"/>
                                          </p:stCondLst>
                                        </p:cTn>
                                        <p:tgtEl>
                                          <p:spTgt spid="472"/>
                                        </p:tgtEl>
                                        <p:attrNameLst>
                                          <p:attrName>style.visibility</p:attrName>
                                        </p:attrNameLst>
                                      </p:cBhvr>
                                      <p:to>
                                        <p:strVal val="visible"/>
                                      </p:to>
                                    </p:set>
                                    <p:anim calcmode="lin" valueType="num">
                                      <p:cBhvr additive="base">
                                        <p:cTn id="35" dur="500" fill="hold"/>
                                        <p:tgtEl>
                                          <p:spTgt spid="472"/>
                                        </p:tgtEl>
                                        <p:attrNameLst>
                                          <p:attrName>ppt_x</p:attrName>
                                        </p:attrNameLst>
                                      </p:cBhvr>
                                      <p:tavLst>
                                        <p:tav tm="0">
                                          <p:val>
                                            <p:strVal val="1+#ppt_w/2"/>
                                          </p:val>
                                        </p:tav>
                                        <p:tav tm="100000">
                                          <p:val>
                                            <p:strVal val="#ppt_x"/>
                                          </p:val>
                                        </p:tav>
                                      </p:tavLst>
                                    </p:anim>
                                    <p:anim calcmode="lin" valueType="num">
                                      <p:cBhvr additive="base">
                                        <p:cTn id="36" dur="500" fill="hold"/>
                                        <p:tgtEl>
                                          <p:spTgt spid="472"/>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473"/>
                                        </p:tgtEl>
                                        <p:attrNameLst>
                                          <p:attrName>style.visibility</p:attrName>
                                        </p:attrNameLst>
                                      </p:cBhvr>
                                      <p:to>
                                        <p:strVal val="visible"/>
                                      </p:to>
                                    </p:set>
                                    <p:anim calcmode="lin" valueType="num">
                                      <p:cBhvr additive="base">
                                        <p:cTn id="39" dur="500" fill="hold"/>
                                        <p:tgtEl>
                                          <p:spTgt spid="473"/>
                                        </p:tgtEl>
                                        <p:attrNameLst>
                                          <p:attrName>ppt_x</p:attrName>
                                        </p:attrNameLst>
                                      </p:cBhvr>
                                      <p:tavLst>
                                        <p:tav tm="0">
                                          <p:val>
                                            <p:strVal val="1+#ppt_w/2"/>
                                          </p:val>
                                        </p:tav>
                                        <p:tav tm="100000">
                                          <p:val>
                                            <p:strVal val="#ppt_x"/>
                                          </p:val>
                                        </p:tav>
                                      </p:tavLst>
                                    </p:anim>
                                    <p:anim calcmode="lin" valueType="num">
                                      <p:cBhvr additive="base">
                                        <p:cTn id="40" dur="500" fill="hold"/>
                                        <p:tgtEl>
                                          <p:spTgt spid="473"/>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0"/>
                                  </p:stCondLst>
                                  <p:childTnLst>
                                    <p:set>
                                      <p:cBhvr>
                                        <p:cTn id="42" dur="1" fill="hold">
                                          <p:stCondLst>
                                            <p:cond delay="0"/>
                                          </p:stCondLst>
                                        </p:cTn>
                                        <p:tgtEl>
                                          <p:spTgt spid="474"/>
                                        </p:tgtEl>
                                        <p:attrNameLst>
                                          <p:attrName>style.visibility</p:attrName>
                                        </p:attrNameLst>
                                      </p:cBhvr>
                                      <p:to>
                                        <p:strVal val="visible"/>
                                      </p:to>
                                    </p:set>
                                    <p:anim calcmode="lin" valueType="num">
                                      <p:cBhvr additive="base">
                                        <p:cTn id="43" dur="500" fill="hold"/>
                                        <p:tgtEl>
                                          <p:spTgt spid="474"/>
                                        </p:tgtEl>
                                        <p:attrNameLst>
                                          <p:attrName>ppt_x</p:attrName>
                                        </p:attrNameLst>
                                      </p:cBhvr>
                                      <p:tavLst>
                                        <p:tav tm="0">
                                          <p:val>
                                            <p:strVal val="1+#ppt_w/2"/>
                                          </p:val>
                                        </p:tav>
                                        <p:tav tm="100000">
                                          <p:val>
                                            <p:strVal val="#ppt_x"/>
                                          </p:val>
                                        </p:tav>
                                      </p:tavLst>
                                    </p:anim>
                                    <p:anim calcmode="lin" valueType="num">
                                      <p:cBhvr additive="base">
                                        <p:cTn id="44" dur="500" fill="hold"/>
                                        <p:tgtEl>
                                          <p:spTgt spid="474"/>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475"/>
                                        </p:tgtEl>
                                        <p:attrNameLst>
                                          <p:attrName>style.visibility</p:attrName>
                                        </p:attrNameLst>
                                      </p:cBhvr>
                                      <p:to>
                                        <p:strVal val="visible"/>
                                      </p:to>
                                    </p:set>
                                    <p:anim calcmode="lin" valueType="num">
                                      <p:cBhvr additive="base">
                                        <p:cTn id="49" dur="500" fill="hold"/>
                                        <p:tgtEl>
                                          <p:spTgt spid="475"/>
                                        </p:tgtEl>
                                        <p:attrNameLst>
                                          <p:attrName>ppt_x</p:attrName>
                                        </p:attrNameLst>
                                      </p:cBhvr>
                                      <p:tavLst>
                                        <p:tav tm="0">
                                          <p:val>
                                            <p:strVal val="1+#ppt_w/2"/>
                                          </p:val>
                                        </p:tav>
                                        <p:tav tm="100000">
                                          <p:val>
                                            <p:strVal val="#ppt_x"/>
                                          </p:val>
                                        </p:tav>
                                      </p:tavLst>
                                    </p:anim>
                                    <p:anim calcmode="lin" valueType="num">
                                      <p:cBhvr additive="base">
                                        <p:cTn id="50" dur="500" fill="hold"/>
                                        <p:tgtEl>
                                          <p:spTgt spid="475"/>
                                        </p:tgtEl>
                                        <p:attrNameLst>
                                          <p:attrName>ppt_y</p:attrName>
                                        </p:attrNameLst>
                                      </p:cBhvr>
                                      <p:tavLst>
                                        <p:tav tm="0">
                                          <p:val>
                                            <p:strVal val="#ppt_y"/>
                                          </p:val>
                                        </p:tav>
                                        <p:tav tm="100000">
                                          <p:val>
                                            <p:strVal val="#ppt_y"/>
                                          </p:val>
                                        </p:tav>
                                      </p:tavLst>
                                    </p:anim>
                                  </p:childTnLst>
                                </p:cTn>
                              </p:par>
                              <p:par>
                                <p:cTn id="51" presetID="2" presetClass="entr" presetSubtype="2" fill="hold" grpId="0" nodeType="withEffect">
                                  <p:stCondLst>
                                    <p:cond delay="0"/>
                                  </p:stCondLst>
                                  <p:childTnLst>
                                    <p:set>
                                      <p:cBhvr>
                                        <p:cTn id="52" dur="1" fill="hold">
                                          <p:stCondLst>
                                            <p:cond delay="0"/>
                                          </p:stCondLst>
                                        </p:cTn>
                                        <p:tgtEl>
                                          <p:spTgt spid="476"/>
                                        </p:tgtEl>
                                        <p:attrNameLst>
                                          <p:attrName>style.visibility</p:attrName>
                                        </p:attrNameLst>
                                      </p:cBhvr>
                                      <p:to>
                                        <p:strVal val="visible"/>
                                      </p:to>
                                    </p:set>
                                    <p:anim calcmode="lin" valueType="num">
                                      <p:cBhvr additive="base">
                                        <p:cTn id="53" dur="500" fill="hold"/>
                                        <p:tgtEl>
                                          <p:spTgt spid="476"/>
                                        </p:tgtEl>
                                        <p:attrNameLst>
                                          <p:attrName>ppt_x</p:attrName>
                                        </p:attrNameLst>
                                      </p:cBhvr>
                                      <p:tavLst>
                                        <p:tav tm="0">
                                          <p:val>
                                            <p:strVal val="1+#ppt_w/2"/>
                                          </p:val>
                                        </p:tav>
                                        <p:tav tm="100000">
                                          <p:val>
                                            <p:strVal val="#ppt_x"/>
                                          </p:val>
                                        </p:tav>
                                      </p:tavLst>
                                    </p:anim>
                                    <p:anim calcmode="lin" valueType="num">
                                      <p:cBhvr additive="base">
                                        <p:cTn id="54" dur="500" fill="hold"/>
                                        <p:tgtEl>
                                          <p:spTgt spid="476"/>
                                        </p:tgtEl>
                                        <p:attrNameLst>
                                          <p:attrName>ppt_y</p:attrName>
                                        </p:attrNameLst>
                                      </p:cBhvr>
                                      <p:tavLst>
                                        <p:tav tm="0">
                                          <p:val>
                                            <p:strVal val="#ppt_y"/>
                                          </p:val>
                                        </p:tav>
                                        <p:tav tm="100000">
                                          <p:val>
                                            <p:strVal val="#ppt_y"/>
                                          </p:val>
                                        </p:tav>
                                      </p:tavLst>
                                    </p:anim>
                                  </p:childTnLst>
                                </p:cTn>
                              </p:par>
                              <p:par>
                                <p:cTn id="55" presetID="2" presetClass="entr" presetSubtype="2" fill="hold" grpId="0" nodeType="withEffect">
                                  <p:stCondLst>
                                    <p:cond delay="0"/>
                                  </p:stCondLst>
                                  <p:childTnLst>
                                    <p:set>
                                      <p:cBhvr>
                                        <p:cTn id="56" dur="1" fill="hold">
                                          <p:stCondLst>
                                            <p:cond delay="0"/>
                                          </p:stCondLst>
                                        </p:cTn>
                                        <p:tgtEl>
                                          <p:spTgt spid="477"/>
                                        </p:tgtEl>
                                        <p:attrNameLst>
                                          <p:attrName>style.visibility</p:attrName>
                                        </p:attrNameLst>
                                      </p:cBhvr>
                                      <p:to>
                                        <p:strVal val="visible"/>
                                      </p:to>
                                    </p:set>
                                    <p:anim calcmode="lin" valueType="num">
                                      <p:cBhvr additive="base">
                                        <p:cTn id="57" dur="500" fill="hold"/>
                                        <p:tgtEl>
                                          <p:spTgt spid="477"/>
                                        </p:tgtEl>
                                        <p:attrNameLst>
                                          <p:attrName>ppt_x</p:attrName>
                                        </p:attrNameLst>
                                      </p:cBhvr>
                                      <p:tavLst>
                                        <p:tav tm="0">
                                          <p:val>
                                            <p:strVal val="1+#ppt_w/2"/>
                                          </p:val>
                                        </p:tav>
                                        <p:tav tm="100000">
                                          <p:val>
                                            <p:strVal val="#ppt_x"/>
                                          </p:val>
                                        </p:tav>
                                      </p:tavLst>
                                    </p:anim>
                                    <p:anim calcmode="lin" valueType="num">
                                      <p:cBhvr additive="base">
                                        <p:cTn id="58" dur="500" fill="hold"/>
                                        <p:tgtEl>
                                          <p:spTgt spid="477"/>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2" fill="hold" grpId="0" nodeType="clickEffect">
                                  <p:stCondLst>
                                    <p:cond delay="0"/>
                                  </p:stCondLst>
                                  <p:childTnLst>
                                    <p:set>
                                      <p:cBhvr>
                                        <p:cTn id="62" dur="1" fill="hold">
                                          <p:stCondLst>
                                            <p:cond delay="0"/>
                                          </p:stCondLst>
                                        </p:cTn>
                                        <p:tgtEl>
                                          <p:spTgt spid="478"/>
                                        </p:tgtEl>
                                        <p:attrNameLst>
                                          <p:attrName>style.visibility</p:attrName>
                                        </p:attrNameLst>
                                      </p:cBhvr>
                                      <p:to>
                                        <p:strVal val="visible"/>
                                      </p:to>
                                    </p:set>
                                    <p:anim calcmode="lin" valueType="num">
                                      <p:cBhvr additive="base">
                                        <p:cTn id="63" dur="500" fill="hold"/>
                                        <p:tgtEl>
                                          <p:spTgt spid="478"/>
                                        </p:tgtEl>
                                        <p:attrNameLst>
                                          <p:attrName>ppt_x</p:attrName>
                                        </p:attrNameLst>
                                      </p:cBhvr>
                                      <p:tavLst>
                                        <p:tav tm="0">
                                          <p:val>
                                            <p:strVal val="1+#ppt_w/2"/>
                                          </p:val>
                                        </p:tav>
                                        <p:tav tm="100000">
                                          <p:val>
                                            <p:strVal val="#ppt_x"/>
                                          </p:val>
                                        </p:tav>
                                      </p:tavLst>
                                    </p:anim>
                                    <p:anim calcmode="lin" valueType="num">
                                      <p:cBhvr additive="base">
                                        <p:cTn id="64" dur="500" fill="hold"/>
                                        <p:tgtEl>
                                          <p:spTgt spid="478"/>
                                        </p:tgtEl>
                                        <p:attrNameLst>
                                          <p:attrName>ppt_y</p:attrName>
                                        </p:attrNameLst>
                                      </p:cBhvr>
                                      <p:tavLst>
                                        <p:tav tm="0">
                                          <p:val>
                                            <p:strVal val="#ppt_y"/>
                                          </p:val>
                                        </p:tav>
                                        <p:tav tm="100000">
                                          <p:val>
                                            <p:strVal val="#ppt_y"/>
                                          </p:val>
                                        </p:tav>
                                      </p:tavLst>
                                    </p:anim>
                                  </p:childTnLst>
                                </p:cTn>
                              </p:par>
                              <p:par>
                                <p:cTn id="65" presetID="2" presetClass="entr" presetSubtype="2" fill="hold" grpId="0" nodeType="withEffect">
                                  <p:stCondLst>
                                    <p:cond delay="0"/>
                                  </p:stCondLst>
                                  <p:childTnLst>
                                    <p:set>
                                      <p:cBhvr>
                                        <p:cTn id="66" dur="1" fill="hold">
                                          <p:stCondLst>
                                            <p:cond delay="0"/>
                                          </p:stCondLst>
                                        </p:cTn>
                                        <p:tgtEl>
                                          <p:spTgt spid="479"/>
                                        </p:tgtEl>
                                        <p:attrNameLst>
                                          <p:attrName>style.visibility</p:attrName>
                                        </p:attrNameLst>
                                      </p:cBhvr>
                                      <p:to>
                                        <p:strVal val="visible"/>
                                      </p:to>
                                    </p:set>
                                    <p:anim calcmode="lin" valueType="num">
                                      <p:cBhvr additive="base">
                                        <p:cTn id="67" dur="500" fill="hold"/>
                                        <p:tgtEl>
                                          <p:spTgt spid="479"/>
                                        </p:tgtEl>
                                        <p:attrNameLst>
                                          <p:attrName>ppt_x</p:attrName>
                                        </p:attrNameLst>
                                      </p:cBhvr>
                                      <p:tavLst>
                                        <p:tav tm="0">
                                          <p:val>
                                            <p:strVal val="1+#ppt_w/2"/>
                                          </p:val>
                                        </p:tav>
                                        <p:tav tm="100000">
                                          <p:val>
                                            <p:strVal val="#ppt_x"/>
                                          </p:val>
                                        </p:tav>
                                      </p:tavLst>
                                    </p:anim>
                                    <p:anim calcmode="lin" valueType="num">
                                      <p:cBhvr additive="base">
                                        <p:cTn id="68" dur="500" fill="hold"/>
                                        <p:tgtEl>
                                          <p:spTgt spid="479"/>
                                        </p:tgtEl>
                                        <p:attrNameLst>
                                          <p:attrName>ppt_y</p:attrName>
                                        </p:attrNameLst>
                                      </p:cBhvr>
                                      <p:tavLst>
                                        <p:tav tm="0">
                                          <p:val>
                                            <p:strVal val="#ppt_y"/>
                                          </p:val>
                                        </p:tav>
                                        <p:tav tm="100000">
                                          <p:val>
                                            <p:strVal val="#ppt_y"/>
                                          </p:val>
                                        </p:tav>
                                      </p:tavLst>
                                    </p:anim>
                                  </p:childTnLst>
                                </p:cTn>
                              </p:par>
                              <p:par>
                                <p:cTn id="69" presetID="2" presetClass="entr" presetSubtype="2" fill="hold" grpId="0" nodeType="withEffect">
                                  <p:stCondLst>
                                    <p:cond delay="0"/>
                                  </p:stCondLst>
                                  <p:childTnLst>
                                    <p:set>
                                      <p:cBhvr>
                                        <p:cTn id="70" dur="1" fill="hold">
                                          <p:stCondLst>
                                            <p:cond delay="0"/>
                                          </p:stCondLst>
                                        </p:cTn>
                                        <p:tgtEl>
                                          <p:spTgt spid="480"/>
                                        </p:tgtEl>
                                        <p:attrNameLst>
                                          <p:attrName>style.visibility</p:attrName>
                                        </p:attrNameLst>
                                      </p:cBhvr>
                                      <p:to>
                                        <p:strVal val="visible"/>
                                      </p:to>
                                    </p:set>
                                    <p:anim calcmode="lin" valueType="num">
                                      <p:cBhvr additive="base">
                                        <p:cTn id="71" dur="500" fill="hold"/>
                                        <p:tgtEl>
                                          <p:spTgt spid="480"/>
                                        </p:tgtEl>
                                        <p:attrNameLst>
                                          <p:attrName>ppt_x</p:attrName>
                                        </p:attrNameLst>
                                      </p:cBhvr>
                                      <p:tavLst>
                                        <p:tav tm="0">
                                          <p:val>
                                            <p:strVal val="1+#ppt_w/2"/>
                                          </p:val>
                                        </p:tav>
                                        <p:tav tm="100000">
                                          <p:val>
                                            <p:strVal val="#ppt_x"/>
                                          </p:val>
                                        </p:tav>
                                      </p:tavLst>
                                    </p:anim>
                                    <p:anim calcmode="lin" valueType="num">
                                      <p:cBhvr additive="base">
                                        <p:cTn id="72" dur="500" fill="hold"/>
                                        <p:tgtEl>
                                          <p:spTgt spid="480"/>
                                        </p:tgtEl>
                                        <p:attrNameLst>
                                          <p:attrName>ppt_y</p:attrName>
                                        </p:attrNameLst>
                                      </p:cBhvr>
                                      <p:tavLst>
                                        <p:tav tm="0">
                                          <p:val>
                                            <p:strVal val="#ppt_y"/>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2" fill="hold" grpId="0" nodeType="clickEffect">
                                  <p:stCondLst>
                                    <p:cond delay="0"/>
                                  </p:stCondLst>
                                  <p:childTnLst>
                                    <p:set>
                                      <p:cBhvr>
                                        <p:cTn id="76" dur="1" fill="hold">
                                          <p:stCondLst>
                                            <p:cond delay="0"/>
                                          </p:stCondLst>
                                        </p:cTn>
                                        <p:tgtEl>
                                          <p:spTgt spid="481"/>
                                        </p:tgtEl>
                                        <p:attrNameLst>
                                          <p:attrName>style.visibility</p:attrName>
                                        </p:attrNameLst>
                                      </p:cBhvr>
                                      <p:to>
                                        <p:strVal val="visible"/>
                                      </p:to>
                                    </p:set>
                                    <p:anim calcmode="lin" valueType="num">
                                      <p:cBhvr additive="base">
                                        <p:cTn id="77" dur="500" fill="hold"/>
                                        <p:tgtEl>
                                          <p:spTgt spid="481"/>
                                        </p:tgtEl>
                                        <p:attrNameLst>
                                          <p:attrName>ppt_x</p:attrName>
                                        </p:attrNameLst>
                                      </p:cBhvr>
                                      <p:tavLst>
                                        <p:tav tm="0">
                                          <p:val>
                                            <p:strVal val="1+#ppt_w/2"/>
                                          </p:val>
                                        </p:tav>
                                        <p:tav tm="100000">
                                          <p:val>
                                            <p:strVal val="#ppt_x"/>
                                          </p:val>
                                        </p:tav>
                                      </p:tavLst>
                                    </p:anim>
                                    <p:anim calcmode="lin" valueType="num">
                                      <p:cBhvr additive="base">
                                        <p:cTn id="78" dur="500" fill="hold"/>
                                        <p:tgtEl>
                                          <p:spTgt spid="481"/>
                                        </p:tgtEl>
                                        <p:attrNameLst>
                                          <p:attrName>ppt_y</p:attrName>
                                        </p:attrNameLst>
                                      </p:cBhvr>
                                      <p:tavLst>
                                        <p:tav tm="0">
                                          <p:val>
                                            <p:strVal val="#ppt_y"/>
                                          </p:val>
                                        </p:tav>
                                        <p:tav tm="100000">
                                          <p:val>
                                            <p:strVal val="#ppt_y"/>
                                          </p:val>
                                        </p:tav>
                                      </p:tavLst>
                                    </p:anim>
                                  </p:childTnLst>
                                </p:cTn>
                              </p:par>
                              <p:par>
                                <p:cTn id="79" presetID="2" presetClass="entr" presetSubtype="2" fill="hold" grpId="0" nodeType="withEffect">
                                  <p:stCondLst>
                                    <p:cond delay="0"/>
                                  </p:stCondLst>
                                  <p:childTnLst>
                                    <p:set>
                                      <p:cBhvr>
                                        <p:cTn id="80" dur="1" fill="hold">
                                          <p:stCondLst>
                                            <p:cond delay="0"/>
                                          </p:stCondLst>
                                        </p:cTn>
                                        <p:tgtEl>
                                          <p:spTgt spid="482"/>
                                        </p:tgtEl>
                                        <p:attrNameLst>
                                          <p:attrName>style.visibility</p:attrName>
                                        </p:attrNameLst>
                                      </p:cBhvr>
                                      <p:to>
                                        <p:strVal val="visible"/>
                                      </p:to>
                                    </p:set>
                                    <p:anim calcmode="lin" valueType="num">
                                      <p:cBhvr additive="base">
                                        <p:cTn id="81" dur="500" fill="hold"/>
                                        <p:tgtEl>
                                          <p:spTgt spid="482"/>
                                        </p:tgtEl>
                                        <p:attrNameLst>
                                          <p:attrName>ppt_x</p:attrName>
                                        </p:attrNameLst>
                                      </p:cBhvr>
                                      <p:tavLst>
                                        <p:tav tm="0">
                                          <p:val>
                                            <p:strVal val="1+#ppt_w/2"/>
                                          </p:val>
                                        </p:tav>
                                        <p:tav tm="100000">
                                          <p:val>
                                            <p:strVal val="#ppt_x"/>
                                          </p:val>
                                        </p:tav>
                                      </p:tavLst>
                                    </p:anim>
                                    <p:anim calcmode="lin" valueType="num">
                                      <p:cBhvr additive="base">
                                        <p:cTn id="82" dur="500" fill="hold"/>
                                        <p:tgtEl>
                                          <p:spTgt spid="482"/>
                                        </p:tgtEl>
                                        <p:attrNameLst>
                                          <p:attrName>ppt_y</p:attrName>
                                        </p:attrNameLst>
                                      </p:cBhvr>
                                      <p:tavLst>
                                        <p:tav tm="0">
                                          <p:val>
                                            <p:strVal val="#ppt_y"/>
                                          </p:val>
                                        </p:tav>
                                        <p:tav tm="100000">
                                          <p:val>
                                            <p:strVal val="#ppt_y"/>
                                          </p:val>
                                        </p:tav>
                                      </p:tavLst>
                                    </p:anim>
                                  </p:childTnLst>
                                </p:cTn>
                              </p:par>
                              <p:par>
                                <p:cTn id="83" presetID="2" presetClass="entr" presetSubtype="2" fill="hold" grpId="0" nodeType="withEffect">
                                  <p:stCondLst>
                                    <p:cond delay="0"/>
                                  </p:stCondLst>
                                  <p:childTnLst>
                                    <p:set>
                                      <p:cBhvr>
                                        <p:cTn id="84" dur="1" fill="hold">
                                          <p:stCondLst>
                                            <p:cond delay="0"/>
                                          </p:stCondLst>
                                        </p:cTn>
                                        <p:tgtEl>
                                          <p:spTgt spid="483"/>
                                        </p:tgtEl>
                                        <p:attrNameLst>
                                          <p:attrName>style.visibility</p:attrName>
                                        </p:attrNameLst>
                                      </p:cBhvr>
                                      <p:to>
                                        <p:strVal val="visible"/>
                                      </p:to>
                                    </p:set>
                                    <p:anim calcmode="lin" valueType="num">
                                      <p:cBhvr additive="base">
                                        <p:cTn id="85" dur="500" fill="hold"/>
                                        <p:tgtEl>
                                          <p:spTgt spid="483"/>
                                        </p:tgtEl>
                                        <p:attrNameLst>
                                          <p:attrName>ppt_x</p:attrName>
                                        </p:attrNameLst>
                                      </p:cBhvr>
                                      <p:tavLst>
                                        <p:tav tm="0">
                                          <p:val>
                                            <p:strVal val="1+#ppt_w/2"/>
                                          </p:val>
                                        </p:tav>
                                        <p:tav tm="100000">
                                          <p:val>
                                            <p:strVal val="#ppt_x"/>
                                          </p:val>
                                        </p:tav>
                                      </p:tavLst>
                                    </p:anim>
                                    <p:anim calcmode="lin" valueType="num">
                                      <p:cBhvr additive="base">
                                        <p:cTn id="86" dur="500" fill="hold"/>
                                        <p:tgtEl>
                                          <p:spTgt spid="48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6" grpId="0" animBg="1"/>
      <p:bldP spid="467" grpId="0" animBg="1"/>
      <p:bldP spid="468" grpId="0" animBg="1"/>
      <p:bldP spid="469" grpId="0" animBg="1"/>
      <p:bldP spid="470" grpId="0" animBg="1"/>
      <p:bldP spid="471" grpId="0" animBg="1"/>
      <p:bldP spid="472" grpId="0" animBg="1"/>
      <p:bldP spid="473" grpId="0" animBg="1"/>
      <p:bldP spid="474" grpId="0" animBg="1"/>
      <p:bldP spid="475" grpId="0" animBg="1"/>
      <p:bldP spid="476" grpId="0" animBg="1"/>
      <p:bldP spid="477" grpId="0" animBg="1"/>
      <p:bldP spid="478" grpId="0" animBg="1"/>
      <p:bldP spid="479" grpId="0" animBg="1"/>
      <p:bldP spid="480" grpId="0" animBg="1"/>
      <p:bldP spid="481" grpId="0" animBg="1"/>
      <p:bldP spid="482" grpId="0" animBg="1"/>
      <p:bldP spid="48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 name="Materials - Primary Curriculum"/>
          <p:cNvSpPr txBox="1">
            <a:spLocks noGrp="1"/>
          </p:cNvSpPr>
          <p:nvPr>
            <p:ph type="body" idx="13"/>
          </p:nvPr>
        </p:nvSpPr>
        <p:spPr>
          <a:xfrm>
            <a:off x="1140418" y="1358226"/>
            <a:ext cx="12811920" cy="151447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0" indent="0">
              <a:spcBef>
                <a:spcPts val="0"/>
              </a:spcBef>
              <a:buSzTx/>
              <a:buNone/>
              <a:defRPr sz="8000">
                <a:solidFill>
                  <a:srgbClr val="FFFFFF"/>
                </a:solidFill>
                <a:latin typeface="Oswald DemiBold"/>
                <a:ea typeface="Oswald DemiBold"/>
                <a:cs typeface="Oswald DemiBold"/>
                <a:sym typeface="Oswald DemiBold"/>
              </a:defRPr>
            </a:lvl1pPr>
          </a:lstStyle>
          <a:p>
            <a:r>
              <a:t>Materials - Primary Curriculum</a:t>
            </a:r>
          </a:p>
        </p:txBody>
      </p:sp>
      <p:sp>
        <p:nvSpPr>
          <p:cNvPr id="486" name="Rectangle"/>
          <p:cNvSpPr/>
          <p:nvPr/>
        </p:nvSpPr>
        <p:spPr>
          <a:xfrm>
            <a:off x="1533979" y="4065617"/>
            <a:ext cx="22847200" cy="1008293"/>
          </a:xfrm>
          <a:prstGeom prst="rect">
            <a:avLst/>
          </a:prstGeom>
          <a:solidFill>
            <a:srgbClr val="E56F0A"/>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487" name="Oval"/>
          <p:cNvSpPr/>
          <p:nvPr/>
        </p:nvSpPr>
        <p:spPr>
          <a:xfrm>
            <a:off x="1066800" y="4067354"/>
            <a:ext cx="993784" cy="1004820"/>
          </a:xfrm>
          <a:prstGeom prst="ellipse">
            <a:avLst/>
          </a:prstGeom>
          <a:solidFill>
            <a:srgbClr val="E88C1C"/>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488" name="Social Gaming Focus"/>
          <p:cNvSpPr txBox="1"/>
          <p:nvPr/>
        </p:nvSpPr>
        <p:spPr>
          <a:xfrm>
            <a:off x="2302426" y="4064938"/>
            <a:ext cx="15907651" cy="10096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lgn="l">
              <a:defRPr sz="3700">
                <a:solidFill>
                  <a:srgbClr val="FFFFFF"/>
                </a:solidFill>
                <a:latin typeface="Quattrocento Sans"/>
                <a:ea typeface="Quattrocento Sans"/>
                <a:cs typeface="Quattrocento Sans"/>
                <a:sym typeface="Quattrocento Sans"/>
              </a:defRPr>
            </a:lvl1pPr>
          </a:lstStyle>
          <a:p>
            <a:r>
              <a:rPr dirty="0"/>
              <a:t>Gaming Focus</a:t>
            </a:r>
          </a:p>
        </p:txBody>
      </p:sp>
      <p:sp>
        <p:nvSpPr>
          <p:cNvPr id="489" name="Rectangle"/>
          <p:cNvSpPr/>
          <p:nvPr/>
        </p:nvSpPr>
        <p:spPr>
          <a:xfrm>
            <a:off x="1533979" y="5610964"/>
            <a:ext cx="22847200" cy="1008292"/>
          </a:xfrm>
          <a:prstGeom prst="rect">
            <a:avLst/>
          </a:prstGeom>
          <a:solidFill>
            <a:srgbClr val="E56F0A"/>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490" name="Oval"/>
          <p:cNvSpPr/>
          <p:nvPr/>
        </p:nvSpPr>
        <p:spPr>
          <a:xfrm>
            <a:off x="1066800" y="5612700"/>
            <a:ext cx="993784" cy="1004820"/>
          </a:xfrm>
          <a:prstGeom prst="ellipse">
            <a:avLst/>
          </a:prstGeom>
          <a:solidFill>
            <a:srgbClr val="E88C1C"/>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491" name="Year 5 and 6 Focus"/>
          <p:cNvSpPr txBox="1"/>
          <p:nvPr/>
        </p:nvSpPr>
        <p:spPr>
          <a:xfrm>
            <a:off x="2302426" y="5610284"/>
            <a:ext cx="15907651" cy="10096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lgn="l">
              <a:defRPr sz="3700">
                <a:solidFill>
                  <a:srgbClr val="FFFFFF"/>
                </a:solidFill>
                <a:latin typeface="Quattrocento Sans"/>
                <a:ea typeface="Quattrocento Sans"/>
                <a:cs typeface="Quattrocento Sans"/>
                <a:sym typeface="Quattrocento Sans"/>
              </a:defRPr>
            </a:lvl1pPr>
          </a:lstStyle>
          <a:p>
            <a:r>
              <a:t>Year 5 and 6 Focus</a:t>
            </a:r>
          </a:p>
        </p:txBody>
      </p:sp>
      <p:sp>
        <p:nvSpPr>
          <p:cNvPr id="492" name="Rectangle"/>
          <p:cNvSpPr/>
          <p:nvPr/>
        </p:nvSpPr>
        <p:spPr>
          <a:xfrm>
            <a:off x="1533979" y="7156310"/>
            <a:ext cx="22847200" cy="1008292"/>
          </a:xfrm>
          <a:prstGeom prst="rect">
            <a:avLst/>
          </a:prstGeom>
          <a:solidFill>
            <a:srgbClr val="E56F0A"/>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493" name="Oval"/>
          <p:cNvSpPr/>
          <p:nvPr/>
        </p:nvSpPr>
        <p:spPr>
          <a:xfrm>
            <a:off x="1066800" y="7158046"/>
            <a:ext cx="993784" cy="1004820"/>
          </a:xfrm>
          <a:prstGeom prst="ellipse">
            <a:avLst/>
          </a:prstGeom>
          <a:solidFill>
            <a:srgbClr val="E88C1C"/>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494" name="Digital Resilience Focus"/>
          <p:cNvSpPr txBox="1"/>
          <p:nvPr/>
        </p:nvSpPr>
        <p:spPr>
          <a:xfrm>
            <a:off x="2302426" y="7155631"/>
            <a:ext cx="15907651" cy="10096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lgn="l">
              <a:defRPr sz="3700">
                <a:solidFill>
                  <a:srgbClr val="FFFFFF"/>
                </a:solidFill>
                <a:latin typeface="Quattrocento Sans"/>
                <a:ea typeface="Quattrocento Sans"/>
                <a:cs typeface="Quattrocento Sans"/>
                <a:sym typeface="Quattrocento Sans"/>
              </a:defRPr>
            </a:lvl1pPr>
          </a:lstStyle>
          <a:p>
            <a:r>
              <a:t>Digital Resilience Focus</a:t>
            </a:r>
          </a:p>
        </p:txBody>
      </p:sp>
      <p:sp>
        <p:nvSpPr>
          <p:cNvPr id="495" name="Rectangle"/>
          <p:cNvSpPr/>
          <p:nvPr/>
        </p:nvSpPr>
        <p:spPr>
          <a:xfrm>
            <a:off x="1533979" y="8701656"/>
            <a:ext cx="22847200" cy="1008292"/>
          </a:xfrm>
          <a:prstGeom prst="rect">
            <a:avLst/>
          </a:prstGeom>
          <a:solidFill>
            <a:srgbClr val="E56F0A"/>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496" name="Oval"/>
          <p:cNvSpPr/>
          <p:nvPr/>
        </p:nvSpPr>
        <p:spPr>
          <a:xfrm>
            <a:off x="1066800" y="8703392"/>
            <a:ext cx="993784" cy="1004820"/>
          </a:xfrm>
          <a:prstGeom prst="ellipse">
            <a:avLst/>
          </a:prstGeom>
          <a:solidFill>
            <a:srgbClr val="E88C1C"/>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497" name="Activities Booklet"/>
          <p:cNvSpPr txBox="1"/>
          <p:nvPr/>
        </p:nvSpPr>
        <p:spPr>
          <a:xfrm>
            <a:off x="2302426" y="8700977"/>
            <a:ext cx="15907651" cy="10096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lgn="l">
              <a:defRPr sz="3700">
                <a:solidFill>
                  <a:srgbClr val="FFFFFF"/>
                </a:solidFill>
                <a:latin typeface="Quattrocento Sans"/>
                <a:ea typeface="Quattrocento Sans"/>
                <a:cs typeface="Quattrocento Sans"/>
                <a:sym typeface="Quattrocento Sans"/>
              </a:defRPr>
            </a:lvl1pPr>
          </a:lstStyle>
          <a:p>
            <a:r>
              <a:t>Activities Booklet</a:t>
            </a:r>
          </a:p>
        </p:txBody>
      </p:sp>
      <p:sp>
        <p:nvSpPr>
          <p:cNvPr id="498" name="Rectangle"/>
          <p:cNvSpPr/>
          <p:nvPr/>
        </p:nvSpPr>
        <p:spPr>
          <a:xfrm>
            <a:off x="1533979" y="10247002"/>
            <a:ext cx="22847200" cy="1008293"/>
          </a:xfrm>
          <a:prstGeom prst="rect">
            <a:avLst/>
          </a:prstGeom>
          <a:solidFill>
            <a:srgbClr val="E56F0A"/>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499" name="Oval"/>
          <p:cNvSpPr/>
          <p:nvPr/>
        </p:nvSpPr>
        <p:spPr>
          <a:xfrm>
            <a:off x="1066800" y="10248739"/>
            <a:ext cx="993784" cy="1004820"/>
          </a:xfrm>
          <a:prstGeom prst="ellipse">
            <a:avLst/>
          </a:prstGeom>
          <a:solidFill>
            <a:srgbClr val="E88C1C"/>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500" name="Discussion Themes"/>
          <p:cNvSpPr txBox="1"/>
          <p:nvPr/>
        </p:nvSpPr>
        <p:spPr>
          <a:xfrm>
            <a:off x="2302426" y="10246323"/>
            <a:ext cx="15907651" cy="10096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lgn="l">
              <a:defRPr sz="3700">
                <a:solidFill>
                  <a:srgbClr val="FFFFFF"/>
                </a:solidFill>
                <a:latin typeface="Quattrocento Sans"/>
                <a:ea typeface="Quattrocento Sans"/>
                <a:cs typeface="Quattrocento Sans"/>
                <a:sym typeface="Quattrocento Sans"/>
              </a:defRPr>
            </a:lvl1pPr>
          </a:lstStyle>
          <a:p>
            <a:r>
              <a:t>Discussion Themes</a:t>
            </a:r>
          </a:p>
        </p:txBody>
      </p:sp>
      <p:grpSp>
        <p:nvGrpSpPr>
          <p:cNvPr id="18" name="Group 17">
            <a:extLst>
              <a:ext uri="{FF2B5EF4-FFF2-40B4-BE49-F238E27FC236}">
                <a16:creationId xmlns:a16="http://schemas.microsoft.com/office/drawing/2014/main" id="{556565D3-A3AB-4E02-B0B2-294F7CC1D926}"/>
              </a:ext>
            </a:extLst>
          </p:cNvPr>
          <p:cNvGrpSpPr/>
          <p:nvPr/>
        </p:nvGrpSpPr>
        <p:grpSpPr>
          <a:xfrm>
            <a:off x="950976" y="12015216"/>
            <a:ext cx="20007072" cy="1275082"/>
            <a:chOff x="950976" y="12015216"/>
            <a:chExt cx="20007072" cy="1275082"/>
          </a:xfrm>
        </p:grpSpPr>
        <p:sp>
          <p:nvSpPr>
            <p:cNvPr id="19" name="Rectangle 18">
              <a:extLst>
                <a:ext uri="{FF2B5EF4-FFF2-40B4-BE49-F238E27FC236}">
                  <a16:creationId xmlns:a16="http://schemas.microsoft.com/office/drawing/2014/main" id="{AF9748C7-BC99-4F48-94C5-4C9481035A97}"/>
                </a:ext>
              </a:extLst>
            </p:cNvPr>
            <p:cNvSpPr/>
            <p:nvPr/>
          </p:nvSpPr>
          <p:spPr>
            <a:xfrm>
              <a:off x="950976" y="12015216"/>
              <a:ext cx="20007072" cy="1275082"/>
            </a:xfrm>
            <a:prstGeom prst="rect">
              <a:avLst/>
            </a:prstGeom>
            <a:solidFill>
              <a:schemeClr val="bg1"/>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GB" sz="30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20" name="Picture 2" descr="Image result for gamcare logo png">
              <a:hlinkClick r:id="rId2"/>
              <a:extLst>
                <a:ext uri="{FF2B5EF4-FFF2-40B4-BE49-F238E27FC236}">
                  <a16:creationId xmlns:a16="http://schemas.microsoft.com/office/drawing/2014/main" id="{3BA1DFF9-3D68-4F3A-B028-C6769B16D23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50976" y="12223557"/>
              <a:ext cx="3359380" cy="970488"/>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9B1D7236-E075-4D8A-97A5-DFEEF19E261F}"/>
                </a:ext>
              </a:extLst>
            </p:cNvPr>
            <p:cNvSpPr txBox="1"/>
            <p:nvPr/>
          </p:nvSpPr>
          <p:spPr>
            <a:xfrm>
              <a:off x="4310356" y="12151308"/>
              <a:ext cx="3557070" cy="10675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GB" sz="2000" b="1" i="0" u="none" strike="noStrike" cap="none" spc="-150" normalizeH="0" baseline="0" dirty="0">
                  <a:ln>
                    <a:noFill/>
                  </a:ln>
                  <a:solidFill>
                    <a:schemeClr val="bg2">
                      <a:lumMod val="50000"/>
                    </a:schemeClr>
                  </a:solidFill>
                  <a:effectLst/>
                  <a:uFillTx/>
                  <a:latin typeface="Quattrocento Sans" panose="020B0502050000020003" pitchFamily="34" charset="0"/>
                  <a:sym typeface="Helvetica Neue"/>
                </a:rPr>
                <a:t>NATIONAL GAMBLING HELPLINE </a:t>
              </a:r>
              <a:r>
                <a:rPr kumimoji="0" lang="en-GB" sz="4000" i="0" u="none" strike="noStrike" cap="none" spc="0" normalizeH="0" baseline="0" dirty="0">
                  <a:ln>
                    <a:noFill/>
                  </a:ln>
                  <a:solidFill>
                    <a:srgbClr val="512373"/>
                  </a:solidFill>
                  <a:effectLst/>
                  <a:uFillTx/>
                  <a:latin typeface="Quattrocento Sans" panose="020B0502050000020003" pitchFamily="34" charset="0"/>
                  <a:sym typeface="Helvetica Neue"/>
                </a:rPr>
                <a:t>0808 8020 133</a:t>
              </a:r>
              <a:endParaRPr kumimoji="0" lang="en-GB" sz="3200" i="0" u="none" strike="noStrike" cap="none" spc="0" normalizeH="0" baseline="0" dirty="0">
                <a:ln>
                  <a:noFill/>
                </a:ln>
                <a:solidFill>
                  <a:srgbClr val="512373"/>
                </a:solidFill>
                <a:effectLst/>
                <a:uFillTx/>
                <a:latin typeface="Quattrocento Sans" panose="020B0502050000020003" pitchFamily="34" charset="0"/>
                <a:sym typeface="Helvetica Neue"/>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86"/>
                                        </p:tgtEl>
                                        <p:attrNameLst>
                                          <p:attrName>style.visibility</p:attrName>
                                        </p:attrNameLst>
                                      </p:cBhvr>
                                      <p:to>
                                        <p:strVal val="visible"/>
                                      </p:to>
                                    </p:set>
                                    <p:anim calcmode="lin" valueType="num">
                                      <p:cBhvr additive="base">
                                        <p:cTn id="7" dur="500" fill="hold"/>
                                        <p:tgtEl>
                                          <p:spTgt spid="486"/>
                                        </p:tgtEl>
                                        <p:attrNameLst>
                                          <p:attrName>ppt_x</p:attrName>
                                        </p:attrNameLst>
                                      </p:cBhvr>
                                      <p:tavLst>
                                        <p:tav tm="0">
                                          <p:val>
                                            <p:strVal val="1+#ppt_w/2"/>
                                          </p:val>
                                        </p:tav>
                                        <p:tav tm="100000">
                                          <p:val>
                                            <p:strVal val="#ppt_x"/>
                                          </p:val>
                                        </p:tav>
                                      </p:tavLst>
                                    </p:anim>
                                    <p:anim calcmode="lin" valueType="num">
                                      <p:cBhvr additive="base">
                                        <p:cTn id="8" dur="500" fill="hold"/>
                                        <p:tgtEl>
                                          <p:spTgt spid="48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487"/>
                                        </p:tgtEl>
                                        <p:attrNameLst>
                                          <p:attrName>style.visibility</p:attrName>
                                        </p:attrNameLst>
                                      </p:cBhvr>
                                      <p:to>
                                        <p:strVal val="visible"/>
                                      </p:to>
                                    </p:set>
                                    <p:anim calcmode="lin" valueType="num">
                                      <p:cBhvr additive="base">
                                        <p:cTn id="11" dur="500" fill="hold"/>
                                        <p:tgtEl>
                                          <p:spTgt spid="487"/>
                                        </p:tgtEl>
                                        <p:attrNameLst>
                                          <p:attrName>ppt_x</p:attrName>
                                        </p:attrNameLst>
                                      </p:cBhvr>
                                      <p:tavLst>
                                        <p:tav tm="0">
                                          <p:val>
                                            <p:strVal val="1+#ppt_w/2"/>
                                          </p:val>
                                        </p:tav>
                                        <p:tav tm="100000">
                                          <p:val>
                                            <p:strVal val="#ppt_x"/>
                                          </p:val>
                                        </p:tav>
                                      </p:tavLst>
                                    </p:anim>
                                    <p:anim calcmode="lin" valueType="num">
                                      <p:cBhvr additive="base">
                                        <p:cTn id="12" dur="500" fill="hold"/>
                                        <p:tgtEl>
                                          <p:spTgt spid="487"/>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488"/>
                                        </p:tgtEl>
                                        <p:attrNameLst>
                                          <p:attrName>style.visibility</p:attrName>
                                        </p:attrNameLst>
                                      </p:cBhvr>
                                      <p:to>
                                        <p:strVal val="visible"/>
                                      </p:to>
                                    </p:set>
                                    <p:anim calcmode="lin" valueType="num">
                                      <p:cBhvr additive="base">
                                        <p:cTn id="15" dur="500" fill="hold"/>
                                        <p:tgtEl>
                                          <p:spTgt spid="488"/>
                                        </p:tgtEl>
                                        <p:attrNameLst>
                                          <p:attrName>ppt_x</p:attrName>
                                        </p:attrNameLst>
                                      </p:cBhvr>
                                      <p:tavLst>
                                        <p:tav tm="0">
                                          <p:val>
                                            <p:strVal val="1+#ppt_w/2"/>
                                          </p:val>
                                        </p:tav>
                                        <p:tav tm="100000">
                                          <p:val>
                                            <p:strVal val="#ppt_x"/>
                                          </p:val>
                                        </p:tav>
                                      </p:tavLst>
                                    </p:anim>
                                    <p:anim calcmode="lin" valueType="num">
                                      <p:cBhvr additive="base">
                                        <p:cTn id="16" dur="500" fill="hold"/>
                                        <p:tgtEl>
                                          <p:spTgt spid="488"/>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489"/>
                                        </p:tgtEl>
                                        <p:attrNameLst>
                                          <p:attrName>style.visibility</p:attrName>
                                        </p:attrNameLst>
                                      </p:cBhvr>
                                      <p:to>
                                        <p:strVal val="visible"/>
                                      </p:to>
                                    </p:set>
                                    <p:anim calcmode="lin" valueType="num">
                                      <p:cBhvr additive="base">
                                        <p:cTn id="21" dur="500" fill="hold"/>
                                        <p:tgtEl>
                                          <p:spTgt spid="489"/>
                                        </p:tgtEl>
                                        <p:attrNameLst>
                                          <p:attrName>ppt_x</p:attrName>
                                        </p:attrNameLst>
                                      </p:cBhvr>
                                      <p:tavLst>
                                        <p:tav tm="0">
                                          <p:val>
                                            <p:strVal val="1+#ppt_w/2"/>
                                          </p:val>
                                        </p:tav>
                                        <p:tav tm="100000">
                                          <p:val>
                                            <p:strVal val="#ppt_x"/>
                                          </p:val>
                                        </p:tav>
                                      </p:tavLst>
                                    </p:anim>
                                    <p:anim calcmode="lin" valueType="num">
                                      <p:cBhvr additive="base">
                                        <p:cTn id="22" dur="500" fill="hold"/>
                                        <p:tgtEl>
                                          <p:spTgt spid="489"/>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490"/>
                                        </p:tgtEl>
                                        <p:attrNameLst>
                                          <p:attrName>style.visibility</p:attrName>
                                        </p:attrNameLst>
                                      </p:cBhvr>
                                      <p:to>
                                        <p:strVal val="visible"/>
                                      </p:to>
                                    </p:set>
                                    <p:anim calcmode="lin" valueType="num">
                                      <p:cBhvr additive="base">
                                        <p:cTn id="25" dur="500" fill="hold"/>
                                        <p:tgtEl>
                                          <p:spTgt spid="490"/>
                                        </p:tgtEl>
                                        <p:attrNameLst>
                                          <p:attrName>ppt_x</p:attrName>
                                        </p:attrNameLst>
                                      </p:cBhvr>
                                      <p:tavLst>
                                        <p:tav tm="0">
                                          <p:val>
                                            <p:strVal val="1+#ppt_w/2"/>
                                          </p:val>
                                        </p:tav>
                                        <p:tav tm="100000">
                                          <p:val>
                                            <p:strVal val="#ppt_x"/>
                                          </p:val>
                                        </p:tav>
                                      </p:tavLst>
                                    </p:anim>
                                    <p:anim calcmode="lin" valueType="num">
                                      <p:cBhvr additive="base">
                                        <p:cTn id="26" dur="500" fill="hold"/>
                                        <p:tgtEl>
                                          <p:spTgt spid="490"/>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491"/>
                                        </p:tgtEl>
                                        <p:attrNameLst>
                                          <p:attrName>style.visibility</p:attrName>
                                        </p:attrNameLst>
                                      </p:cBhvr>
                                      <p:to>
                                        <p:strVal val="visible"/>
                                      </p:to>
                                    </p:set>
                                    <p:anim calcmode="lin" valueType="num">
                                      <p:cBhvr additive="base">
                                        <p:cTn id="29" dur="500" fill="hold"/>
                                        <p:tgtEl>
                                          <p:spTgt spid="491"/>
                                        </p:tgtEl>
                                        <p:attrNameLst>
                                          <p:attrName>ppt_x</p:attrName>
                                        </p:attrNameLst>
                                      </p:cBhvr>
                                      <p:tavLst>
                                        <p:tav tm="0">
                                          <p:val>
                                            <p:strVal val="1+#ppt_w/2"/>
                                          </p:val>
                                        </p:tav>
                                        <p:tav tm="100000">
                                          <p:val>
                                            <p:strVal val="#ppt_x"/>
                                          </p:val>
                                        </p:tav>
                                      </p:tavLst>
                                    </p:anim>
                                    <p:anim calcmode="lin" valueType="num">
                                      <p:cBhvr additive="base">
                                        <p:cTn id="30" dur="500" fill="hold"/>
                                        <p:tgtEl>
                                          <p:spTgt spid="491"/>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0" nodeType="clickEffect">
                                  <p:stCondLst>
                                    <p:cond delay="0"/>
                                  </p:stCondLst>
                                  <p:childTnLst>
                                    <p:set>
                                      <p:cBhvr>
                                        <p:cTn id="34" dur="1" fill="hold">
                                          <p:stCondLst>
                                            <p:cond delay="0"/>
                                          </p:stCondLst>
                                        </p:cTn>
                                        <p:tgtEl>
                                          <p:spTgt spid="492"/>
                                        </p:tgtEl>
                                        <p:attrNameLst>
                                          <p:attrName>style.visibility</p:attrName>
                                        </p:attrNameLst>
                                      </p:cBhvr>
                                      <p:to>
                                        <p:strVal val="visible"/>
                                      </p:to>
                                    </p:set>
                                    <p:anim calcmode="lin" valueType="num">
                                      <p:cBhvr additive="base">
                                        <p:cTn id="35" dur="500" fill="hold"/>
                                        <p:tgtEl>
                                          <p:spTgt spid="492"/>
                                        </p:tgtEl>
                                        <p:attrNameLst>
                                          <p:attrName>ppt_x</p:attrName>
                                        </p:attrNameLst>
                                      </p:cBhvr>
                                      <p:tavLst>
                                        <p:tav tm="0">
                                          <p:val>
                                            <p:strVal val="1+#ppt_w/2"/>
                                          </p:val>
                                        </p:tav>
                                        <p:tav tm="100000">
                                          <p:val>
                                            <p:strVal val="#ppt_x"/>
                                          </p:val>
                                        </p:tav>
                                      </p:tavLst>
                                    </p:anim>
                                    <p:anim calcmode="lin" valueType="num">
                                      <p:cBhvr additive="base">
                                        <p:cTn id="36" dur="500" fill="hold"/>
                                        <p:tgtEl>
                                          <p:spTgt spid="492"/>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493"/>
                                        </p:tgtEl>
                                        <p:attrNameLst>
                                          <p:attrName>style.visibility</p:attrName>
                                        </p:attrNameLst>
                                      </p:cBhvr>
                                      <p:to>
                                        <p:strVal val="visible"/>
                                      </p:to>
                                    </p:set>
                                    <p:anim calcmode="lin" valueType="num">
                                      <p:cBhvr additive="base">
                                        <p:cTn id="39" dur="500" fill="hold"/>
                                        <p:tgtEl>
                                          <p:spTgt spid="493"/>
                                        </p:tgtEl>
                                        <p:attrNameLst>
                                          <p:attrName>ppt_x</p:attrName>
                                        </p:attrNameLst>
                                      </p:cBhvr>
                                      <p:tavLst>
                                        <p:tav tm="0">
                                          <p:val>
                                            <p:strVal val="1+#ppt_w/2"/>
                                          </p:val>
                                        </p:tav>
                                        <p:tav tm="100000">
                                          <p:val>
                                            <p:strVal val="#ppt_x"/>
                                          </p:val>
                                        </p:tav>
                                      </p:tavLst>
                                    </p:anim>
                                    <p:anim calcmode="lin" valueType="num">
                                      <p:cBhvr additive="base">
                                        <p:cTn id="40" dur="500" fill="hold"/>
                                        <p:tgtEl>
                                          <p:spTgt spid="493"/>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0"/>
                                  </p:stCondLst>
                                  <p:childTnLst>
                                    <p:set>
                                      <p:cBhvr>
                                        <p:cTn id="42" dur="1" fill="hold">
                                          <p:stCondLst>
                                            <p:cond delay="0"/>
                                          </p:stCondLst>
                                        </p:cTn>
                                        <p:tgtEl>
                                          <p:spTgt spid="494"/>
                                        </p:tgtEl>
                                        <p:attrNameLst>
                                          <p:attrName>style.visibility</p:attrName>
                                        </p:attrNameLst>
                                      </p:cBhvr>
                                      <p:to>
                                        <p:strVal val="visible"/>
                                      </p:to>
                                    </p:set>
                                    <p:anim calcmode="lin" valueType="num">
                                      <p:cBhvr additive="base">
                                        <p:cTn id="43" dur="500" fill="hold"/>
                                        <p:tgtEl>
                                          <p:spTgt spid="494"/>
                                        </p:tgtEl>
                                        <p:attrNameLst>
                                          <p:attrName>ppt_x</p:attrName>
                                        </p:attrNameLst>
                                      </p:cBhvr>
                                      <p:tavLst>
                                        <p:tav tm="0">
                                          <p:val>
                                            <p:strVal val="1+#ppt_w/2"/>
                                          </p:val>
                                        </p:tav>
                                        <p:tav tm="100000">
                                          <p:val>
                                            <p:strVal val="#ppt_x"/>
                                          </p:val>
                                        </p:tav>
                                      </p:tavLst>
                                    </p:anim>
                                    <p:anim calcmode="lin" valueType="num">
                                      <p:cBhvr additive="base">
                                        <p:cTn id="44" dur="500" fill="hold"/>
                                        <p:tgtEl>
                                          <p:spTgt spid="494"/>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495"/>
                                        </p:tgtEl>
                                        <p:attrNameLst>
                                          <p:attrName>style.visibility</p:attrName>
                                        </p:attrNameLst>
                                      </p:cBhvr>
                                      <p:to>
                                        <p:strVal val="visible"/>
                                      </p:to>
                                    </p:set>
                                    <p:anim calcmode="lin" valueType="num">
                                      <p:cBhvr additive="base">
                                        <p:cTn id="49" dur="500" fill="hold"/>
                                        <p:tgtEl>
                                          <p:spTgt spid="495"/>
                                        </p:tgtEl>
                                        <p:attrNameLst>
                                          <p:attrName>ppt_x</p:attrName>
                                        </p:attrNameLst>
                                      </p:cBhvr>
                                      <p:tavLst>
                                        <p:tav tm="0">
                                          <p:val>
                                            <p:strVal val="1+#ppt_w/2"/>
                                          </p:val>
                                        </p:tav>
                                        <p:tav tm="100000">
                                          <p:val>
                                            <p:strVal val="#ppt_x"/>
                                          </p:val>
                                        </p:tav>
                                      </p:tavLst>
                                    </p:anim>
                                    <p:anim calcmode="lin" valueType="num">
                                      <p:cBhvr additive="base">
                                        <p:cTn id="50" dur="500" fill="hold"/>
                                        <p:tgtEl>
                                          <p:spTgt spid="495"/>
                                        </p:tgtEl>
                                        <p:attrNameLst>
                                          <p:attrName>ppt_y</p:attrName>
                                        </p:attrNameLst>
                                      </p:cBhvr>
                                      <p:tavLst>
                                        <p:tav tm="0">
                                          <p:val>
                                            <p:strVal val="#ppt_y"/>
                                          </p:val>
                                        </p:tav>
                                        <p:tav tm="100000">
                                          <p:val>
                                            <p:strVal val="#ppt_y"/>
                                          </p:val>
                                        </p:tav>
                                      </p:tavLst>
                                    </p:anim>
                                  </p:childTnLst>
                                </p:cTn>
                              </p:par>
                              <p:par>
                                <p:cTn id="51" presetID="2" presetClass="entr" presetSubtype="2" fill="hold" grpId="0" nodeType="withEffect">
                                  <p:stCondLst>
                                    <p:cond delay="0"/>
                                  </p:stCondLst>
                                  <p:childTnLst>
                                    <p:set>
                                      <p:cBhvr>
                                        <p:cTn id="52" dur="1" fill="hold">
                                          <p:stCondLst>
                                            <p:cond delay="0"/>
                                          </p:stCondLst>
                                        </p:cTn>
                                        <p:tgtEl>
                                          <p:spTgt spid="496"/>
                                        </p:tgtEl>
                                        <p:attrNameLst>
                                          <p:attrName>style.visibility</p:attrName>
                                        </p:attrNameLst>
                                      </p:cBhvr>
                                      <p:to>
                                        <p:strVal val="visible"/>
                                      </p:to>
                                    </p:set>
                                    <p:anim calcmode="lin" valueType="num">
                                      <p:cBhvr additive="base">
                                        <p:cTn id="53" dur="500" fill="hold"/>
                                        <p:tgtEl>
                                          <p:spTgt spid="496"/>
                                        </p:tgtEl>
                                        <p:attrNameLst>
                                          <p:attrName>ppt_x</p:attrName>
                                        </p:attrNameLst>
                                      </p:cBhvr>
                                      <p:tavLst>
                                        <p:tav tm="0">
                                          <p:val>
                                            <p:strVal val="1+#ppt_w/2"/>
                                          </p:val>
                                        </p:tav>
                                        <p:tav tm="100000">
                                          <p:val>
                                            <p:strVal val="#ppt_x"/>
                                          </p:val>
                                        </p:tav>
                                      </p:tavLst>
                                    </p:anim>
                                    <p:anim calcmode="lin" valueType="num">
                                      <p:cBhvr additive="base">
                                        <p:cTn id="54" dur="500" fill="hold"/>
                                        <p:tgtEl>
                                          <p:spTgt spid="496"/>
                                        </p:tgtEl>
                                        <p:attrNameLst>
                                          <p:attrName>ppt_y</p:attrName>
                                        </p:attrNameLst>
                                      </p:cBhvr>
                                      <p:tavLst>
                                        <p:tav tm="0">
                                          <p:val>
                                            <p:strVal val="#ppt_y"/>
                                          </p:val>
                                        </p:tav>
                                        <p:tav tm="100000">
                                          <p:val>
                                            <p:strVal val="#ppt_y"/>
                                          </p:val>
                                        </p:tav>
                                      </p:tavLst>
                                    </p:anim>
                                  </p:childTnLst>
                                </p:cTn>
                              </p:par>
                              <p:par>
                                <p:cTn id="55" presetID="2" presetClass="entr" presetSubtype="2" fill="hold" grpId="0" nodeType="withEffect">
                                  <p:stCondLst>
                                    <p:cond delay="0"/>
                                  </p:stCondLst>
                                  <p:childTnLst>
                                    <p:set>
                                      <p:cBhvr>
                                        <p:cTn id="56" dur="1" fill="hold">
                                          <p:stCondLst>
                                            <p:cond delay="0"/>
                                          </p:stCondLst>
                                        </p:cTn>
                                        <p:tgtEl>
                                          <p:spTgt spid="497"/>
                                        </p:tgtEl>
                                        <p:attrNameLst>
                                          <p:attrName>style.visibility</p:attrName>
                                        </p:attrNameLst>
                                      </p:cBhvr>
                                      <p:to>
                                        <p:strVal val="visible"/>
                                      </p:to>
                                    </p:set>
                                    <p:anim calcmode="lin" valueType="num">
                                      <p:cBhvr additive="base">
                                        <p:cTn id="57" dur="500" fill="hold"/>
                                        <p:tgtEl>
                                          <p:spTgt spid="497"/>
                                        </p:tgtEl>
                                        <p:attrNameLst>
                                          <p:attrName>ppt_x</p:attrName>
                                        </p:attrNameLst>
                                      </p:cBhvr>
                                      <p:tavLst>
                                        <p:tav tm="0">
                                          <p:val>
                                            <p:strVal val="1+#ppt_w/2"/>
                                          </p:val>
                                        </p:tav>
                                        <p:tav tm="100000">
                                          <p:val>
                                            <p:strVal val="#ppt_x"/>
                                          </p:val>
                                        </p:tav>
                                      </p:tavLst>
                                    </p:anim>
                                    <p:anim calcmode="lin" valueType="num">
                                      <p:cBhvr additive="base">
                                        <p:cTn id="58" dur="500" fill="hold"/>
                                        <p:tgtEl>
                                          <p:spTgt spid="497"/>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2" fill="hold" grpId="0" nodeType="clickEffect">
                                  <p:stCondLst>
                                    <p:cond delay="0"/>
                                  </p:stCondLst>
                                  <p:childTnLst>
                                    <p:set>
                                      <p:cBhvr>
                                        <p:cTn id="62" dur="1" fill="hold">
                                          <p:stCondLst>
                                            <p:cond delay="0"/>
                                          </p:stCondLst>
                                        </p:cTn>
                                        <p:tgtEl>
                                          <p:spTgt spid="498"/>
                                        </p:tgtEl>
                                        <p:attrNameLst>
                                          <p:attrName>style.visibility</p:attrName>
                                        </p:attrNameLst>
                                      </p:cBhvr>
                                      <p:to>
                                        <p:strVal val="visible"/>
                                      </p:to>
                                    </p:set>
                                    <p:anim calcmode="lin" valueType="num">
                                      <p:cBhvr additive="base">
                                        <p:cTn id="63" dur="500" fill="hold"/>
                                        <p:tgtEl>
                                          <p:spTgt spid="498"/>
                                        </p:tgtEl>
                                        <p:attrNameLst>
                                          <p:attrName>ppt_x</p:attrName>
                                        </p:attrNameLst>
                                      </p:cBhvr>
                                      <p:tavLst>
                                        <p:tav tm="0">
                                          <p:val>
                                            <p:strVal val="1+#ppt_w/2"/>
                                          </p:val>
                                        </p:tav>
                                        <p:tav tm="100000">
                                          <p:val>
                                            <p:strVal val="#ppt_x"/>
                                          </p:val>
                                        </p:tav>
                                      </p:tavLst>
                                    </p:anim>
                                    <p:anim calcmode="lin" valueType="num">
                                      <p:cBhvr additive="base">
                                        <p:cTn id="64" dur="500" fill="hold"/>
                                        <p:tgtEl>
                                          <p:spTgt spid="498"/>
                                        </p:tgtEl>
                                        <p:attrNameLst>
                                          <p:attrName>ppt_y</p:attrName>
                                        </p:attrNameLst>
                                      </p:cBhvr>
                                      <p:tavLst>
                                        <p:tav tm="0">
                                          <p:val>
                                            <p:strVal val="#ppt_y"/>
                                          </p:val>
                                        </p:tav>
                                        <p:tav tm="100000">
                                          <p:val>
                                            <p:strVal val="#ppt_y"/>
                                          </p:val>
                                        </p:tav>
                                      </p:tavLst>
                                    </p:anim>
                                  </p:childTnLst>
                                </p:cTn>
                              </p:par>
                              <p:par>
                                <p:cTn id="65" presetID="2" presetClass="entr" presetSubtype="2" fill="hold" grpId="0" nodeType="withEffect">
                                  <p:stCondLst>
                                    <p:cond delay="0"/>
                                  </p:stCondLst>
                                  <p:childTnLst>
                                    <p:set>
                                      <p:cBhvr>
                                        <p:cTn id="66" dur="1" fill="hold">
                                          <p:stCondLst>
                                            <p:cond delay="0"/>
                                          </p:stCondLst>
                                        </p:cTn>
                                        <p:tgtEl>
                                          <p:spTgt spid="499"/>
                                        </p:tgtEl>
                                        <p:attrNameLst>
                                          <p:attrName>style.visibility</p:attrName>
                                        </p:attrNameLst>
                                      </p:cBhvr>
                                      <p:to>
                                        <p:strVal val="visible"/>
                                      </p:to>
                                    </p:set>
                                    <p:anim calcmode="lin" valueType="num">
                                      <p:cBhvr additive="base">
                                        <p:cTn id="67" dur="500" fill="hold"/>
                                        <p:tgtEl>
                                          <p:spTgt spid="499"/>
                                        </p:tgtEl>
                                        <p:attrNameLst>
                                          <p:attrName>ppt_x</p:attrName>
                                        </p:attrNameLst>
                                      </p:cBhvr>
                                      <p:tavLst>
                                        <p:tav tm="0">
                                          <p:val>
                                            <p:strVal val="1+#ppt_w/2"/>
                                          </p:val>
                                        </p:tav>
                                        <p:tav tm="100000">
                                          <p:val>
                                            <p:strVal val="#ppt_x"/>
                                          </p:val>
                                        </p:tav>
                                      </p:tavLst>
                                    </p:anim>
                                    <p:anim calcmode="lin" valueType="num">
                                      <p:cBhvr additive="base">
                                        <p:cTn id="68" dur="500" fill="hold"/>
                                        <p:tgtEl>
                                          <p:spTgt spid="499"/>
                                        </p:tgtEl>
                                        <p:attrNameLst>
                                          <p:attrName>ppt_y</p:attrName>
                                        </p:attrNameLst>
                                      </p:cBhvr>
                                      <p:tavLst>
                                        <p:tav tm="0">
                                          <p:val>
                                            <p:strVal val="#ppt_y"/>
                                          </p:val>
                                        </p:tav>
                                        <p:tav tm="100000">
                                          <p:val>
                                            <p:strVal val="#ppt_y"/>
                                          </p:val>
                                        </p:tav>
                                      </p:tavLst>
                                    </p:anim>
                                  </p:childTnLst>
                                </p:cTn>
                              </p:par>
                              <p:par>
                                <p:cTn id="69" presetID="2" presetClass="entr" presetSubtype="2" fill="hold" grpId="0" nodeType="withEffect">
                                  <p:stCondLst>
                                    <p:cond delay="0"/>
                                  </p:stCondLst>
                                  <p:childTnLst>
                                    <p:set>
                                      <p:cBhvr>
                                        <p:cTn id="70" dur="1" fill="hold">
                                          <p:stCondLst>
                                            <p:cond delay="0"/>
                                          </p:stCondLst>
                                        </p:cTn>
                                        <p:tgtEl>
                                          <p:spTgt spid="500"/>
                                        </p:tgtEl>
                                        <p:attrNameLst>
                                          <p:attrName>style.visibility</p:attrName>
                                        </p:attrNameLst>
                                      </p:cBhvr>
                                      <p:to>
                                        <p:strVal val="visible"/>
                                      </p:to>
                                    </p:set>
                                    <p:anim calcmode="lin" valueType="num">
                                      <p:cBhvr additive="base">
                                        <p:cTn id="71" dur="500" fill="hold"/>
                                        <p:tgtEl>
                                          <p:spTgt spid="500"/>
                                        </p:tgtEl>
                                        <p:attrNameLst>
                                          <p:attrName>ppt_x</p:attrName>
                                        </p:attrNameLst>
                                      </p:cBhvr>
                                      <p:tavLst>
                                        <p:tav tm="0">
                                          <p:val>
                                            <p:strVal val="1+#ppt_w/2"/>
                                          </p:val>
                                        </p:tav>
                                        <p:tav tm="100000">
                                          <p:val>
                                            <p:strVal val="#ppt_x"/>
                                          </p:val>
                                        </p:tav>
                                      </p:tavLst>
                                    </p:anim>
                                    <p:anim calcmode="lin" valueType="num">
                                      <p:cBhvr additive="base">
                                        <p:cTn id="72" dur="500" fill="hold"/>
                                        <p:tgtEl>
                                          <p:spTgt spid="50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6" grpId="0" animBg="1"/>
      <p:bldP spid="487" grpId="0" animBg="1"/>
      <p:bldP spid="488" grpId="0" animBg="1"/>
      <p:bldP spid="489" grpId="0" animBg="1"/>
      <p:bldP spid="490" grpId="0" animBg="1"/>
      <p:bldP spid="491" grpId="0" animBg="1"/>
      <p:bldP spid="492" grpId="0" animBg="1"/>
      <p:bldP spid="493" grpId="0" animBg="1"/>
      <p:bldP spid="494" grpId="0" animBg="1"/>
      <p:bldP spid="495" grpId="0" animBg="1"/>
      <p:bldP spid="496" grpId="0" animBg="1"/>
      <p:bldP spid="497" grpId="0" animBg="1"/>
      <p:bldP spid="498" grpId="0" animBg="1"/>
      <p:bldP spid="499" grpId="0" animBg="1"/>
      <p:bldP spid="50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 name="Materials - Parents &amp; Families"/>
          <p:cNvSpPr txBox="1">
            <a:spLocks noGrp="1"/>
          </p:cNvSpPr>
          <p:nvPr>
            <p:ph type="body" idx="13"/>
          </p:nvPr>
        </p:nvSpPr>
        <p:spPr>
          <a:xfrm>
            <a:off x="1140418" y="1358226"/>
            <a:ext cx="12361963" cy="151447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0" indent="0">
              <a:spcBef>
                <a:spcPts val="0"/>
              </a:spcBef>
              <a:buSzTx/>
              <a:buNone/>
              <a:defRPr sz="8000">
                <a:solidFill>
                  <a:srgbClr val="FFFFFF"/>
                </a:solidFill>
                <a:latin typeface="Oswald DemiBold"/>
                <a:ea typeface="Oswald DemiBold"/>
                <a:cs typeface="Oswald DemiBold"/>
                <a:sym typeface="Oswald DemiBold"/>
              </a:defRPr>
            </a:lvl1pPr>
          </a:lstStyle>
          <a:p>
            <a:r>
              <a:t>Materials - Parents &amp; Families</a:t>
            </a:r>
          </a:p>
        </p:txBody>
      </p:sp>
      <p:grpSp>
        <p:nvGrpSpPr>
          <p:cNvPr id="506" name="Group"/>
          <p:cNvGrpSpPr/>
          <p:nvPr/>
        </p:nvGrpSpPr>
        <p:grpSpPr>
          <a:xfrm>
            <a:off x="1078788" y="4064000"/>
            <a:ext cx="23314380" cy="1009650"/>
            <a:chOff x="0" y="0"/>
            <a:chExt cx="23314378" cy="1009649"/>
          </a:xfrm>
        </p:grpSpPr>
        <p:sp>
          <p:nvSpPr>
            <p:cNvPr id="503" name="Rectangle"/>
            <p:cNvSpPr/>
            <p:nvPr/>
          </p:nvSpPr>
          <p:spPr>
            <a:xfrm>
              <a:off x="467179" y="0"/>
              <a:ext cx="22847200" cy="1008292"/>
            </a:xfrm>
            <a:prstGeom prst="rect">
              <a:avLst/>
            </a:prstGeom>
            <a:solidFill>
              <a:srgbClr val="E56F0A"/>
            </a:solidFill>
            <a:ln w="12700" cap="flat">
              <a:noFill/>
              <a:miter lim="400000"/>
            </a:ln>
            <a:effectLst/>
          </p:spPr>
          <p:txBody>
            <a:bodyPr wrap="square" lIns="71437" tIns="71437" rIns="71437" bIns="71437" numCol="1" anchor="ctr">
              <a:noAutofit/>
            </a:bodyPr>
            <a:lstStyle/>
            <a:p>
              <a:pPr>
                <a:defRPr sz="3000" b="0">
                  <a:solidFill>
                    <a:srgbClr val="FFFFFF"/>
                  </a:solidFill>
                  <a:latin typeface="+mn-lt"/>
                  <a:ea typeface="+mn-ea"/>
                  <a:cs typeface="+mn-cs"/>
                  <a:sym typeface="Helvetica Neue Medium"/>
                </a:defRPr>
              </a:pPr>
              <a:endParaRPr/>
            </a:p>
          </p:txBody>
        </p:sp>
        <p:sp>
          <p:nvSpPr>
            <p:cNvPr id="504" name="Oval"/>
            <p:cNvSpPr/>
            <p:nvPr/>
          </p:nvSpPr>
          <p:spPr>
            <a:xfrm>
              <a:off x="0" y="0"/>
              <a:ext cx="993784" cy="1004819"/>
            </a:xfrm>
            <a:prstGeom prst="ellipse">
              <a:avLst/>
            </a:prstGeom>
            <a:solidFill>
              <a:srgbClr val="E88C1C"/>
            </a:solidFill>
            <a:ln w="12700" cap="flat">
              <a:noFill/>
              <a:miter lim="400000"/>
            </a:ln>
            <a:effectLst/>
          </p:spPr>
          <p:txBody>
            <a:bodyPr wrap="square" lIns="71437" tIns="71437" rIns="71437" bIns="71437" numCol="1" anchor="ctr">
              <a:noAutofit/>
            </a:bodyPr>
            <a:lstStyle/>
            <a:p>
              <a:pPr>
                <a:defRPr sz="3000" b="0">
                  <a:solidFill>
                    <a:srgbClr val="FFFFFF"/>
                  </a:solidFill>
                  <a:latin typeface="+mn-lt"/>
                  <a:ea typeface="+mn-ea"/>
                  <a:cs typeface="+mn-cs"/>
                  <a:sym typeface="Helvetica Neue Medium"/>
                </a:defRPr>
              </a:pPr>
              <a:endParaRPr/>
            </a:p>
          </p:txBody>
        </p:sp>
        <p:sp>
          <p:nvSpPr>
            <p:cNvPr id="505" name="Information Sessions"/>
            <p:cNvSpPr txBox="1"/>
            <p:nvPr/>
          </p:nvSpPr>
          <p:spPr>
            <a:xfrm>
              <a:off x="1231899" y="0"/>
              <a:ext cx="15907651" cy="100965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numCol="1" anchor="ctr">
              <a:noAutofit/>
            </a:bodyPr>
            <a:lstStyle>
              <a:lvl1pPr algn="l">
                <a:defRPr sz="3700">
                  <a:solidFill>
                    <a:srgbClr val="FFFFFF"/>
                  </a:solidFill>
                  <a:latin typeface="Quattrocento Sans"/>
                  <a:ea typeface="Quattrocento Sans"/>
                  <a:cs typeface="Quattrocento Sans"/>
                  <a:sym typeface="Quattrocento Sans"/>
                </a:defRPr>
              </a:lvl1pPr>
            </a:lstStyle>
            <a:p>
              <a:r>
                <a:t>Information Sessions</a:t>
              </a:r>
            </a:p>
          </p:txBody>
        </p:sp>
      </p:grpSp>
      <p:grpSp>
        <p:nvGrpSpPr>
          <p:cNvPr id="510" name="Group"/>
          <p:cNvGrpSpPr/>
          <p:nvPr/>
        </p:nvGrpSpPr>
        <p:grpSpPr>
          <a:xfrm>
            <a:off x="1078314" y="5620482"/>
            <a:ext cx="23314380" cy="1009651"/>
            <a:chOff x="0" y="0"/>
            <a:chExt cx="23314378" cy="1009649"/>
          </a:xfrm>
        </p:grpSpPr>
        <p:sp>
          <p:nvSpPr>
            <p:cNvPr id="507" name="Rectangle"/>
            <p:cNvSpPr/>
            <p:nvPr/>
          </p:nvSpPr>
          <p:spPr>
            <a:xfrm>
              <a:off x="467179" y="679"/>
              <a:ext cx="22847200" cy="1008292"/>
            </a:xfrm>
            <a:prstGeom prst="rect">
              <a:avLst/>
            </a:prstGeom>
            <a:solidFill>
              <a:srgbClr val="E56F0A"/>
            </a:solidFill>
            <a:ln w="12700" cap="flat">
              <a:noFill/>
              <a:miter lim="400000"/>
            </a:ln>
            <a:effectLst/>
          </p:spPr>
          <p:txBody>
            <a:bodyPr wrap="square" lIns="71437" tIns="71437" rIns="71437" bIns="71437" numCol="1" anchor="ctr">
              <a:noAutofit/>
            </a:bodyPr>
            <a:lstStyle/>
            <a:p>
              <a:pPr>
                <a:defRPr sz="3000" b="0">
                  <a:solidFill>
                    <a:srgbClr val="FFFFFF"/>
                  </a:solidFill>
                  <a:latin typeface="+mn-lt"/>
                  <a:ea typeface="+mn-ea"/>
                  <a:cs typeface="+mn-cs"/>
                  <a:sym typeface="Helvetica Neue Medium"/>
                </a:defRPr>
              </a:pPr>
              <a:endParaRPr/>
            </a:p>
          </p:txBody>
        </p:sp>
        <p:sp>
          <p:nvSpPr>
            <p:cNvPr id="508" name="Oval"/>
            <p:cNvSpPr/>
            <p:nvPr/>
          </p:nvSpPr>
          <p:spPr>
            <a:xfrm>
              <a:off x="0" y="2415"/>
              <a:ext cx="993784" cy="1004820"/>
            </a:xfrm>
            <a:prstGeom prst="ellipse">
              <a:avLst/>
            </a:prstGeom>
            <a:solidFill>
              <a:srgbClr val="E88C1C"/>
            </a:solidFill>
            <a:ln w="12700" cap="flat">
              <a:noFill/>
              <a:miter lim="400000"/>
            </a:ln>
            <a:effectLst/>
          </p:spPr>
          <p:txBody>
            <a:bodyPr wrap="square" lIns="71437" tIns="71437" rIns="71437" bIns="71437" numCol="1" anchor="ctr">
              <a:noAutofit/>
            </a:bodyPr>
            <a:lstStyle/>
            <a:p>
              <a:pPr>
                <a:defRPr sz="3000" b="0">
                  <a:solidFill>
                    <a:srgbClr val="FFFFFF"/>
                  </a:solidFill>
                  <a:latin typeface="+mn-lt"/>
                  <a:ea typeface="+mn-ea"/>
                  <a:cs typeface="+mn-cs"/>
                  <a:sym typeface="Helvetica Neue Medium"/>
                </a:defRPr>
              </a:pPr>
              <a:endParaRPr/>
            </a:p>
          </p:txBody>
        </p:sp>
        <p:sp>
          <p:nvSpPr>
            <p:cNvPr id="509" name="Online Access"/>
            <p:cNvSpPr txBox="1"/>
            <p:nvPr/>
          </p:nvSpPr>
          <p:spPr>
            <a:xfrm>
              <a:off x="1231900" y="0"/>
              <a:ext cx="15907650" cy="100965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numCol="1" anchor="ctr">
              <a:noAutofit/>
            </a:bodyPr>
            <a:lstStyle>
              <a:lvl1pPr algn="l">
                <a:defRPr sz="3700">
                  <a:solidFill>
                    <a:srgbClr val="FFFFFF"/>
                  </a:solidFill>
                  <a:latin typeface="Quattrocento Sans"/>
                  <a:ea typeface="Quattrocento Sans"/>
                  <a:cs typeface="Quattrocento Sans"/>
                  <a:sym typeface="Quattrocento Sans"/>
                </a:defRPr>
              </a:lvl1pPr>
            </a:lstStyle>
            <a:p>
              <a:r>
                <a:t>Online Access</a:t>
              </a:r>
            </a:p>
          </p:txBody>
        </p:sp>
      </p:grpSp>
      <p:grpSp>
        <p:nvGrpSpPr>
          <p:cNvPr id="514" name="Group"/>
          <p:cNvGrpSpPr/>
          <p:nvPr/>
        </p:nvGrpSpPr>
        <p:grpSpPr>
          <a:xfrm>
            <a:off x="1078314" y="7176964"/>
            <a:ext cx="23314380" cy="1009651"/>
            <a:chOff x="0" y="0"/>
            <a:chExt cx="23314378" cy="1009649"/>
          </a:xfrm>
        </p:grpSpPr>
        <p:sp>
          <p:nvSpPr>
            <p:cNvPr id="511" name="Rectangle"/>
            <p:cNvSpPr/>
            <p:nvPr/>
          </p:nvSpPr>
          <p:spPr>
            <a:xfrm>
              <a:off x="467179" y="679"/>
              <a:ext cx="22847200" cy="1008292"/>
            </a:xfrm>
            <a:prstGeom prst="rect">
              <a:avLst/>
            </a:prstGeom>
            <a:solidFill>
              <a:srgbClr val="E56F0A"/>
            </a:solidFill>
            <a:ln w="12700" cap="flat">
              <a:noFill/>
              <a:miter lim="400000"/>
            </a:ln>
            <a:effectLst/>
          </p:spPr>
          <p:txBody>
            <a:bodyPr wrap="square" lIns="71437" tIns="71437" rIns="71437" bIns="71437" numCol="1" anchor="ctr">
              <a:noAutofit/>
            </a:bodyPr>
            <a:lstStyle/>
            <a:p>
              <a:pPr>
                <a:defRPr sz="3000" b="0">
                  <a:solidFill>
                    <a:srgbClr val="FFFFFF"/>
                  </a:solidFill>
                  <a:latin typeface="+mn-lt"/>
                  <a:ea typeface="+mn-ea"/>
                  <a:cs typeface="+mn-cs"/>
                  <a:sym typeface="Helvetica Neue Medium"/>
                </a:defRPr>
              </a:pPr>
              <a:endParaRPr/>
            </a:p>
          </p:txBody>
        </p:sp>
        <p:sp>
          <p:nvSpPr>
            <p:cNvPr id="512" name="Oval"/>
            <p:cNvSpPr/>
            <p:nvPr/>
          </p:nvSpPr>
          <p:spPr>
            <a:xfrm>
              <a:off x="0" y="2415"/>
              <a:ext cx="993784" cy="1004820"/>
            </a:xfrm>
            <a:prstGeom prst="ellipse">
              <a:avLst/>
            </a:prstGeom>
            <a:solidFill>
              <a:srgbClr val="E88C1C"/>
            </a:solidFill>
            <a:ln w="12700" cap="flat">
              <a:noFill/>
              <a:miter lim="400000"/>
            </a:ln>
            <a:effectLst/>
          </p:spPr>
          <p:txBody>
            <a:bodyPr wrap="square" lIns="71437" tIns="71437" rIns="71437" bIns="71437" numCol="1" anchor="ctr">
              <a:noAutofit/>
            </a:bodyPr>
            <a:lstStyle/>
            <a:p>
              <a:pPr>
                <a:defRPr sz="3000" b="0">
                  <a:solidFill>
                    <a:srgbClr val="FFFFFF"/>
                  </a:solidFill>
                  <a:latin typeface="+mn-lt"/>
                  <a:ea typeface="+mn-ea"/>
                  <a:cs typeface="+mn-cs"/>
                  <a:sym typeface="Helvetica Neue Medium"/>
                </a:defRPr>
              </a:pPr>
              <a:endParaRPr/>
            </a:p>
          </p:txBody>
        </p:sp>
        <p:sp>
          <p:nvSpPr>
            <p:cNvPr id="513" name="Family Activities"/>
            <p:cNvSpPr txBox="1"/>
            <p:nvPr/>
          </p:nvSpPr>
          <p:spPr>
            <a:xfrm>
              <a:off x="1231900" y="0"/>
              <a:ext cx="15907650" cy="100965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numCol="1" anchor="ctr">
              <a:noAutofit/>
            </a:bodyPr>
            <a:lstStyle>
              <a:lvl1pPr algn="l">
                <a:defRPr sz="3700">
                  <a:solidFill>
                    <a:srgbClr val="FFFFFF"/>
                  </a:solidFill>
                  <a:latin typeface="Quattrocento Sans"/>
                  <a:ea typeface="Quattrocento Sans"/>
                  <a:cs typeface="Quattrocento Sans"/>
                  <a:sym typeface="Quattrocento Sans"/>
                </a:defRPr>
              </a:lvl1pPr>
            </a:lstStyle>
            <a:p>
              <a:r>
                <a:t>Family Activities</a:t>
              </a:r>
            </a:p>
          </p:txBody>
        </p:sp>
      </p:grpSp>
      <p:grpSp>
        <p:nvGrpSpPr>
          <p:cNvPr id="518" name="Group"/>
          <p:cNvGrpSpPr/>
          <p:nvPr/>
        </p:nvGrpSpPr>
        <p:grpSpPr>
          <a:xfrm>
            <a:off x="1078314" y="8732391"/>
            <a:ext cx="23314380" cy="1009650"/>
            <a:chOff x="0" y="0"/>
            <a:chExt cx="23314378" cy="1009649"/>
          </a:xfrm>
        </p:grpSpPr>
        <p:sp>
          <p:nvSpPr>
            <p:cNvPr id="515" name="Rectangle"/>
            <p:cNvSpPr/>
            <p:nvPr/>
          </p:nvSpPr>
          <p:spPr>
            <a:xfrm>
              <a:off x="467179" y="679"/>
              <a:ext cx="22847200" cy="1008292"/>
            </a:xfrm>
            <a:prstGeom prst="rect">
              <a:avLst/>
            </a:prstGeom>
            <a:solidFill>
              <a:srgbClr val="E56F0A"/>
            </a:solidFill>
            <a:ln w="12700" cap="flat">
              <a:noFill/>
              <a:miter lim="400000"/>
            </a:ln>
            <a:effectLst/>
          </p:spPr>
          <p:txBody>
            <a:bodyPr wrap="square" lIns="71437" tIns="71437" rIns="71437" bIns="71437" numCol="1" anchor="ctr">
              <a:noAutofit/>
            </a:bodyPr>
            <a:lstStyle/>
            <a:p>
              <a:pPr>
                <a:defRPr sz="3000" b="0">
                  <a:solidFill>
                    <a:srgbClr val="FFFFFF"/>
                  </a:solidFill>
                  <a:latin typeface="+mn-lt"/>
                  <a:ea typeface="+mn-ea"/>
                  <a:cs typeface="+mn-cs"/>
                  <a:sym typeface="Helvetica Neue Medium"/>
                </a:defRPr>
              </a:pPr>
              <a:endParaRPr/>
            </a:p>
          </p:txBody>
        </p:sp>
        <p:sp>
          <p:nvSpPr>
            <p:cNvPr id="516" name="Oval"/>
            <p:cNvSpPr/>
            <p:nvPr/>
          </p:nvSpPr>
          <p:spPr>
            <a:xfrm>
              <a:off x="0" y="2415"/>
              <a:ext cx="993784" cy="1004820"/>
            </a:xfrm>
            <a:prstGeom prst="ellipse">
              <a:avLst/>
            </a:prstGeom>
            <a:solidFill>
              <a:srgbClr val="E88C1C"/>
            </a:solidFill>
            <a:ln w="12700" cap="flat">
              <a:noFill/>
              <a:miter lim="400000"/>
            </a:ln>
            <a:effectLst/>
          </p:spPr>
          <p:txBody>
            <a:bodyPr wrap="square" lIns="71437" tIns="71437" rIns="71437" bIns="71437" numCol="1" anchor="ctr">
              <a:noAutofit/>
            </a:bodyPr>
            <a:lstStyle/>
            <a:p>
              <a:pPr>
                <a:defRPr sz="3000" b="0">
                  <a:solidFill>
                    <a:srgbClr val="FFFFFF"/>
                  </a:solidFill>
                  <a:latin typeface="+mn-lt"/>
                  <a:ea typeface="+mn-ea"/>
                  <a:cs typeface="+mn-cs"/>
                  <a:sym typeface="Helvetica Neue Medium"/>
                </a:defRPr>
              </a:pPr>
              <a:endParaRPr/>
            </a:p>
          </p:txBody>
        </p:sp>
        <p:sp>
          <p:nvSpPr>
            <p:cNvPr id="517" name="Pro Forma Agreements"/>
            <p:cNvSpPr txBox="1"/>
            <p:nvPr/>
          </p:nvSpPr>
          <p:spPr>
            <a:xfrm>
              <a:off x="1231900" y="0"/>
              <a:ext cx="15907650" cy="100965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numCol="1" anchor="ctr">
              <a:noAutofit/>
            </a:bodyPr>
            <a:lstStyle>
              <a:lvl1pPr algn="l">
                <a:defRPr sz="3700">
                  <a:solidFill>
                    <a:srgbClr val="FFFFFF"/>
                  </a:solidFill>
                  <a:latin typeface="Quattrocento Sans"/>
                  <a:ea typeface="Quattrocento Sans"/>
                  <a:cs typeface="Quattrocento Sans"/>
                  <a:sym typeface="Quattrocento Sans"/>
                </a:defRPr>
              </a:lvl1pPr>
            </a:lstStyle>
            <a:p>
              <a:r>
                <a:t>Pro Forma Agreements</a:t>
              </a:r>
            </a:p>
          </p:txBody>
        </p:sp>
      </p:grpSp>
      <p:grpSp>
        <p:nvGrpSpPr>
          <p:cNvPr id="522" name="Group"/>
          <p:cNvGrpSpPr/>
          <p:nvPr/>
        </p:nvGrpSpPr>
        <p:grpSpPr>
          <a:xfrm>
            <a:off x="1078077" y="10277942"/>
            <a:ext cx="23314380" cy="1009651"/>
            <a:chOff x="0" y="0"/>
            <a:chExt cx="23314378" cy="1009649"/>
          </a:xfrm>
        </p:grpSpPr>
        <p:sp>
          <p:nvSpPr>
            <p:cNvPr id="519" name="Rectangle"/>
            <p:cNvSpPr/>
            <p:nvPr/>
          </p:nvSpPr>
          <p:spPr>
            <a:xfrm>
              <a:off x="467179" y="679"/>
              <a:ext cx="22847200" cy="1008292"/>
            </a:xfrm>
            <a:prstGeom prst="rect">
              <a:avLst/>
            </a:prstGeom>
            <a:solidFill>
              <a:srgbClr val="E56F0A"/>
            </a:solidFill>
            <a:ln w="12700" cap="flat">
              <a:noFill/>
              <a:miter lim="400000"/>
            </a:ln>
            <a:effectLst/>
          </p:spPr>
          <p:txBody>
            <a:bodyPr wrap="square" lIns="71437" tIns="71437" rIns="71437" bIns="71437" numCol="1" anchor="ctr">
              <a:noAutofit/>
            </a:bodyPr>
            <a:lstStyle/>
            <a:p>
              <a:pPr>
                <a:defRPr sz="3000" b="0">
                  <a:solidFill>
                    <a:srgbClr val="FFFFFF"/>
                  </a:solidFill>
                  <a:latin typeface="+mn-lt"/>
                  <a:ea typeface="+mn-ea"/>
                  <a:cs typeface="+mn-cs"/>
                  <a:sym typeface="Helvetica Neue Medium"/>
                </a:defRPr>
              </a:pPr>
              <a:endParaRPr/>
            </a:p>
          </p:txBody>
        </p:sp>
        <p:sp>
          <p:nvSpPr>
            <p:cNvPr id="520" name="Oval"/>
            <p:cNvSpPr/>
            <p:nvPr/>
          </p:nvSpPr>
          <p:spPr>
            <a:xfrm>
              <a:off x="0" y="2415"/>
              <a:ext cx="993784" cy="1004820"/>
            </a:xfrm>
            <a:prstGeom prst="ellipse">
              <a:avLst/>
            </a:prstGeom>
            <a:solidFill>
              <a:srgbClr val="E88C1C"/>
            </a:solidFill>
            <a:ln w="12700" cap="flat">
              <a:noFill/>
              <a:miter lim="400000"/>
            </a:ln>
            <a:effectLst/>
          </p:spPr>
          <p:txBody>
            <a:bodyPr wrap="square" lIns="71437" tIns="71437" rIns="71437" bIns="71437" numCol="1" anchor="ctr">
              <a:noAutofit/>
            </a:bodyPr>
            <a:lstStyle/>
            <a:p>
              <a:pPr>
                <a:defRPr sz="3000" b="0">
                  <a:solidFill>
                    <a:srgbClr val="FFFFFF"/>
                  </a:solidFill>
                  <a:latin typeface="+mn-lt"/>
                  <a:ea typeface="+mn-ea"/>
                  <a:cs typeface="+mn-cs"/>
                  <a:sym typeface="Helvetica Neue Medium"/>
                </a:defRPr>
              </a:pPr>
              <a:endParaRPr/>
            </a:p>
          </p:txBody>
        </p:sp>
        <p:sp>
          <p:nvSpPr>
            <p:cNvPr id="521" name="Family Focus Booklets"/>
            <p:cNvSpPr txBox="1"/>
            <p:nvPr/>
          </p:nvSpPr>
          <p:spPr>
            <a:xfrm>
              <a:off x="1231900" y="0"/>
              <a:ext cx="15907650" cy="100965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numCol="1" anchor="ctr">
              <a:noAutofit/>
            </a:bodyPr>
            <a:lstStyle>
              <a:lvl1pPr algn="l">
                <a:defRPr sz="3700">
                  <a:solidFill>
                    <a:srgbClr val="FFFFFF"/>
                  </a:solidFill>
                  <a:latin typeface="Quattrocento Sans"/>
                  <a:ea typeface="Quattrocento Sans"/>
                  <a:cs typeface="Quattrocento Sans"/>
                  <a:sym typeface="Quattrocento Sans"/>
                </a:defRPr>
              </a:lvl1pPr>
            </a:lstStyle>
            <a:p>
              <a:r>
                <a:t>Family Focus Booklets</a:t>
              </a:r>
            </a:p>
          </p:txBody>
        </p:sp>
      </p:grpSp>
      <p:grpSp>
        <p:nvGrpSpPr>
          <p:cNvPr id="23" name="Group 22">
            <a:extLst>
              <a:ext uri="{FF2B5EF4-FFF2-40B4-BE49-F238E27FC236}">
                <a16:creationId xmlns:a16="http://schemas.microsoft.com/office/drawing/2014/main" id="{7C3D8633-DB87-4543-BD38-E54E2BA7CD9D}"/>
              </a:ext>
            </a:extLst>
          </p:cNvPr>
          <p:cNvGrpSpPr/>
          <p:nvPr/>
        </p:nvGrpSpPr>
        <p:grpSpPr>
          <a:xfrm>
            <a:off x="950976" y="12015216"/>
            <a:ext cx="20007072" cy="1275082"/>
            <a:chOff x="950976" y="12015216"/>
            <a:chExt cx="20007072" cy="1275082"/>
          </a:xfrm>
        </p:grpSpPr>
        <p:sp>
          <p:nvSpPr>
            <p:cNvPr id="24" name="Rectangle 23">
              <a:extLst>
                <a:ext uri="{FF2B5EF4-FFF2-40B4-BE49-F238E27FC236}">
                  <a16:creationId xmlns:a16="http://schemas.microsoft.com/office/drawing/2014/main" id="{A5C1EE08-BACD-4490-94FD-4F4937CE58E9}"/>
                </a:ext>
              </a:extLst>
            </p:cNvPr>
            <p:cNvSpPr/>
            <p:nvPr/>
          </p:nvSpPr>
          <p:spPr>
            <a:xfrm>
              <a:off x="950976" y="12015216"/>
              <a:ext cx="20007072" cy="1275082"/>
            </a:xfrm>
            <a:prstGeom prst="rect">
              <a:avLst/>
            </a:prstGeom>
            <a:solidFill>
              <a:schemeClr val="bg1"/>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GB" sz="30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25" name="Picture 2" descr="Image result for gamcare logo png">
              <a:hlinkClick r:id="rId2"/>
              <a:extLst>
                <a:ext uri="{FF2B5EF4-FFF2-40B4-BE49-F238E27FC236}">
                  <a16:creationId xmlns:a16="http://schemas.microsoft.com/office/drawing/2014/main" id="{76446ACC-0CEA-4E5B-8BBA-9E6A5D291EC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50976" y="12223557"/>
              <a:ext cx="3359380" cy="970488"/>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66BE9093-EDFF-41B3-9712-0BB13FA05016}"/>
                </a:ext>
              </a:extLst>
            </p:cNvPr>
            <p:cNvSpPr txBox="1"/>
            <p:nvPr/>
          </p:nvSpPr>
          <p:spPr>
            <a:xfrm>
              <a:off x="4310356" y="12151308"/>
              <a:ext cx="3557070" cy="10675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GB" sz="2000" b="1" i="0" u="none" strike="noStrike" cap="none" spc="-150" normalizeH="0" baseline="0" dirty="0">
                  <a:ln>
                    <a:noFill/>
                  </a:ln>
                  <a:solidFill>
                    <a:schemeClr val="bg2">
                      <a:lumMod val="50000"/>
                    </a:schemeClr>
                  </a:solidFill>
                  <a:effectLst/>
                  <a:uFillTx/>
                  <a:latin typeface="Quattrocento Sans" panose="020B0502050000020003" pitchFamily="34" charset="0"/>
                  <a:sym typeface="Helvetica Neue"/>
                </a:rPr>
                <a:t>NATIONAL GAMBLING HELPLINE </a:t>
              </a:r>
              <a:r>
                <a:rPr kumimoji="0" lang="en-GB" sz="4000" i="0" u="none" strike="noStrike" cap="none" spc="0" normalizeH="0" baseline="0" dirty="0">
                  <a:ln>
                    <a:noFill/>
                  </a:ln>
                  <a:solidFill>
                    <a:srgbClr val="512373"/>
                  </a:solidFill>
                  <a:effectLst/>
                  <a:uFillTx/>
                  <a:latin typeface="Quattrocento Sans" panose="020B0502050000020003" pitchFamily="34" charset="0"/>
                  <a:sym typeface="Helvetica Neue"/>
                </a:rPr>
                <a:t>0808 8020 133</a:t>
              </a:r>
              <a:endParaRPr kumimoji="0" lang="en-GB" sz="3200" i="0" u="none" strike="noStrike" cap="none" spc="0" normalizeH="0" baseline="0" dirty="0">
                <a:ln>
                  <a:noFill/>
                </a:ln>
                <a:solidFill>
                  <a:srgbClr val="512373"/>
                </a:solidFill>
                <a:effectLst/>
                <a:uFillTx/>
                <a:latin typeface="Quattrocento Sans" panose="020B0502050000020003" pitchFamily="34" charset="0"/>
                <a:sym typeface="Helvetica Neue"/>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06"/>
                                        </p:tgtEl>
                                        <p:attrNameLst>
                                          <p:attrName>style.visibility</p:attrName>
                                        </p:attrNameLst>
                                      </p:cBhvr>
                                      <p:to>
                                        <p:strVal val="visible"/>
                                      </p:to>
                                    </p:set>
                                    <p:anim calcmode="lin" valueType="num">
                                      <p:cBhvr additive="base">
                                        <p:cTn id="7" dur="500" fill="hold"/>
                                        <p:tgtEl>
                                          <p:spTgt spid="506"/>
                                        </p:tgtEl>
                                        <p:attrNameLst>
                                          <p:attrName>ppt_x</p:attrName>
                                        </p:attrNameLst>
                                      </p:cBhvr>
                                      <p:tavLst>
                                        <p:tav tm="0">
                                          <p:val>
                                            <p:strVal val="1+#ppt_w/2"/>
                                          </p:val>
                                        </p:tav>
                                        <p:tav tm="100000">
                                          <p:val>
                                            <p:strVal val="#ppt_x"/>
                                          </p:val>
                                        </p:tav>
                                      </p:tavLst>
                                    </p:anim>
                                    <p:anim calcmode="lin" valueType="num">
                                      <p:cBhvr additive="base">
                                        <p:cTn id="8" dur="500" fill="hold"/>
                                        <p:tgtEl>
                                          <p:spTgt spid="50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510"/>
                                        </p:tgtEl>
                                        <p:attrNameLst>
                                          <p:attrName>style.visibility</p:attrName>
                                        </p:attrNameLst>
                                      </p:cBhvr>
                                      <p:to>
                                        <p:strVal val="visible"/>
                                      </p:to>
                                    </p:set>
                                    <p:anim calcmode="lin" valueType="num">
                                      <p:cBhvr additive="base">
                                        <p:cTn id="13" dur="500" fill="hold"/>
                                        <p:tgtEl>
                                          <p:spTgt spid="510"/>
                                        </p:tgtEl>
                                        <p:attrNameLst>
                                          <p:attrName>ppt_x</p:attrName>
                                        </p:attrNameLst>
                                      </p:cBhvr>
                                      <p:tavLst>
                                        <p:tav tm="0">
                                          <p:val>
                                            <p:strVal val="1+#ppt_w/2"/>
                                          </p:val>
                                        </p:tav>
                                        <p:tav tm="100000">
                                          <p:val>
                                            <p:strVal val="#ppt_x"/>
                                          </p:val>
                                        </p:tav>
                                      </p:tavLst>
                                    </p:anim>
                                    <p:anim calcmode="lin" valueType="num">
                                      <p:cBhvr additive="base">
                                        <p:cTn id="14" dur="500" fill="hold"/>
                                        <p:tgtEl>
                                          <p:spTgt spid="51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514"/>
                                        </p:tgtEl>
                                        <p:attrNameLst>
                                          <p:attrName>style.visibility</p:attrName>
                                        </p:attrNameLst>
                                      </p:cBhvr>
                                      <p:to>
                                        <p:strVal val="visible"/>
                                      </p:to>
                                    </p:set>
                                    <p:anim calcmode="lin" valueType="num">
                                      <p:cBhvr additive="base">
                                        <p:cTn id="19" dur="500" fill="hold"/>
                                        <p:tgtEl>
                                          <p:spTgt spid="514"/>
                                        </p:tgtEl>
                                        <p:attrNameLst>
                                          <p:attrName>ppt_x</p:attrName>
                                        </p:attrNameLst>
                                      </p:cBhvr>
                                      <p:tavLst>
                                        <p:tav tm="0">
                                          <p:val>
                                            <p:strVal val="1+#ppt_w/2"/>
                                          </p:val>
                                        </p:tav>
                                        <p:tav tm="100000">
                                          <p:val>
                                            <p:strVal val="#ppt_x"/>
                                          </p:val>
                                        </p:tav>
                                      </p:tavLst>
                                    </p:anim>
                                    <p:anim calcmode="lin" valueType="num">
                                      <p:cBhvr additive="base">
                                        <p:cTn id="20" dur="500" fill="hold"/>
                                        <p:tgtEl>
                                          <p:spTgt spid="51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518"/>
                                        </p:tgtEl>
                                        <p:attrNameLst>
                                          <p:attrName>style.visibility</p:attrName>
                                        </p:attrNameLst>
                                      </p:cBhvr>
                                      <p:to>
                                        <p:strVal val="visible"/>
                                      </p:to>
                                    </p:set>
                                    <p:anim calcmode="lin" valueType="num">
                                      <p:cBhvr additive="base">
                                        <p:cTn id="25" dur="500" fill="hold"/>
                                        <p:tgtEl>
                                          <p:spTgt spid="518"/>
                                        </p:tgtEl>
                                        <p:attrNameLst>
                                          <p:attrName>ppt_x</p:attrName>
                                        </p:attrNameLst>
                                      </p:cBhvr>
                                      <p:tavLst>
                                        <p:tav tm="0">
                                          <p:val>
                                            <p:strVal val="1+#ppt_w/2"/>
                                          </p:val>
                                        </p:tav>
                                        <p:tav tm="100000">
                                          <p:val>
                                            <p:strVal val="#ppt_x"/>
                                          </p:val>
                                        </p:tav>
                                      </p:tavLst>
                                    </p:anim>
                                    <p:anim calcmode="lin" valueType="num">
                                      <p:cBhvr additive="base">
                                        <p:cTn id="26" dur="500" fill="hold"/>
                                        <p:tgtEl>
                                          <p:spTgt spid="51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522"/>
                                        </p:tgtEl>
                                        <p:attrNameLst>
                                          <p:attrName>style.visibility</p:attrName>
                                        </p:attrNameLst>
                                      </p:cBhvr>
                                      <p:to>
                                        <p:strVal val="visible"/>
                                      </p:to>
                                    </p:set>
                                    <p:anim calcmode="lin" valueType="num">
                                      <p:cBhvr additive="base">
                                        <p:cTn id="31" dur="500" fill="hold"/>
                                        <p:tgtEl>
                                          <p:spTgt spid="522"/>
                                        </p:tgtEl>
                                        <p:attrNameLst>
                                          <p:attrName>ppt_x</p:attrName>
                                        </p:attrNameLst>
                                      </p:cBhvr>
                                      <p:tavLst>
                                        <p:tav tm="0">
                                          <p:val>
                                            <p:strVal val="1+#ppt_w/2"/>
                                          </p:val>
                                        </p:tav>
                                        <p:tav tm="100000">
                                          <p:val>
                                            <p:strVal val="#ppt_x"/>
                                          </p:val>
                                        </p:tav>
                                      </p:tavLst>
                                    </p:anim>
                                    <p:anim calcmode="lin" valueType="num">
                                      <p:cBhvr additive="base">
                                        <p:cTn id="32" dur="500" fill="hold"/>
                                        <p:tgtEl>
                                          <p:spTgt spid="5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 name="The Activities"/>
          <p:cNvSpPr txBox="1">
            <a:spLocks noGrp="1"/>
          </p:cNvSpPr>
          <p:nvPr>
            <p:ph type="body" idx="13"/>
          </p:nvPr>
        </p:nvSpPr>
        <p:spPr>
          <a:xfrm>
            <a:off x="1140418" y="1358226"/>
            <a:ext cx="5619553" cy="151447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0" indent="0">
              <a:spcBef>
                <a:spcPts val="0"/>
              </a:spcBef>
              <a:buSzTx/>
              <a:buNone/>
              <a:defRPr sz="8000">
                <a:solidFill>
                  <a:srgbClr val="FFFFFF"/>
                </a:solidFill>
                <a:latin typeface="Oswald DemiBold"/>
                <a:ea typeface="Oswald DemiBold"/>
                <a:cs typeface="Oswald DemiBold"/>
                <a:sym typeface="Oswald DemiBold"/>
              </a:defRPr>
            </a:lvl1pPr>
          </a:lstStyle>
          <a:p>
            <a:r>
              <a:t>The Activities</a:t>
            </a:r>
          </a:p>
        </p:txBody>
      </p:sp>
      <p:sp>
        <p:nvSpPr>
          <p:cNvPr id="525" name="Rectangle"/>
          <p:cNvSpPr/>
          <p:nvPr/>
        </p:nvSpPr>
        <p:spPr>
          <a:xfrm>
            <a:off x="1545968" y="4064000"/>
            <a:ext cx="22847200" cy="1008292"/>
          </a:xfrm>
          <a:prstGeom prst="rect">
            <a:avLst/>
          </a:prstGeom>
          <a:solidFill>
            <a:srgbClr val="B93D2F"/>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526" name="Oval"/>
          <p:cNvSpPr/>
          <p:nvPr/>
        </p:nvSpPr>
        <p:spPr>
          <a:xfrm>
            <a:off x="1078788" y="4064000"/>
            <a:ext cx="993785" cy="1004819"/>
          </a:xfrm>
          <a:prstGeom prst="ellipse">
            <a:avLst/>
          </a:prstGeom>
          <a:solidFill>
            <a:srgbClr val="D8513D"/>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527" name="Leadership &amp; Teamwork"/>
          <p:cNvSpPr txBox="1"/>
          <p:nvPr/>
        </p:nvSpPr>
        <p:spPr>
          <a:xfrm>
            <a:off x="2310688" y="4064000"/>
            <a:ext cx="15907650" cy="10096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lgn="l">
              <a:defRPr sz="3700">
                <a:solidFill>
                  <a:srgbClr val="FFFFFF"/>
                </a:solidFill>
                <a:latin typeface="Quattrocento Sans"/>
                <a:ea typeface="Quattrocento Sans"/>
                <a:cs typeface="Quattrocento Sans"/>
                <a:sym typeface="Quattrocento Sans"/>
              </a:defRPr>
            </a:lvl1pPr>
          </a:lstStyle>
          <a:p>
            <a:r>
              <a:rPr dirty="0"/>
              <a:t>Leadership &amp; Teamwork</a:t>
            </a:r>
          </a:p>
        </p:txBody>
      </p:sp>
      <p:sp>
        <p:nvSpPr>
          <p:cNvPr id="528" name="Rectangle"/>
          <p:cNvSpPr/>
          <p:nvPr/>
        </p:nvSpPr>
        <p:spPr>
          <a:xfrm>
            <a:off x="1545494" y="5621161"/>
            <a:ext cx="22847200" cy="1008292"/>
          </a:xfrm>
          <a:prstGeom prst="rect">
            <a:avLst/>
          </a:prstGeom>
          <a:solidFill>
            <a:srgbClr val="2B5296"/>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529" name="Oval"/>
          <p:cNvSpPr/>
          <p:nvPr/>
        </p:nvSpPr>
        <p:spPr>
          <a:xfrm>
            <a:off x="1078314" y="5622897"/>
            <a:ext cx="993784" cy="1004820"/>
          </a:xfrm>
          <a:prstGeom prst="ellipse">
            <a:avLst/>
          </a:prstGeom>
          <a:solidFill>
            <a:srgbClr val="3164AB"/>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530" name="Learning &amp; Sharing"/>
          <p:cNvSpPr txBox="1"/>
          <p:nvPr/>
        </p:nvSpPr>
        <p:spPr>
          <a:xfrm>
            <a:off x="2310214" y="5620482"/>
            <a:ext cx="15907650" cy="10096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lgn="l">
              <a:defRPr sz="3700">
                <a:solidFill>
                  <a:srgbClr val="FFFFFF"/>
                </a:solidFill>
                <a:latin typeface="Quattrocento Sans"/>
                <a:ea typeface="Quattrocento Sans"/>
                <a:cs typeface="Quattrocento Sans"/>
                <a:sym typeface="Quattrocento Sans"/>
              </a:defRPr>
            </a:lvl1pPr>
          </a:lstStyle>
          <a:p>
            <a:r>
              <a:t>Learning &amp; Sharing</a:t>
            </a:r>
          </a:p>
        </p:txBody>
      </p:sp>
      <p:sp>
        <p:nvSpPr>
          <p:cNvPr id="531" name="Rectangle"/>
          <p:cNvSpPr/>
          <p:nvPr/>
        </p:nvSpPr>
        <p:spPr>
          <a:xfrm>
            <a:off x="1545494" y="7177643"/>
            <a:ext cx="22847200" cy="1008292"/>
          </a:xfrm>
          <a:prstGeom prst="rect">
            <a:avLst/>
          </a:prstGeom>
          <a:solidFill>
            <a:srgbClr val="699E66"/>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532" name="Oval"/>
          <p:cNvSpPr/>
          <p:nvPr/>
        </p:nvSpPr>
        <p:spPr>
          <a:xfrm>
            <a:off x="1078314" y="7179379"/>
            <a:ext cx="993784" cy="1004820"/>
          </a:xfrm>
          <a:prstGeom prst="ellipse">
            <a:avLst/>
          </a:prstGeom>
          <a:solidFill>
            <a:srgbClr val="80BD81"/>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533" name="Creative Thinking &amp; Exploration"/>
          <p:cNvSpPr txBox="1"/>
          <p:nvPr/>
        </p:nvSpPr>
        <p:spPr>
          <a:xfrm>
            <a:off x="2310214" y="7176964"/>
            <a:ext cx="15907650" cy="10096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lgn="l">
              <a:defRPr sz="3700">
                <a:solidFill>
                  <a:srgbClr val="FFFFFF"/>
                </a:solidFill>
                <a:latin typeface="Quattrocento Sans"/>
                <a:ea typeface="Quattrocento Sans"/>
                <a:cs typeface="Quattrocento Sans"/>
                <a:sym typeface="Quattrocento Sans"/>
              </a:defRPr>
            </a:lvl1pPr>
          </a:lstStyle>
          <a:p>
            <a:r>
              <a:t>Creative Thinking &amp; Exploration</a:t>
            </a:r>
          </a:p>
        </p:txBody>
      </p:sp>
      <p:sp>
        <p:nvSpPr>
          <p:cNvPr id="534" name="Rectangle"/>
          <p:cNvSpPr/>
          <p:nvPr/>
        </p:nvSpPr>
        <p:spPr>
          <a:xfrm>
            <a:off x="1545494" y="8733070"/>
            <a:ext cx="22847200" cy="1008292"/>
          </a:xfrm>
          <a:prstGeom prst="rect">
            <a:avLst/>
          </a:prstGeom>
          <a:solidFill>
            <a:srgbClr val="E56F0A"/>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535" name="Oval"/>
          <p:cNvSpPr/>
          <p:nvPr/>
        </p:nvSpPr>
        <p:spPr>
          <a:xfrm>
            <a:off x="1078314" y="8734806"/>
            <a:ext cx="993784" cy="1004820"/>
          </a:xfrm>
          <a:prstGeom prst="ellipse">
            <a:avLst/>
          </a:prstGeom>
          <a:solidFill>
            <a:srgbClr val="E88C1C"/>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536" name="Research &amp; Presentation"/>
          <p:cNvSpPr txBox="1"/>
          <p:nvPr/>
        </p:nvSpPr>
        <p:spPr>
          <a:xfrm>
            <a:off x="2310214" y="8732391"/>
            <a:ext cx="15907650" cy="10096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lgn="l">
              <a:defRPr sz="3700">
                <a:solidFill>
                  <a:srgbClr val="FFFFFF"/>
                </a:solidFill>
                <a:latin typeface="Quattrocento Sans"/>
                <a:ea typeface="Quattrocento Sans"/>
                <a:cs typeface="Quattrocento Sans"/>
                <a:sym typeface="Quattrocento Sans"/>
              </a:defRPr>
            </a:lvl1pPr>
          </a:lstStyle>
          <a:p>
            <a:r>
              <a:t>Research &amp; Presentation</a:t>
            </a:r>
          </a:p>
        </p:txBody>
      </p:sp>
      <p:sp>
        <p:nvSpPr>
          <p:cNvPr id="537" name="Rectangle"/>
          <p:cNvSpPr/>
          <p:nvPr/>
        </p:nvSpPr>
        <p:spPr>
          <a:xfrm>
            <a:off x="1545257" y="10278621"/>
            <a:ext cx="22847200" cy="1008292"/>
          </a:xfrm>
          <a:prstGeom prst="rect">
            <a:avLst/>
          </a:prstGeom>
          <a:solidFill>
            <a:srgbClr val="CFB33E"/>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538" name="Oval"/>
          <p:cNvSpPr/>
          <p:nvPr/>
        </p:nvSpPr>
        <p:spPr>
          <a:xfrm>
            <a:off x="1078077" y="10280357"/>
            <a:ext cx="993784" cy="1004820"/>
          </a:xfrm>
          <a:prstGeom prst="ellipse">
            <a:avLst/>
          </a:prstGeom>
          <a:solidFill>
            <a:srgbClr val="E7C04F"/>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539" name="Preparation &amp; Discussion"/>
          <p:cNvSpPr txBox="1"/>
          <p:nvPr/>
        </p:nvSpPr>
        <p:spPr>
          <a:xfrm>
            <a:off x="2309977" y="10277942"/>
            <a:ext cx="15907650" cy="10096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lgn="l">
              <a:defRPr sz="3700">
                <a:solidFill>
                  <a:srgbClr val="FFFFFF"/>
                </a:solidFill>
                <a:latin typeface="Quattrocento Sans"/>
                <a:ea typeface="Quattrocento Sans"/>
                <a:cs typeface="Quattrocento Sans"/>
                <a:sym typeface="Quattrocento Sans"/>
              </a:defRPr>
            </a:lvl1pPr>
          </a:lstStyle>
          <a:p>
            <a:r>
              <a:t>Preparation &amp; Discussion</a:t>
            </a:r>
          </a:p>
        </p:txBody>
      </p:sp>
      <p:pic>
        <p:nvPicPr>
          <p:cNvPr id="540" name="Image" descr="Image"/>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54841" y="4298145"/>
            <a:ext cx="641679" cy="540001"/>
          </a:xfrm>
          <a:prstGeom prst="rect">
            <a:avLst/>
          </a:prstGeom>
          <a:ln w="12700">
            <a:miter lim="400000"/>
          </a:ln>
        </p:spPr>
      </p:pic>
      <p:pic>
        <p:nvPicPr>
          <p:cNvPr id="541" name="Image" descr="Image"/>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99328" y="5848955"/>
            <a:ext cx="552705" cy="552705"/>
          </a:xfrm>
          <a:prstGeom prst="rect">
            <a:avLst/>
          </a:prstGeom>
          <a:ln w="12700">
            <a:miter lim="400000"/>
          </a:ln>
        </p:spPr>
      </p:pic>
      <p:pic>
        <p:nvPicPr>
          <p:cNvPr id="542" name="Image" descr="Image"/>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90468" y="7384778"/>
            <a:ext cx="570425" cy="570425"/>
          </a:xfrm>
          <a:prstGeom prst="rect">
            <a:avLst/>
          </a:prstGeom>
          <a:ln w="12700">
            <a:miter lim="400000"/>
          </a:ln>
        </p:spPr>
      </p:pic>
      <p:pic>
        <p:nvPicPr>
          <p:cNvPr id="543" name="Image" descr="Image"/>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291102" y="8974618"/>
            <a:ext cx="569157" cy="569157"/>
          </a:xfrm>
          <a:prstGeom prst="rect">
            <a:avLst/>
          </a:prstGeom>
          <a:ln w="12700">
            <a:miter lim="400000"/>
          </a:ln>
        </p:spPr>
      </p:pic>
      <p:pic>
        <p:nvPicPr>
          <p:cNvPr id="544" name="Image" descr="Image"/>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87260" y="10494346"/>
            <a:ext cx="576841" cy="576842"/>
          </a:xfrm>
          <a:prstGeom prst="rect">
            <a:avLst/>
          </a:prstGeom>
          <a:ln w="12700">
            <a:miter lim="400000"/>
          </a:ln>
        </p:spPr>
      </p:pic>
      <p:grpSp>
        <p:nvGrpSpPr>
          <p:cNvPr id="23" name="Group 22">
            <a:extLst>
              <a:ext uri="{FF2B5EF4-FFF2-40B4-BE49-F238E27FC236}">
                <a16:creationId xmlns:a16="http://schemas.microsoft.com/office/drawing/2014/main" id="{AF83F4D1-F2B5-41F9-8628-826A7ED9B7DA}"/>
              </a:ext>
            </a:extLst>
          </p:cNvPr>
          <p:cNvGrpSpPr/>
          <p:nvPr/>
        </p:nvGrpSpPr>
        <p:grpSpPr>
          <a:xfrm>
            <a:off x="950976" y="12015216"/>
            <a:ext cx="20007072" cy="1275082"/>
            <a:chOff x="950976" y="12015216"/>
            <a:chExt cx="20007072" cy="1275082"/>
          </a:xfrm>
        </p:grpSpPr>
        <p:sp>
          <p:nvSpPr>
            <p:cNvPr id="24" name="Rectangle 23">
              <a:extLst>
                <a:ext uri="{FF2B5EF4-FFF2-40B4-BE49-F238E27FC236}">
                  <a16:creationId xmlns:a16="http://schemas.microsoft.com/office/drawing/2014/main" id="{147BA7D2-F937-4903-9A18-8C3A22DEB656}"/>
                </a:ext>
              </a:extLst>
            </p:cNvPr>
            <p:cNvSpPr/>
            <p:nvPr/>
          </p:nvSpPr>
          <p:spPr>
            <a:xfrm>
              <a:off x="950976" y="12015216"/>
              <a:ext cx="20007072" cy="1275082"/>
            </a:xfrm>
            <a:prstGeom prst="rect">
              <a:avLst/>
            </a:prstGeom>
            <a:solidFill>
              <a:schemeClr val="bg1"/>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GB" sz="30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25" name="Picture 2" descr="Image result for gamcare logo png">
              <a:hlinkClick r:id="rId7"/>
              <a:extLst>
                <a:ext uri="{FF2B5EF4-FFF2-40B4-BE49-F238E27FC236}">
                  <a16:creationId xmlns:a16="http://schemas.microsoft.com/office/drawing/2014/main" id="{83BC9201-FD87-4FFF-9D63-5BD50B5716F3}"/>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950976" y="12223557"/>
              <a:ext cx="3359380" cy="970488"/>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28F583A2-DAFD-432F-B7B3-824C23C7C1C8}"/>
                </a:ext>
              </a:extLst>
            </p:cNvPr>
            <p:cNvSpPr txBox="1"/>
            <p:nvPr/>
          </p:nvSpPr>
          <p:spPr>
            <a:xfrm>
              <a:off x="4310356" y="12151308"/>
              <a:ext cx="3557070" cy="10675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GB" sz="2000" b="1" i="0" u="none" strike="noStrike" cap="none" spc="-150" normalizeH="0" baseline="0" dirty="0">
                  <a:ln>
                    <a:noFill/>
                  </a:ln>
                  <a:solidFill>
                    <a:schemeClr val="bg2">
                      <a:lumMod val="50000"/>
                    </a:schemeClr>
                  </a:solidFill>
                  <a:effectLst/>
                  <a:uFillTx/>
                  <a:latin typeface="Quattrocento Sans" panose="020B0502050000020003" pitchFamily="34" charset="0"/>
                  <a:sym typeface="Helvetica Neue"/>
                </a:rPr>
                <a:t>NATIONAL GAMBLING HELPLINE </a:t>
              </a:r>
              <a:r>
                <a:rPr kumimoji="0" lang="en-GB" sz="4000" i="0" u="none" strike="noStrike" cap="none" spc="0" normalizeH="0" baseline="0" dirty="0">
                  <a:ln>
                    <a:noFill/>
                  </a:ln>
                  <a:solidFill>
                    <a:srgbClr val="512373"/>
                  </a:solidFill>
                  <a:effectLst/>
                  <a:uFillTx/>
                  <a:latin typeface="Quattrocento Sans" panose="020B0502050000020003" pitchFamily="34" charset="0"/>
                  <a:sym typeface="Helvetica Neue"/>
                </a:rPr>
                <a:t>0808 8020 133</a:t>
              </a:r>
              <a:endParaRPr kumimoji="0" lang="en-GB" sz="3200" i="0" u="none" strike="noStrike" cap="none" spc="0" normalizeH="0" baseline="0" dirty="0">
                <a:ln>
                  <a:noFill/>
                </a:ln>
                <a:solidFill>
                  <a:srgbClr val="512373"/>
                </a:solidFill>
                <a:effectLst/>
                <a:uFillTx/>
                <a:latin typeface="Quattrocento Sans" panose="020B0502050000020003" pitchFamily="34" charset="0"/>
                <a:sym typeface="Helvetica Neue"/>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25"/>
                                        </p:tgtEl>
                                        <p:attrNameLst>
                                          <p:attrName>style.visibility</p:attrName>
                                        </p:attrNameLst>
                                      </p:cBhvr>
                                      <p:to>
                                        <p:strVal val="visible"/>
                                      </p:to>
                                    </p:set>
                                    <p:anim calcmode="lin" valueType="num">
                                      <p:cBhvr additive="base">
                                        <p:cTn id="7" dur="500" fill="hold"/>
                                        <p:tgtEl>
                                          <p:spTgt spid="525"/>
                                        </p:tgtEl>
                                        <p:attrNameLst>
                                          <p:attrName>ppt_x</p:attrName>
                                        </p:attrNameLst>
                                      </p:cBhvr>
                                      <p:tavLst>
                                        <p:tav tm="0">
                                          <p:val>
                                            <p:strVal val="1+#ppt_w/2"/>
                                          </p:val>
                                        </p:tav>
                                        <p:tav tm="100000">
                                          <p:val>
                                            <p:strVal val="#ppt_x"/>
                                          </p:val>
                                        </p:tav>
                                      </p:tavLst>
                                    </p:anim>
                                    <p:anim calcmode="lin" valueType="num">
                                      <p:cBhvr additive="base">
                                        <p:cTn id="8" dur="500" fill="hold"/>
                                        <p:tgtEl>
                                          <p:spTgt spid="52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526"/>
                                        </p:tgtEl>
                                        <p:attrNameLst>
                                          <p:attrName>style.visibility</p:attrName>
                                        </p:attrNameLst>
                                      </p:cBhvr>
                                      <p:to>
                                        <p:strVal val="visible"/>
                                      </p:to>
                                    </p:set>
                                    <p:anim calcmode="lin" valueType="num">
                                      <p:cBhvr additive="base">
                                        <p:cTn id="11" dur="500" fill="hold"/>
                                        <p:tgtEl>
                                          <p:spTgt spid="526"/>
                                        </p:tgtEl>
                                        <p:attrNameLst>
                                          <p:attrName>ppt_x</p:attrName>
                                        </p:attrNameLst>
                                      </p:cBhvr>
                                      <p:tavLst>
                                        <p:tav tm="0">
                                          <p:val>
                                            <p:strVal val="1+#ppt_w/2"/>
                                          </p:val>
                                        </p:tav>
                                        <p:tav tm="100000">
                                          <p:val>
                                            <p:strVal val="#ppt_x"/>
                                          </p:val>
                                        </p:tav>
                                      </p:tavLst>
                                    </p:anim>
                                    <p:anim calcmode="lin" valueType="num">
                                      <p:cBhvr additive="base">
                                        <p:cTn id="12" dur="500" fill="hold"/>
                                        <p:tgtEl>
                                          <p:spTgt spid="526"/>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527"/>
                                        </p:tgtEl>
                                        <p:attrNameLst>
                                          <p:attrName>style.visibility</p:attrName>
                                        </p:attrNameLst>
                                      </p:cBhvr>
                                      <p:to>
                                        <p:strVal val="visible"/>
                                      </p:to>
                                    </p:set>
                                    <p:anim calcmode="lin" valueType="num">
                                      <p:cBhvr additive="base">
                                        <p:cTn id="15" dur="500" fill="hold"/>
                                        <p:tgtEl>
                                          <p:spTgt spid="527"/>
                                        </p:tgtEl>
                                        <p:attrNameLst>
                                          <p:attrName>ppt_x</p:attrName>
                                        </p:attrNameLst>
                                      </p:cBhvr>
                                      <p:tavLst>
                                        <p:tav tm="0">
                                          <p:val>
                                            <p:strVal val="1+#ppt_w/2"/>
                                          </p:val>
                                        </p:tav>
                                        <p:tav tm="100000">
                                          <p:val>
                                            <p:strVal val="#ppt_x"/>
                                          </p:val>
                                        </p:tav>
                                      </p:tavLst>
                                    </p:anim>
                                    <p:anim calcmode="lin" valueType="num">
                                      <p:cBhvr additive="base">
                                        <p:cTn id="16" dur="500" fill="hold"/>
                                        <p:tgtEl>
                                          <p:spTgt spid="527"/>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540"/>
                                        </p:tgtEl>
                                        <p:attrNameLst>
                                          <p:attrName>style.visibility</p:attrName>
                                        </p:attrNameLst>
                                      </p:cBhvr>
                                      <p:to>
                                        <p:strVal val="visible"/>
                                      </p:to>
                                    </p:set>
                                    <p:anim calcmode="lin" valueType="num">
                                      <p:cBhvr additive="base">
                                        <p:cTn id="19" dur="500" fill="hold"/>
                                        <p:tgtEl>
                                          <p:spTgt spid="540"/>
                                        </p:tgtEl>
                                        <p:attrNameLst>
                                          <p:attrName>ppt_x</p:attrName>
                                        </p:attrNameLst>
                                      </p:cBhvr>
                                      <p:tavLst>
                                        <p:tav tm="0">
                                          <p:val>
                                            <p:strVal val="1+#ppt_w/2"/>
                                          </p:val>
                                        </p:tav>
                                        <p:tav tm="100000">
                                          <p:val>
                                            <p:strVal val="#ppt_x"/>
                                          </p:val>
                                        </p:tav>
                                      </p:tavLst>
                                    </p:anim>
                                    <p:anim calcmode="lin" valueType="num">
                                      <p:cBhvr additive="base">
                                        <p:cTn id="20" dur="500" fill="hold"/>
                                        <p:tgtEl>
                                          <p:spTgt spid="54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528"/>
                                        </p:tgtEl>
                                        <p:attrNameLst>
                                          <p:attrName>style.visibility</p:attrName>
                                        </p:attrNameLst>
                                      </p:cBhvr>
                                      <p:to>
                                        <p:strVal val="visible"/>
                                      </p:to>
                                    </p:set>
                                    <p:anim calcmode="lin" valueType="num">
                                      <p:cBhvr additive="base">
                                        <p:cTn id="25" dur="500" fill="hold"/>
                                        <p:tgtEl>
                                          <p:spTgt spid="528"/>
                                        </p:tgtEl>
                                        <p:attrNameLst>
                                          <p:attrName>ppt_x</p:attrName>
                                        </p:attrNameLst>
                                      </p:cBhvr>
                                      <p:tavLst>
                                        <p:tav tm="0">
                                          <p:val>
                                            <p:strVal val="1+#ppt_w/2"/>
                                          </p:val>
                                        </p:tav>
                                        <p:tav tm="100000">
                                          <p:val>
                                            <p:strVal val="#ppt_x"/>
                                          </p:val>
                                        </p:tav>
                                      </p:tavLst>
                                    </p:anim>
                                    <p:anim calcmode="lin" valueType="num">
                                      <p:cBhvr additive="base">
                                        <p:cTn id="26" dur="500" fill="hold"/>
                                        <p:tgtEl>
                                          <p:spTgt spid="528"/>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529"/>
                                        </p:tgtEl>
                                        <p:attrNameLst>
                                          <p:attrName>style.visibility</p:attrName>
                                        </p:attrNameLst>
                                      </p:cBhvr>
                                      <p:to>
                                        <p:strVal val="visible"/>
                                      </p:to>
                                    </p:set>
                                    <p:anim calcmode="lin" valueType="num">
                                      <p:cBhvr additive="base">
                                        <p:cTn id="29" dur="500" fill="hold"/>
                                        <p:tgtEl>
                                          <p:spTgt spid="529"/>
                                        </p:tgtEl>
                                        <p:attrNameLst>
                                          <p:attrName>ppt_x</p:attrName>
                                        </p:attrNameLst>
                                      </p:cBhvr>
                                      <p:tavLst>
                                        <p:tav tm="0">
                                          <p:val>
                                            <p:strVal val="1+#ppt_w/2"/>
                                          </p:val>
                                        </p:tav>
                                        <p:tav tm="100000">
                                          <p:val>
                                            <p:strVal val="#ppt_x"/>
                                          </p:val>
                                        </p:tav>
                                      </p:tavLst>
                                    </p:anim>
                                    <p:anim calcmode="lin" valueType="num">
                                      <p:cBhvr additive="base">
                                        <p:cTn id="30" dur="500" fill="hold"/>
                                        <p:tgtEl>
                                          <p:spTgt spid="529"/>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stCondLst>
                                    <p:cond delay="0"/>
                                  </p:stCondLst>
                                  <p:childTnLst>
                                    <p:set>
                                      <p:cBhvr>
                                        <p:cTn id="32" dur="1" fill="hold">
                                          <p:stCondLst>
                                            <p:cond delay="0"/>
                                          </p:stCondLst>
                                        </p:cTn>
                                        <p:tgtEl>
                                          <p:spTgt spid="530"/>
                                        </p:tgtEl>
                                        <p:attrNameLst>
                                          <p:attrName>style.visibility</p:attrName>
                                        </p:attrNameLst>
                                      </p:cBhvr>
                                      <p:to>
                                        <p:strVal val="visible"/>
                                      </p:to>
                                    </p:set>
                                    <p:anim calcmode="lin" valueType="num">
                                      <p:cBhvr additive="base">
                                        <p:cTn id="33" dur="500" fill="hold"/>
                                        <p:tgtEl>
                                          <p:spTgt spid="530"/>
                                        </p:tgtEl>
                                        <p:attrNameLst>
                                          <p:attrName>ppt_x</p:attrName>
                                        </p:attrNameLst>
                                      </p:cBhvr>
                                      <p:tavLst>
                                        <p:tav tm="0">
                                          <p:val>
                                            <p:strVal val="1+#ppt_w/2"/>
                                          </p:val>
                                        </p:tav>
                                        <p:tav tm="100000">
                                          <p:val>
                                            <p:strVal val="#ppt_x"/>
                                          </p:val>
                                        </p:tav>
                                      </p:tavLst>
                                    </p:anim>
                                    <p:anim calcmode="lin" valueType="num">
                                      <p:cBhvr additive="base">
                                        <p:cTn id="34" dur="500" fill="hold"/>
                                        <p:tgtEl>
                                          <p:spTgt spid="530"/>
                                        </p:tgtEl>
                                        <p:attrNameLst>
                                          <p:attrName>ppt_y</p:attrName>
                                        </p:attrNameLst>
                                      </p:cBhvr>
                                      <p:tavLst>
                                        <p:tav tm="0">
                                          <p:val>
                                            <p:strVal val="#ppt_y"/>
                                          </p:val>
                                        </p:tav>
                                        <p:tav tm="100000">
                                          <p:val>
                                            <p:strVal val="#ppt_y"/>
                                          </p:val>
                                        </p:tav>
                                      </p:tavLst>
                                    </p:anim>
                                  </p:childTnLst>
                                </p:cTn>
                              </p:par>
                              <p:par>
                                <p:cTn id="35" presetID="2" presetClass="entr" presetSubtype="2" fill="hold" nodeType="withEffect">
                                  <p:stCondLst>
                                    <p:cond delay="0"/>
                                  </p:stCondLst>
                                  <p:childTnLst>
                                    <p:set>
                                      <p:cBhvr>
                                        <p:cTn id="36" dur="1" fill="hold">
                                          <p:stCondLst>
                                            <p:cond delay="0"/>
                                          </p:stCondLst>
                                        </p:cTn>
                                        <p:tgtEl>
                                          <p:spTgt spid="541"/>
                                        </p:tgtEl>
                                        <p:attrNameLst>
                                          <p:attrName>style.visibility</p:attrName>
                                        </p:attrNameLst>
                                      </p:cBhvr>
                                      <p:to>
                                        <p:strVal val="visible"/>
                                      </p:to>
                                    </p:set>
                                    <p:anim calcmode="lin" valueType="num">
                                      <p:cBhvr additive="base">
                                        <p:cTn id="37" dur="500" fill="hold"/>
                                        <p:tgtEl>
                                          <p:spTgt spid="541"/>
                                        </p:tgtEl>
                                        <p:attrNameLst>
                                          <p:attrName>ppt_x</p:attrName>
                                        </p:attrNameLst>
                                      </p:cBhvr>
                                      <p:tavLst>
                                        <p:tav tm="0">
                                          <p:val>
                                            <p:strVal val="1+#ppt_w/2"/>
                                          </p:val>
                                        </p:tav>
                                        <p:tav tm="100000">
                                          <p:val>
                                            <p:strVal val="#ppt_x"/>
                                          </p:val>
                                        </p:tav>
                                      </p:tavLst>
                                    </p:anim>
                                    <p:anim calcmode="lin" valueType="num">
                                      <p:cBhvr additive="base">
                                        <p:cTn id="38" dur="500" fill="hold"/>
                                        <p:tgtEl>
                                          <p:spTgt spid="541"/>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531"/>
                                        </p:tgtEl>
                                        <p:attrNameLst>
                                          <p:attrName>style.visibility</p:attrName>
                                        </p:attrNameLst>
                                      </p:cBhvr>
                                      <p:to>
                                        <p:strVal val="visible"/>
                                      </p:to>
                                    </p:set>
                                    <p:anim calcmode="lin" valueType="num">
                                      <p:cBhvr additive="base">
                                        <p:cTn id="43" dur="500" fill="hold"/>
                                        <p:tgtEl>
                                          <p:spTgt spid="531"/>
                                        </p:tgtEl>
                                        <p:attrNameLst>
                                          <p:attrName>ppt_x</p:attrName>
                                        </p:attrNameLst>
                                      </p:cBhvr>
                                      <p:tavLst>
                                        <p:tav tm="0">
                                          <p:val>
                                            <p:strVal val="1+#ppt_w/2"/>
                                          </p:val>
                                        </p:tav>
                                        <p:tav tm="100000">
                                          <p:val>
                                            <p:strVal val="#ppt_x"/>
                                          </p:val>
                                        </p:tav>
                                      </p:tavLst>
                                    </p:anim>
                                    <p:anim calcmode="lin" valueType="num">
                                      <p:cBhvr additive="base">
                                        <p:cTn id="44" dur="500" fill="hold"/>
                                        <p:tgtEl>
                                          <p:spTgt spid="531"/>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0"/>
                                  </p:stCondLst>
                                  <p:childTnLst>
                                    <p:set>
                                      <p:cBhvr>
                                        <p:cTn id="46" dur="1" fill="hold">
                                          <p:stCondLst>
                                            <p:cond delay="0"/>
                                          </p:stCondLst>
                                        </p:cTn>
                                        <p:tgtEl>
                                          <p:spTgt spid="532"/>
                                        </p:tgtEl>
                                        <p:attrNameLst>
                                          <p:attrName>style.visibility</p:attrName>
                                        </p:attrNameLst>
                                      </p:cBhvr>
                                      <p:to>
                                        <p:strVal val="visible"/>
                                      </p:to>
                                    </p:set>
                                    <p:anim calcmode="lin" valueType="num">
                                      <p:cBhvr additive="base">
                                        <p:cTn id="47" dur="500" fill="hold"/>
                                        <p:tgtEl>
                                          <p:spTgt spid="532"/>
                                        </p:tgtEl>
                                        <p:attrNameLst>
                                          <p:attrName>ppt_x</p:attrName>
                                        </p:attrNameLst>
                                      </p:cBhvr>
                                      <p:tavLst>
                                        <p:tav tm="0">
                                          <p:val>
                                            <p:strVal val="1+#ppt_w/2"/>
                                          </p:val>
                                        </p:tav>
                                        <p:tav tm="100000">
                                          <p:val>
                                            <p:strVal val="#ppt_x"/>
                                          </p:val>
                                        </p:tav>
                                      </p:tavLst>
                                    </p:anim>
                                    <p:anim calcmode="lin" valueType="num">
                                      <p:cBhvr additive="base">
                                        <p:cTn id="48" dur="500" fill="hold"/>
                                        <p:tgtEl>
                                          <p:spTgt spid="532"/>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0"/>
                                  </p:stCondLst>
                                  <p:childTnLst>
                                    <p:set>
                                      <p:cBhvr>
                                        <p:cTn id="50" dur="1" fill="hold">
                                          <p:stCondLst>
                                            <p:cond delay="0"/>
                                          </p:stCondLst>
                                        </p:cTn>
                                        <p:tgtEl>
                                          <p:spTgt spid="533"/>
                                        </p:tgtEl>
                                        <p:attrNameLst>
                                          <p:attrName>style.visibility</p:attrName>
                                        </p:attrNameLst>
                                      </p:cBhvr>
                                      <p:to>
                                        <p:strVal val="visible"/>
                                      </p:to>
                                    </p:set>
                                    <p:anim calcmode="lin" valueType="num">
                                      <p:cBhvr additive="base">
                                        <p:cTn id="51" dur="500" fill="hold"/>
                                        <p:tgtEl>
                                          <p:spTgt spid="533"/>
                                        </p:tgtEl>
                                        <p:attrNameLst>
                                          <p:attrName>ppt_x</p:attrName>
                                        </p:attrNameLst>
                                      </p:cBhvr>
                                      <p:tavLst>
                                        <p:tav tm="0">
                                          <p:val>
                                            <p:strVal val="1+#ppt_w/2"/>
                                          </p:val>
                                        </p:tav>
                                        <p:tav tm="100000">
                                          <p:val>
                                            <p:strVal val="#ppt_x"/>
                                          </p:val>
                                        </p:tav>
                                      </p:tavLst>
                                    </p:anim>
                                    <p:anim calcmode="lin" valueType="num">
                                      <p:cBhvr additive="base">
                                        <p:cTn id="52" dur="500" fill="hold"/>
                                        <p:tgtEl>
                                          <p:spTgt spid="533"/>
                                        </p:tgtEl>
                                        <p:attrNameLst>
                                          <p:attrName>ppt_y</p:attrName>
                                        </p:attrNameLst>
                                      </p:cBhvr>
                                      <p:tavLst>
                                        <p:tav tm="0">
                                          <p:val>
                                            <p:strVal val="#ppt_y"/>
                                          </p:val>
                                        </p:tav>
                                        <p:tav tm="100000">
                                          <p:val>
                                            <p:strVal val="#ppt_y"/>
                                          </p:val>
                                        </p:tav>
                                      </p:tavLst>
                                    </p:anim>
                                  </p:childTnLst>
                                </p:cTn>
                              </p:par>
                              <p:par>
                                <p:cTn id="53" presetID="2" presetClass="entr" presetSubtype="2" fill="hold" nodeType="withEffect">
                                  <p:stCondLst>
                                    <p:cond delay="0"/>
                                  </p:stCondLst>
                                  <p:childTnLst>
                                    <p:set>
                                      <p:cBhvr>
                                        <p:cTn id="54" dur="1" fill="hold">
                                          <p:stCondLst>
                                            <p:cond delay="0"/>
                                          </p:stCondLst>
                                        </p:cTn>
                                        <p:tgtEl>
                                          <p:spTgt spid="542"/>
                                        </p:tgtEl>
                                        <p:attrNameLst>
                                          <p:attrName>style.visibility</p:attrName>
                                        </p:attrNameLst>
                                      </p:cBhvr>
                                      <p:to>
                                        <p:strVal val="visible"/>
                                      </p:to>
                                    </p:set>
                                    <p:anim calcmode="lin" valueType="num">
                                      <p:cBhvr additive="base">
                                        <p:cTn id="55" dur="500" fill="hold"/>
                                        <p:tgtEl>
                                          <p:spTgt spid="542"/>
                                        </p:tgtEl>
                                        <p:attrNameLst>
                                          <p:attrName>ppt_x</p:attrName>
                                        </p:attrNameLst>
                                      </p:cBhvr>
                                      <p:tavLst>
                                        <p:tav tm="0">
                                          <p:val>
                                            <p:strVal val="1+#ppt_w/2"/>
                                          </p:val>
                                        </p:tav>
                                        <p:tav tm="100000">
                                          <p:val>
                                            <p:strVal val="#ppt_x"/>
                                          </p:val>
                                        </p:tav>
                                      </p:tavLst>
                                    </p:anim>
                                    <p:anim calcmode="lin" valueType="num">
                                      <p:cBhvr additive="base">
                                        <p:cTn id="56" dur="500" fill="hold"/>
                                        <p:tgtEl>
                                          <p:spTgt spid="542"/>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grpId="0" nodeType="clickEffect">
                                  <p:stCondLst>
                                    <p:cond delay="0"/>
                                  </p:stCondLst>
                                  <p:childTnLst>
                                    <p:set>
                                      <p:cBhvr>
                                        <p:cTn id="60" dur="1" fill="hold">
                                          <p:stCondLst>
                                            <p:cond delay="0"/>
                                          </p:stCondLst>
                                        </p:cTn>
                                        <p:tgtEl>
                                          <p:spTgt spid="534"/>
                                        </p:tgtEl>
                                        <p:attrNameLst>
                                          <p:attrName>style.visibility</p:attrName>
                                        </p:attrNameLst>
                                      </p:cBhvr>
                                      <p:to>
                                        <p:strVal val="visible"/>
                                      </p:to>
                                    </p:set>
                                    <p:anim calcmode="lin" valueType="num">
                                      <p:cBhvr additive="base">
                                        <p:cTn id="61" dur="500" fill="hold"/>
                                        <p:tgtEl>
                                          <p:spTgt spid="534"/>
                                        </p:tgtEl>
                                        <p:attrNameLst>
                                          <p:attrName>ppt_x</p:attrName>
                                        </p:attrNameLst>
                                      </p:cBhvr>
                                      <p:tavLst>
                                        <p:tav tm="0">
                                          <p:val>
                                            <p:strVal val="1+#ppt_w/2"/>
                                          </p:val>
                                        </p:tav>
                                        <p:tav tm="100000">
                                          <p:val>
                                            <p:strVal val="#ppt_x"/>
                                          </p:val>
                                        </p:tav>
                                      </p:tavLst>
                                    </p:anim>
                                    <p:anim calcmode="lin" valueType="num">
                                      <p:cBhvr additive="base">
                                        <p:cTn id="62" dur="500" fill="hold"/>
                                        <p:tgtEl>
                                          <p:spTgt spid="534"/>
                                        </p:tgtEl>
                                        <p:attrNameLst>
                                          <p:attrName>ppt_y</p:attrName>
                                        </p:attrNameLst>
                                      </p:cBhvr>
                                      <p:tavLst>
                                        <p:tav tm="0">
                                          <p:val>
                                            <p:strVal val="#ppt_y"/>
                                          </p:val>
                                        </p:tav>
                                        <p:tav tm="100000">
                                          <p:val>
                                            <p:strVal val="#ppt_y"/>
                                          </p:val>
                                        </p:tav>
                                      </p:tavLst>
                                    </p:anim>
                                  </p:childTnLst>
                                </p:cTn>
                              </p:par>
                              <p:par>
                                <p:cTn id="63" presetID="2" presetClass="entr" presetSubtype="2" fill="hold" grpId="0" nodeType="withEffect">
                                  <p:stCondLst>
                                    <p:cond delay="0"/>
                                  </p:stCondLst>
                                  <p:childTnLst>
                                    <p:set>
                                      <p:cBhvr>
                                        <p:cTn id="64" dur="1" fill="hold">
                                          <p:stCondLst>
                                            <p:cond delay="0"/>
                                          </p:stCondLst>
                                        </p:cTn>
                                        <p:tgtEl>
                                          <p:spTgt spid="535"/>
                                        </p:tgtEl>
                                        <p:attrNameLst>
                                          <p:attrName>style.visibility</p:attrName>
                                        </p:attrNameLst>
                                      </p:cBhvr>
                                      <p:to>
                                        <p:strVal val="visible"/>
                                      </p:to>
                                    </p:set>
                                    <p:anim calcmode="lin" valueType="num">
                                      <p:cBhvr additive="base">
                                        <p:cTn id="65" dur="500" fill="hold"/>
                                        <p:tgtEl>
                                          <p:spTgt spid="535"/>
                                        </p:tgtEl>
                                        <p:attrNameLst>
                                          <p:attrName>ppt_x</p:attrName>
                                        </p:attrNameLst>
                                      </p:cBhvr>
                                      <p:tavLst>
                                        <p:tav tm="0">
                                          <p:val>
                                            <p:strVal val="1+#ppt_w/2"/>
                                          </p:val>
                                        </p:tav>
                                        <p:tav tm="100000">
                                          <p:val>
                                            <p:strVal val="#ppt_x"/>
                                          </p:val>
                                        </p:tav>
                                      </p:tavLst>
                                    </p:anim>
                                    <p:anim calcmode="lin" valueType="num">
                                      <p:cBhvr additive="base">
                                        <p:cTn id="66" dur="500" fill="hold"/>
                                        <p:tgtEl>
                                          <p:spTgt spid="535"/>
                                        </p:tgtEl>
                                        <p:attrNameLst>
                                          <p:attrName>ppt_y</p:attrName>
                                        </p:attrNameLst>
                                      </p:cBhvr>
                                      <p:tavLst>
                                        <p:tav tm="0">
                                          <p:val>
                                            <p:strVal val="#ppt_y"/>
                                          </p:val>
                                        </p:tav>
                                        <p:tav tm="100000">
                                          <p:val>
                                            <p:strVal val="#ppt_y"/>
                                          </p:val>
                                        </p:tav>
                                      </p:tavLst>
                                    </p:anim>
                                  </p:childTnLst>
                                </p:cTn>
                              </p:par>
                              <p:par>
                                <p:cTn id="67" presetID="2" presetClass="entr" presetSubtype="2" fill="hold" grpId="0" nodeType="withEffect">
                                  <p:stCondLst>
                                    <p:cond delay="0"/>
                                  </p:stCondLst>
                                  <p:childTnLst>
                                    <p:set>
                                      <p:cBhvr>
                                        <p:cTn id="68" dur="1" fill="hold">
                                          <p:stCondLst>
                                            <p:cond delay="0"/>
                                          </p:stCondLst>
                                        </p:cTn>
                                        <p:tgtEl>
                                          <p:spTgt spid="536"/>
                                        </p:tgtEl>
                                        <p:attrNameLst>
                                          <p:attrName>style.visibility</p:attrName>
                                        </p:attrNameLst>
                                      </p:cBhvr>
                                      <p:to>
                                        <p:strVal val="visible"/>
                                      </p:to>
                                    </p:set>
                                    <p:anim calcmode="lin" valueType="num">
                                      <p:cBhvr additive="base">
                                        <p:cTn id="69" dur="500" fill="hold"/>
                                        <p:tgtEl>
                                          <p:spTgt spid="536"/>
                                        </p:tgtEl>
                                        <p:attrNameLst>
                                          <p:attrName>ppt_x</p:attrName>
                                        </p:attrNameLst>
                                      </p:cBhvr>
                                      <p:tavLst>
                                        <p:tav tm="0">
                                          <p:val>
                                            <p:strVal val="1+#ppt_w/2"/>
                                          </p:val>
                                        </p:tav>
                                        <p:tav tm="100000">
                                          <p:val>
                                            <p:strVal val="#ppt_x"/>
                                          </p:val>
                                        </p:tav>
                                      </p:tavLst>
                                    </p:anim>
                                    <p:anim calcmode="lin" valueType="num">
                                      <p:cBhvr additive="base">
                                        <p:cTn id="70" dur="500" fill="hold"/>
                                        <p:tgtEl>
                                          <p:spTgt spid="536"/>
                                        </p:tgtEl>
                                        <p:attrNameLst>
                                          <p:attrName>ppt_y</p:attrName>
                                        </p:attrNameLst>
                                      </p:cBhvr>
                                      <p:tavLst>
                                        <p:tav tm="0">
                                          <p:val>
                                            <p:strVal val="#ppt_y"/>
                                          </p:val>
                                        </p:tav>
                                        <p:tav tm="100000">
                                          <p:val>
                                            <p:strVal val="#ppt_y"/>
                                          </p:val>
                                        </p:tav>
                                      </p:tavLst>
                                    </p:anim>
                                  </p:childTnLst>
                                </p:cTn>
                              </p:par>
                              <p:par>
                                <p:cTn id="71" presetID="2" presetClass="entr" presetSubtype="2" fill="hold" nodeType="withEffect">
                                  <p:stCondLst>
                                    <p:cond delay="0"/>
                                  </p:stCondLst>
                                  <p:childTnLst>
                                    <p:set>
                                      <p:cBhvr>
                                        <p:cTn id="72" dur="1" fill="hold">
                                          <p:stCondLst>
                                            <p:cond delay="0"/>
                                          </p:stCondLst>
                                        </p:cTn>
                                        <p:tgtEl>
                                          <p:spTgt spid="543"/>
                                        </p:tgtEl>
                                        <p:attrNameLst>
                                          <p:attrName>style.visibility</p:attrName>
                                        </p:attrNameLst>
                                      </p:cBhvr>
                                      <p:to>
                                        <p:strVal val="visible"/>
                                      </p:to>
                                    </p:set>
                                    <p:anim calcmode="lin" valueType="num">
                                      <p:cBhvr additive="base">
                                        <p:cTn id="73" dur="500" fill="hold"/>
                                        <p:tgtEl>
                                          <p:spTgt spid="543"/>
                                        </p:tgtEl>
                                        <p:attrNameLst>
                                          <p:attrName>ppt_x</p:attrName>
                                        </p:attrNameLst>
                                      </p:cBhvr>
                                      <p:tavLst>
                                        <p:tav tm="0">
                                          <p:val>
                                            <p:strVal val="1+#ppt_w/2"/>
                                          </p:val>
                                        </p:tav>
                                        <p:tav tm="100000">
                                          <p:val>
                                            <p:strVal val="#ppt_x"/>
                                          </p:val>
                                        </p:tav>
                                      </p:tavLst>
                                    </p:anim>
                                    <p:anim calcmode="lin" valueType="num">
                                      <p:cBhvr additive="base">
                                        <p:cTn id="74" dur="500" fill="hold"/>
                                        <p:tgtEl>
                                          <p:spTgt spid="543"/>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2" fill="hold" grpId="0" nodeType="clickEffect">
                                  <p:stCondLst>
                                    <p:cond delay="0"/>
                                  </p:stCondLst>
                                  <p:childTnLst>
                                    <p:set>
                                      <p:cBhvr>
                                        <p:cTn id="78" dur="1" fill="hold">
                                          <p:stCondLst>
                                            <p:cond delay="0"/>
                                          </p:stCondLst>
                                        </p:cTn>
                                        <p:tgtEl>
                                          <p:spTgt spid="537"/>
                                        </p:tgtEl>
                                        <p:attrNameLst>
                                          <p:attrName>style.visibility</p:attrName>
                                        </p:attrNameLst>
                                      </p:cBhvr>
                                      <p:to>
                                        <p:strVal val="visible"/>
                                      </p:to>
                                    </p:set>
                                    <p:anim calcmode="lin" valueType="num">
                                      <p:cBhvr additive="base">
                                        <p:cTn id="79" dur="500" fill="hold"/>
                                        <p:tgtEl>
                                          <p:spTgt spid="537"/>
                                        </p:tgtEl>
                                        <p:attrNameLst>
                                          <p:attrName>ppt_x</p:attrName>
                                        </p:attrNameLst>
                                      </p:cBhvr>
                                      <p:tavLst>
                                        <p:tav tm="0">
                                          <p:val>
                                            <p:strVal val="1+#ppt_w/2"/>
                                          </p:val>
                                        </p:tav>
                                        <p:tav tm="100000">
                                          <p:val>
                                            <p:strVal val="#ppt_x"/>
                                          </p:val>
                                        </p:tav>
                                      </p:tavLst>
                                    </p:anim>
                                    <p:anim calcmode="lin" valueType="num">
                                      <p:cBhvr additive="base">
                                        <p:cTn id="80" dur="500" fill="hold"/>
                                        <p:tgtEl>
                                          <p:spTgt spid="537"/>
                                        </p:tgtEl>
                                        <p:attrNameLst>
                                          <p:attrName>ppt_y</p:attrName>
                                        </p:attrNameLst>
                                      </p:cBhvr>
                                      <p:tavLst>
                                        <p:tav tm="0">
                                          <p:val>
                                            <p:strVal val="#ppt_y"/>
                                          </p:val>
                                        </p:tav>
                                        <p:tav tm="100000">
                                          <p:val>
                                            <p:strVal val="#ppt_y"/>
                                          </p:val>
                                        </p:tav>
                                      </p:tavLst>
                                    </p:anim>
                                  </p:childTnLst>
                                </p:cTn>
                              </p:par>
                              <p:par>
                                <p:cTn id="81" presetID="2" presetClass="entr" presetSubtype="2" fill="hold" grpId="0" nodeType="withEffect">
                                  <p:stCondLst>
                                    <p:cond delay="0"/>
                                  </p:stCondLst>
                                  <p:childTnLst>
                                    <p:set>
                                      <p:cBhvr>
                                        <p:cTn id="82" dur="1" fill="hold">
                                          <p:stCondLst>
                                            <p:cond delay="0"/>
                                          </p:stCondLst>
                                        </p:cTn>
                                        <p:tgtEl>
                                          <p:spTgt spid="538"/>
                                        </p:tgtEl>
                                        <p:attrNameLst>
                                          <p:attrName>style.visibility</p:attrName>
                                        </p:attrNameLst>
                                      </p:cBhvr>
                                      <p:to>
                                        <p:strVal val="visible"/>
                                      </p:to>
                                    </p:set>
                                    <p:anim calcmode="lin" valueType="num">
                                      <p:cBhvr additive="base">
                                        <p:cTn id="83" dur="500" fill="hold"/>
                                        <p:tgtEl>
                                          <p:spTgt spid="538"/>
                                        </p:tgtEl>
                                        <p:attrNameLst>
                                          <p:attrName>ppt_x</p:attrName>
                                        </p:attrNameLst>
                                      </p:cBhvr>
                                      <p:tavLst>
                                        <p:tav tm="0">
                                          <p:val>
                                            <p:strVal val="1+#ppt_w/2"/>
                                          </p:val>
                                        </p:tav>
                                        <p:tav tm="100000">
                                          <p:val>
                                            <p:strVal val="#ppt_x"/>
                                          </p:val>
                                        </p:tav>
                                      </p:tavLst>
                                    </p:anim>
                                    <p:anim calcmode="lin" valueType="num">
                                      <p:cBhvr additive="base">
                                        <p:cTn id="84" dur="500" fill="hold"/>
                                        <p:tgtEl>
                                          <p:spTgt spid="538"/>
                                        </p:tgtEl>
                                        <p:attrNameLst>
                                          <p:attrName>ppt_y</p:attrName>
                                        </p:attrNameLst>
                                      </p:cBhvr>
                                      <p:tavLst>
                                        <p:tav tm="0">
                                          <p:val>
                                            <p:strVal val="#ppt_y"/>
                                          </p:val>
                                        </p:tav>
                                        <p:tav tm="100000">
                                          <p:val>
                                            <p:strVal val="#ppt_y"/>
                                          </p:val>
                                        </p:tav>
                                      </p:tavLst>
                                    </p:anim>
                                  </p:childTnLst>
                                </p:cTn>
                              </p:par>
                              <p:par>
                                <p:cTn id="85" presetID="2" presetClass="entr" presetSubtype="2" fill="hold" grpId="0" nodeType="withEffect">
                                  <p:stCondLst>
                                    <p:cond delay="0"/>
                                  </p:stCondLst>
                                  <p:childTnLst>
                                    <p:set>
                                      <p:cBhvr>
                                        <p:cTn id="86" dur="1" fill="hold">
                                          <p:stCondLst>
                                            <p:cond delay="0"/>
                                          </p:stCondLst>
                                        </p:cTn>
                                        <p:tgtEl>
                                          <p:spTgt spid="539"/>
                                        </p:tgtEl>
                                        <p:attrNameLst>
                                          <p:attrName>style.visibility</p:attrName>
                                        </p:attrNameLst>
                                      </p:cBhvr>
                                      <p:to>
                                        <p:strVal val="visible"/>
                                      </p:to>
                                    </p:set>
                                    <p:anim calcmode="lin" valueType="num">
                                      <p:cBhvr additive="base">
                                        <p:cTn id="87" dur="500" fill="hold"/>
                                        <p:tgtEl>
                                          <p:spTgt spid="539"/>
                                        </p:tgtEl>
                                        <p:attrNameLst>
                                          <p:attrName>ppt_x</p:attrName>
                                        </p:attrNameLst>
                                      </p:cBhvr>
                                      <p:tavLst>
                                        <p:tav tm="0">
                                          <p:val>
                                            <p:strVal val="1+#ppt_w/2"/>
                                          </p:val>
                                        </p:tav>
                                        <p:tav tm="100000">
                                          <p:val>
                                            <p:strVal val="#ppt_x"/>
                                          </p:val>
                                        </p:tav>
                                      </p:tavLst>
                                    </p:anim>
                                    <p:anim calcmode="lin" valueType="num">
                                      <p:cBhvr additive="base">
                                        <p:cTn id="88" dur="500" fill="hold"/>
                                        <p:tgtEl>
                                          <p:spTgt spid="539"/>
                                        </p:tgtEl>
                                        <p:attrNameLst>
                                          <p:attrName>ppt_y</p:attrName>
                                        </p:attrNameLst>
                                      </p:cBhvr>
                                      <p:tavLst>
                                        <p:tav tm="0">
                                          <p:val>
                                            <p:strVal val="#ppt_y"/>
                                          </p:val>
                                        </p:tav>
                                        <p:tav tm="100000">
                                          <p:val>
                                            <p:strVal val="#ppt_y"/>
                                          </p:val>
                                        </p:tav>
                                      </p:tavLst>
                                    </p:anim>
                                  </p:childTnLst>
                                </p:cTn>
                              </p:par>
                              <p:par>
                                <p:cTn id="89" presetID="2" presetClass="entr" presetSubtype="2" fill="hold" nodeType="withEffect">
                                  <p:stCondLst>
                                    <p:cond delay="0"/>
                                  </p:stCondLst>
                                  <p:childTnLst>
                                    <p:set>
                                      <p:cBhvr>
                                        <p:cTn id="90" dur="1" fill="hold">
                                          <p:stCondLst>
                                            <p:cond delay="0"/>
                                          </p:stCondLst>
                                        </p:cTn>
                                        <p:tgtEl>
                                          <p:spTgt spid="544"/>
                                        </p:tgtEl>
                                        <p:attrNameLst>
                                          <p:attrName>style.visibility</p:attrName>
                                        </p:attrNameLst>
                                      </p:cBhvr>
                                      <p:to>
                                        <p:strVal val="visible"/>
                                      </p:to>
                                    </p:set>
                                    <p:anim calcmode="lin" valueType="num">
                                      <p:cBhvr additive="base">
                                        <p:cTn id="91" dur="500" fill="hold"/>
                                        <p:tgtEl>
                                          <p:spTgt spid="544"/>
                                        </p:tgtEl>
                                        <p:attrNameLst>
                                          <p:attrName>ppt_x</p:attrName>
                                        </p:attrNameLst>
                                      </p:cBhvr>
                                      <p:tavLst>
                                        <p:tav tm="0">
                                          <p:val>
                                            <p:strVal val="1+#ppt_w/2"/>
                                          </p:val>
                                        </p:tav>
                                        <p:tav tm="100000">
                                          <p:val>
                                            <p:strVal val="#ppt_x"/>
                                          </p:val>
                                        </p:tav>
                                      </p:tavLst>
                                    </p:anim>
                                    <p:anim calcmode="lin" valueType="num">
                                      <p:cBhvr additive="base">
                                        <p:cTn id="92" dur="500" fill="hold"/>
                                        <p:tgtEl>
                                          <p:spTgt spid="5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5" grpId="0" animBg="1"/>
      <p:bldP spid="526" grpId="0" animBg="1"/>
      <p:bldP spid="527" grpId="0" animBg="1"/>
      <p:bldP spid="528" grpId="0" animBg="1"/>
      <p:bldP spid="529" grpId="0" animBg="1"/>
      <p:bldP spid="530" grpId="0" animBg="1"/>
      <p:bldP spid="531" grpId="0" animBg="1"/>
      <p:bldP spid="532" grpId="0" animBg="1"/>
      <p:bldP spid="533" grpId="0" animBg="1"/>
      <p:bldP spid="534" grpId="0" animBg="1"/>
      <p:bldP spid="535" grpId="0" animBg="1"/>
      <p:bldP spid="536" grpId="0" animBg="1"/>
      <p:bldP spid="537" grpId="0" animBg="1"/>
      <p:bldP spid="538" grpId="0" animBg="1"/>
      <p:bldP spid="53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 name="Certification and Quality Assurance"/>
          <p:cNvSpPr txBox="1">
            <a:spLocks noGrp="1"/>
          </p:cNvSpPr>
          <p:nvPr>
            <p:ph type="body" idx="13"/>
          </p:nvPr>
        </p:nvSpPr>
        <p:spPr>
          <a:xfrm>
            <a:off x="1140418" y="1358226"/>
            <a:ext cx="14515010" cy="151447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0" indent="0">
              <a:spcBef>
                <a:spcPts val="0"/>
              </a:spcBef>
              <a:buSzTx/>
              <a:buNone/>
              <a:defRPr sz="8000">
                <a:solidFill>
                  <a:srgbClr val="FFFFFF"/>
                </a:solidFill>
                <a:latin typeface="Oswald DemiBold"/>
                <a:ea typeface="Oswald DemiBold"/>
                <a:cs typeface="Oswald DemiBold"/>
                <a:sym typeface="Oswald DemiBold"/>
              </a:defRPr>
            </a:lvl1pPr>
          </a:lstStyle>
          <a:p>
            <a:r>
              <a:t>Certification and Quality Assurance</a:t>
            </a:r>
          </a:p>
        </p:txBody>
      </p:sp>
      <p:sp>
        <p:nvSpPr>
          <p:cNvPr id="547" name="Rectangle"/>
          <p:cNvSpPr/>
          <p:nvPr/>
        </p:nvSpPr>
        <p:spPr>
          <a:xfrm>
            <a:off x="554439" y="3914195"/>
            <a:ext cx="23275122" cy="7544190"/>
          </a:xfrm>
          <a:prstGeom prst="rect">
            <a:avLst/>
          </a:prstGeom>
          <a:solidFill>
            <a:srgbClr val="FFFFFF"/>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548" name="Student/young person certification available for 10 hours or more learning (optional).…"/>
          <p:cNvSpPr txBox="1"/>
          <p:nvPr/>
        </p:nvSpPr>
        <p:spPr>
          <a:xfrm>
            <a:off x="1806372" y="3975457"/>
            <a:ext cx="15715006" cy="70434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marL="513953" indent="-513953" algn="l">
              <a:lnSpc>
                <a:spcPct val="120000"/>
              </a:lnSpc>
              <a:buSzPct val="100000"/>
              <a:buChar char="•"/>
              <a:defRPr b="0">
                <a:latin typeface="Quattrocento Sans"/>
                <a:ea typeface="Quattrocento Sans"/>
                <a:cs typeface="Quattrocento Sans"/>
                <a:sym typeface="Quattrocento Sans"/>
              </a:defRPr>
            </a:pPr>
            <a:r>
              <a:rPr sz="4400" dirty="0"/>
              <a:t>Student/young person certification available </a:t>
            </a:r>
            <a:br>
              <a:rPr lang="en-GB" sz="4400" dirty="0"/>
            </a:br>
            <a:r>
              <a:rPr sz="4400" dirty="0"/>
              <a:t>for 10 hours or more learning (optional). </a:t>
            </a:r>
            <a:br>
              <a:rPr sz="4400" dirty="0"/>
            </a:br>
            <a:endParaRPr sz="1800" dirty="0"/>
          </a:p>
          <a:p>
            <a:pPr marL="513953" indent="-513953" algn="l">
              <a:lnSpc>
                <a:spcPct val="120000"/>
              </a:lnSpc>
              <a:buSzPct val="100000"/>
              <a:buChar char="•"/>
              <a:defRPr b="0">
                <a:latin typeface="Quattrocento Sans"/>
                <a:ea typeface="Quattrocento Sans"/>
                <a:cs typeface="Quattrocento Sans"/>
                <a:sym typeface="Quattrocento Sans"/>
              </a:defRPr>
            </a:pPr>
            <a:r>
              <a:rPr sz="4400" dirty="0"/>
              <a:t>Participation not qualification. </a:t>
            </a:r>
            <a:br>
              <a:rPr sz="4400" dirty="0"/>
            </a:br>
            <a:endParaRPr lang="en-GB" sz="1800" dirty="0"/>
          </a:p>
          <a:p>
            <a:pPr marL="513953" indent="-513953" algn="l">
              <a:lnSpc>
                <a:spcPct val="120000"/>
              </a:lnSpc>
              <a:buSzPct val="100000"/>
              <a:buChar char="•"/>
              <a:defRPr b="0">
                <a:latin typeface="Quattrocento Sans"/>
                <a:ea typeface="Quattrocento Sans"/>
                <a:cs typeface="Quattrocento Sans"/>
                <a:sym typeface="Quattrocento Sans"/>
              </a:defRPr>
            </a:pPr>
            <a:r>
              <a:rPr sz="4400" dirty="0"/>
              <a:t>YGAM resources are quality-assured by </a:t>
            </a:r>
            <a:br>
              <a:rPr lang="en-GB" sz="4400" dirty="0"/>
            </a:br>
            <a:r>
              <a:rPr sz="4400" dirty="0"/>
              <a:t>the PSHE Association. </a:t>
            </a:r>
            <a:br>
              <a:rPr sz="4400" dirty="0"/>
            </a:br>
            <a:endParaRPr sz="1800" dirty="0"/>
          </a:p>
          <a:p>
            <a:pPr marL="513953" indent="-513953" algn="l">
              <a:lnSpc>
                <a:spcPct val="120000"/>
              </a:lnSpc>
              <a:buSzPct val="100000"/>
              <a:buChar char="•"/>
              <a:defRPr b="0">
                <a:latin typeface="Quattrocento Sans"/>
                <a:ea typeface="Quattrocento Sans"/>
                <a:cs typeface="Quattrocento Sans"/>
                <a:sym typeface="Quattrocento Sans"/>
              </a:defRPr>
            </a:pPr>
            <a:r>
              <a:rPr sz="4400" dirty="0"/>
              <a:t>The YGAM training </a:t>
            </a:r>
            <a:r>
              <a:rPr lang="en-GB" sz="4400" dirty="0"/>
              <a:t>programme</a:t>
            </a:r>
            <a:r>
              <a:rPr sz="4400" dirty="0"/>
              <a:t> is accredited </a:t>
            </a:r>
            <a:br>
              <a:rPr lang="en-GB" sz="4400" dirty="0"/>
            </a:br>
            <a:r>
              <a:rPr sz="4400" dirty="0"/>
              <a:t>by City &amp; Guilds and Pearson. </a:t>
            </a:r>
          </a:p>
        </p:txBody>
      </p:sp>
      <p:grpSp>
        <p:nvGrpSpPr>
          <p:cNvPr id="561" name="Group"/>
          <p:cNvGrpSpPr/>
          <p:nvPr/>
        </p:nvGrpSpPr>
        <p:grpSpPr>
          <a:xfrm>
            <a:off x="18449407" y="3866160"/>
            <a:ext cx="3065540" cy="7452775"/>
            <a:chOff x="0" y="0"/>
            <a:chExt cx="3065538" cy="7452773"/>
          </a:xfrm>
        </p:grpSpPr>
        <p:grpSp>
          <p:nvGrpSpPr>
            <p:cNvPr id="555" name="Group"/>
            <p:cNvGrpSpPr/>
            <p:nvPr/>
          </p:nvGrpSpPr>
          <p:grpSpPr>
            <a:xfrm>
              <a:off x="0" y="3098456"/>
              <a:ext cx="3065539" cy="4354318"/>
              <a:chOff x="0" y="0"/>
              <a:chExt cx="3065538" cy="4354317"/>
            </a:xfrm>
          </p:grpSpPr>
          <p:sp>
            <p:nvSpPr>
              <p:cNvPr id="549" name="Rounded Rectangle"/>
              <p:cNvSpPr/>
              <p:nvPr/>
            </p:nvSpPr>
            <p:spPr>
              <a:xfrm>
                <a:off x="0" y="0"/>
                <a:ext cx="3065539" cy="1235475"/>
              </a:xfrm>
              <a:prstGeom prst="roundRect">
                <a:avLst>
                  <a:gd name="adj" fmla="val 9539"/>
                </a:avLst>
              </a:prstGeom>
              <a:solidFill>
                <a:srgbClr val="E56F0A"/>
              </a:solidFill>
              <a:ln w="12700" cap="flat">
                <a:noFill/>
                <a:miter lim="400000"/>
              </a:ln>
              <a:effectLst/>
            </p:spPr>
            <p:txBody>
              <a:bodyPr wrap="square" lIns="71437" tIns="71437" rIns="71437" bIns="71437" numCol="1" anchor="ctr">
                <a:noAutofit/>
              </a:bodyPr>
              <a:lstStyle/>
              <a:p>
                <a:pPr>
                  <a:defRPr sz="3000" b="0">
                    <a:solidFill>
                      <a:srgbClr val="FFFFFF"/>
                    </a:solidFill>
                    <a:latin typeface="+mn-lt"/>
                    <a:ea typeface="+mn-ea"/>
                    <a:cs typeface="+mn-cs"/>
                    <a:sym typeface="Helvetica Neue Medium"/>
                  </a:defRPr>
                </a:pPr>
                <a:endParaRPr/>
              </a:p>
            </p:txBody>
          </p:sp>
          <p:sp>
            <p:nvSpPr>
              <p:cNvPr id="550" name="Rounded Rectangle"/>
              <p:cNvSpPr/>
              <p:nvPr/>
            </p:nvSpPr>
            <p:spPr>
              <a:xfrm>
                <a:off x="0" y="1559421"/>
                <a:ext cx="3065539" cy="1235475"/>
              </a:xfrm>
              <a:prstGeom prst="roundRect">
                <a:avLst>
                  <a:gd name="adj" fmla="val 9539"/>
                </a:avLst>
              </a:prstGeom>
              <a:solidFill>
                <a:srgbClr val="E56F0A"/>
              </a:solidFill>
              <a:ln w="12700" cap="flat">
                <a:noFill/>
                <a:miter lim="400000"/>
              </a:ln>
              <a:effectLst/>
            </p:spPr>
            <p:txBody>
              <a:bodyPr wrap="square" lIns="71437" tIns="71437" rIns="71437" bIns="71437" numCol="1" anchor="ctr">
                <a:noAutofit/>
              </a:bodyPr>
              <a:lstStyle/>
              <a:p>
                <a:pPr>
                  <a:defRPr sz="3000" b="0">
                    <a:solidFill>
                      <a:srgbClr val="FFFFFF"/>
                    </a:solidFill>
                    <a:latin typeface="+mn-lt"/>
                    <a:ea typeface="+mn-ea"/>
                    <a:cs typeface="+mn-cs"/>
                    <a:sym typeface="Helvetica Neue Medium"/>
                  </a:defRPr>
                </a:pPr>
                <a:endParaRPr/>
              </a:p>
            </p:txBody>
          </p:sp>
          <p:sp>
            <p:nvSpPr>
              <p:cNvPr id="551" name="Rounded Rectangle"/>
              <p:cNvSpPr/>
              <p:nvPr/>
            </p:nvSpPr>
            <p:spPr>
              <a:xfrm>
                <a:off x="0" y="3118843"/>
                <a:ext cx="3065539" cy="1235475"/>
              </a:xfrm>
              <a:prstGeom prst="roundRect">
                <a:avLst>
                  <a:gd name="adj" fmla="val 9539"/>
                </a:avLst>
              </a:prstGeom>
              <a:solidFill>
                <a:srgbClr val="E56F0A"/>
              </a:solidFill>
              <a:ln w="12700" cap="flat">
                <a:noFill/>
                <a:miter lim="400000"/>
              </a:ln>
              <a:effectLst/>
            </p:spPr>
            <p:txBody>
              <a:bodyPr wrap="square" lIns="71437" tIns="71437" rIns="71437" bIns="71437" numCol="1" anchor="ctr">
                <a:noAutofit/>
              </a:bodyPr>
              <a:lstStyle/>
              <a:p>
                <a:pPr>
                  <a:defRPr sz="3000" b="0">
                    <a:solidFill>
                      <a:srgbClr val="FFFFFF"/>
                    </a:solidFill>
                    <a:latin typeface="+mn-lt"/>
                    <a:ea typeface="+mn-ea"/>
                    <a:cs typeface="+mn-cs"/>
                    <a:sym typeface="Helvetica Neue Medium"/>
                  </a:defRPr>
                </a:pPr>
                <a:endParaRPr/>
              </a:p>
            </p:txBody>
          </p:sp>
          <p:pic>
            <p:nvPicPr>
              <p:cNvPr id="552" name="PSHE Association.png" descr="PSHE Association.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4385" y="83268"/>
                <a:ext cx="1816768" cy="1068938"/>
              </a:xfrm>
              <a:prstGeom prst="rect">
                <a:avLst/>
              </a:prstGeom>
              <a:ln w="12700" cap="flat">
                <a:noFill/>
                <a:miter lim="400000"/>
              </a:ln>
              <a:effectLst/>
            </p:spPr>
          </p:pic>
          <p:pic>
            <p:nvPicPr>
              <p:cNvPr id="553" name="ASDAN.png" descr="ASDAN.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7860" y="3478919"/>
                <a:ext cx="2749818" cy="596383"/>
              </a:xfrm>
              <a:prstGeom prst="rect">
                <a:avLst/>
              </a:prstGeom>
              <a:ln w="12700" cap="flat">
                <a:noFill/>
                <a:miter lim="400000"/>
              </a:ln>
              <a:effectLst/>
            </p:spPr>
          </p:pic>
          <p:pic>
            <p:nvPicPr>
              <p:cNvPr id="554" name="Pearson-Logo-logotype-Horizontal.png" descr="Pearson-Logo-logotype-Horizontal.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303084" y="1763704"/>
                <a:ext cx="2459256" cy="826871"/>
              </a:xfrm>
              <a:prstGeom prst="rect">
                <a:avLst/>
              </a:prstGeom>
              <a:ln w="12700" cap="flat">
                <a:noFill/>
                <a:miter lim="400000"/>
              </a:ln>
              <a:effectLst/>
            </p:spPr>
          </p:pic>
        </p:grpSp>
        <p:grpSp>
          <p:nvGrpSpPr>
            <p:cNvPr id="560" name="Group"/>
            <p:cNvGrpSpPr/>
            <p:nvPr/>
          </p:nvGrpSpPr>
          <p:grpSpPr>
            <a:xfrm>
              <a:off x="0" y="0"/>
              <a:ext cx="3065539" cy="2794897"/>
              <a:chOff x="0" y="0"/>
              <a:chExt cx="3065538" cy="2794896"/>
            </a:xfrm>
          </p:grpSpPr>
          <p:sp>
            <p:nvSpPr>
              <p:cNvPr id="556" name="Rounded Rectangle"/>
              <p:cNvSpPr/>
              <p:nvPr/>
            </p:nvSpPr>
            <p:spPr>
              <a:xfrm>
                <a:off x="0" y="0"/>
                <a:ext cx="3065539" cy="1235475"/>
              </a:xfrm>
              <a:prstGeom prst="roundRect">
                <a:avLst>
                  <a:gd name="adj" fmla="val 9539"/>
                </a:avLst>
              </a:prstGeom>
              <a:solidFill>
                <a:srgbClr val="E56F0A"/>
              </a:solidFill>
              <a:ln w="12700" cap="flat">
                <a:noFill/>
                <a:miter lim="400000"/>
              </a:ln>
              <a:effectLst/>
            </p:spPr>
            <p:txBody>
              <a:bodyPr wrap="square" lIns="71437" tIns="71437" rIns="71437" bIns="71437" numCol="1" anchor="ctr">
                <a:noAutofit/>
              </a:bodyPr>
              <a:lstStyle/>
              <a:p>
                <a:pPr>
                  <a:defRPr sz="3000" b="0">
                    <a:solidFill>
                      <a:srgbClr val="FFFFFF"/>
                    </a:solidFill>
                    <a:latin typeface="+mn-lt"/>
                    <a:ea typeface="+mn-ea"/>
                    <a:cs typeface="+mn-cs"/>
                    <a:sym typeface="Helvetica Neue Medium"/>
                  </a:defRPr>
                </a:pPr>
                <a:endParaRPr/>
              </a:p>
            </p:txBody>
          </p:sp>
          <p:sp>
            <p:nvSpPr>
              <p:cNvPr id="557" name="Rounded Rectangle"/>
              <p:cNvSpPr/>
              <p:nvPr/>
            </p:nvSpPr>
            <p:spPr>
              <a:xfrm>
                <a:off x="0" y="1559422"/>
                <a:ext cx="3065539" cy="1235475"/>
              </a:xfrm>
              <a:prstGeom prst="roundRect">
                <a:avLst>
                  <a:gd name="adj" fmla="val 9539"/>
                </a:avLst>
              </a:prstGeom>
              <a:solidFill>
                <a:srgbClr val="E56F0A"/>
              </a:solidFill>
              <a:ln w="12700" cap="flat">
                <a:noFill/>
                <a:miter lim="400000"/>
              </a:ln>
              <a:effectLst/>
            </p:spPr>
            <p:txBody>
              <a:bodyPr wrap="square" lIns="71437" tIns="71437" rIns="71437" bIns="71437" numCol="1" anchor="ctr">
                <a:noAutofit/>
              </a:bodyPr>
              <a:lstStyle/>
              <a:p>
                <a:pPr>
                  <a:defRPr sz="3000" b="0">
                    <a:solidFill>
                      <a:srgbClr val="FFFFFF"/>
                    </a:solidFill>
                    <a:latin typeface="+mn-lt"/>
                    <a:ea typeface="+mn-ea"/>
                    <a:cs typeface="+mn-cs"/>
                    <a:sym typeface="Helvetica Neue Medium"/>
                  </a:defRPr>
                </a:pPr>
                <a:endParaRPr/>
              </a:p>
            </p:txBody>
          </p:sp>
          <p:pic>
            <p:nvPicPr>
              <p:cNvPr id="558" name="University_of_East_London_logo.svg.png" descr="University_of_East_London_logo.svg.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02513" y="1646903"/>
                <a:ext cx="1060513" cy="1060512"/>
              </a:xfrm>
              <a:prstGeom prst="rect">
                <a:avLst/>
              </a:prstGeom>
              <a:ln w="12700" cap="flat">
                <a:noFill/>
                <a:miter lim="400000"/>
              </a:ln>
              <a:effectLst/>
            </p:spPr>
          </p:pic>
          <p:pic>
            <p:nvPicPr>
              <p:cNvPr id="559" name="New_City,_University_of_London_Logo.svg.png" descr="New_City,_University_of_London_Logo.svg.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05388" y="129711"/>
                <a:ext cx="1654763" cy="976052"/>
              </a:xfrm>
              <a:prstGeom prst="rect">
                <a:avLst/>
              </a:prstGeom>
              <a:ln w="12700" cap="flat">
                <a:noFill/>
                <a:miter lim="400000"/>
              </a:ln>
              <a:effectLst/>
            </p:spPr>
          </p:pic>
        </p:grpSp>
      </p:grpSp>
      <p:grpSp>
        <p:nvGrpSpPr>
          <p:cNvPr id="18" name="Group 17">
            <a:extLst>
              <a:ext uri="{FF2B5EF4-FFF2-40B4-BE49-F238E27FC236}">
                <a16:creationId xmlns:a16="http://schemas.microsoft.com/office/drawing/2014/main" id="{6F269CEC-F6A6-481B-9C2F-036EDEF21A84}"/>
              </a:ext>
            </a:extLst>
          </p:cNvPr>
          <p:cNvGrpSpPr/>
          <p:nvPr/>
        </p:nvGrpSpPr>
        <p:grpSpPr>
          <a:xfrm>
            <a:off x="950976" y="12015216"/>
            <a:ext cx="20007072" cy="1275082"/>
            <a:chOff x="950976" y="12015216"/>
            <a:chExt cx="20007072" cy="1275082"/>
          </a:xfrm>
        </p:grpSpPr>
        <p:sp>
          <p:nvSpPr>
            <p:cNvPr id="19" name="Rectangle 18">
              <a:extLst>
                <a:ext uri="{FF2B5EF4-FFF2-40B4-BE49-F238E27FC236}">
                  <a16:creationId xmlns:a16="http://schemas.microsoft.com/office/drawing/2014/main" id="{03A56FA1-9170-456C-A239-0F766CD9749E}"/>
                </a:ext>
              </a:extLst>
            </p:cNvPr>
            <p:cNvSpPr/>
            <p:nvPr/>
          </p:nvSpPr>
          <p:spPr>
            <a:xfrm>
              <a:off x="950976" y="12015216"/>
              <a:ext cx="20007072" cy="1275082"/>
            </a:xfrm>
            <a:prstGeom prst="rect">
              <a:avLst/>
            </a:prstGeom>
            <a:solidFill>
              <a:schemeClr val="bg1"/>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GB" sz="30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20" name="Picture 2" descr="Image result for gamcare logo png">
              <a:hlinkClick r:id="rId7"/>
              <a:extLst>
                <a:ext uri="{FF2B5EF4-FFF2-40B4-BE49-F238E27FC236}">
                  <a16:creationId xmlns:a16="http://schemas.microsoft.com/office/drawing/2014/main" id="{20F0038A-D247-49CB-A8D3-C1CC5A45F10B}"/>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950976" y="12223557"/>
              <a:ext cx="3359380" cy="970488"/>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572121AB-BB1B-43F1-B75C-8D391BE416EF}"/>
                </a:ext>
              </a:extLst>
            </p:cNvPr>
            <p:cNvSpPr txBox="1"/>
            <p:nvPr/>
          </p:nvSpPr>
          <p:spPr>
            <a:xfrm>
              <a:off x="4310356" y="12151308"/>
              <a:ext cx="3557070" cy="10675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GB" sz="2000" b="1" i="0" u="none" strike="noStrike" cap="none" spc="-150" normalizeH="0" baseline="0" dirty="0">
                  <a:ln>
                    <a:noFill/>
                  </a:ln>
                  <a:solidFill>
                    <a:schemeClr val="bg2">
                      <a:lumMod val="50000"/>
                    </a:schemeClr>
                  </a:solidFill>
                  <a:effectLst/>
                  <a:uFillTx/>
                  <a:latin typeface="Quattrocento Sans" panose="020B0502050000020003" pitchFamily="34" charset="0"/>
                  <a:sym typeface="Helvetica Neue"/>
                </a:rPr>
                <a:t>NATIONAL GAMBLING HELPLINE </a:t>
              </a:r>
              <a:r>
                <a:rPr kumimoji="0" lang="en-GB" sz="4000" i="0" u="none" strike="noStrike" cap="none" spc="0" normalizeH="0" baseline="0" dirty="0">
                  <a:ln>
                    <a:noFill/>
                  </a:ln>
                  <a:solidFill>
                    <a:srgbClr val="512373"/>
                  </a:solidFill>
                  <a:effectLst/>
                  <a:uFillTx/>
                  <a:latin typeface="Quattrocento Sans" panose="020B0502050000020003" pitchFamily="34" charset="0"/>
                  <a:sym typeface="Helvetica Neue"/>
                </a:rPr>
                <a:t>0808 8020 133</a:t>
              </a:r>
              <a:endParaRPr kumimoji="0" lang="en-GB" sz="3200" i="0" u="none" strike="noStrike" cap="none" spc="0" normalizeH="0" baseline="0" dirty="0">
                <a:ln>
                  <a:noFill/>
                </a:ln>
                <a:solidFill>
                  <a:srgbClr val="512373"/>
                </a:solidFill>
                <a:effectLst/>
                <a:uFillTx/>
                <a:latin typeface="Quattrocento Sans" panose="020B0502050000020003" pitchFamily="34" charset="0"/>
                <a:sym typeface="Helvetica Neue"/>
              </a:endParaRPr>
            </a:p>
          </p:txBody>
        </p:sp>
      </p:gr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Introducing YGAM"/>
          <p:cNvSpPr txBox="1">
            <a:spLocks noGrp="1"/>
          </p:cNvSpPr>
          <p:nvPr>
            <p:ph type="body" idx="13"/>
          </p:nvPr>
        </p:nvSpPr>
        <p:spPr>
          <a:xfrm>
            <a:off x="1140418" y="1358226"/>
            <a:ext cx="7436744" cy="151447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0" indent="0">
              <a:spcBef>
                <a:spcPts val="0"/>
              </a:spcBef>
              <a:buSzTx/>
              <a:buNone/>
              <a:defRPr sz="8000">
                <a:solidFill>
                  <a:srgbClr val="FFFFFF"/>
                </a:solidFill>
                <a:latin typeface="Oswald DemiBold"/>
                <a:ea typeface="Oswald DemiBold"/>
                <a:cs typeface="Oswald DemiBold"/>
                <a:sym typeface="Oswald DemiBold"/>
              </a:defRPr>
            </a:lvl1pPr>
          </a:lstStyle>
          <a:p>
            <a:r>
              <a:rPr dirty="0"/>
              <a:t>Introducing YGAM</a:t>
            </a:r>
          </a:p>
        </p:txBody>
      </p:sp>
      <p:sp>
        <p:nvSpPr>
          <p:cNvPr id="156" name="We approach our social purpose in three ways:"/>
          <p:cNvSpPr txBox="1"/>
          <p:nvPr/>
        </p:nvSpPr>
        <p:spPr>
          <a:xfrm>
            <a:off x="1155700" y="4044690"/>
            <a:ext cx="10502519" cy="701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l">
              <a:defRPr sz="4000">
                <a:latin typeface="Quattrocento Sans"/>
                <a:ea typeface="Quattrocento Sans"/>
                <a:cs typeface="Quattrocento Sans"/>
                <a:sym typeface="Quattrocento Sans"/>
              </a:defRPr>
            </a:lvl1pPr>
          </a:lstStyle>
          <a:p>
            <a:r>
              <a:rPr dirty="0"/>
              <a:t>We approach our social purpose in three ways:</a:t>
            </a:r>
          </a:p>
        </p:txBody>
      </p:sp>
      <p:sp>
        <p:nvSpPr>
          <p:cNvPr id="157" name="Circle"/>
          <p:cNvSpPr/>
          <p:nvPr/>
        </p:nvSpPr>
        <p:spPr>
          <a:xfrm>
            <a:off x="1155700" y="5138850"/>
            <a:ext cx="1016000" cy="1016001"/>
          </a:xfrm>
          <a:prstGeom prst="ellipse">
            <a:avLst/>
          </a:prstGeom>
          <a:solidFill>
            <a:srgbClr val="E56F0A"/>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pic>
        <p:nvPicPr>
          <p:cNvPr id="158" name="Image" descr="Image"/>
          <p:cNvPicPr>
            <a:picLocks noChangeAspect="1"/>
          </p:cNvPicPr>
          <p:nvPr/>
        </p:nvPicPr>
        <p:blipFill>
          <a:blip r:embed="rId3"/>
          <a:stretch>
            <a:fillRect/>
          </a:stretch>
        </p:blipFill>
        <p:spPr>
          <a:xfrm>
            <a:off x="1373267" y="5364148"/>
            <a:ext cx="580866" cy="632079"/>
          </a:xfrm>
          <a:prstGeom prst="rect">
            <a:avLst/>
          </a:prstGeom>
          <a:ln w="12700">
            <a:miter lim="400000"/>
          </a:ln>
        </p:spPr>
      </p:pic>
      <p:sp>
        <p:nvSpPr>
          <p:cNvPr id="159" name="Circle"/>
          <p:cNvSpPr/>
          <p:nvPr/>
        </p:nvSpPr>
        <p:spPr>
          <a:xfrm>
            <a:off x="1155700" y="6622560"/>
            <a:ext cx="1016000" cy="1016001"/>
          </a:xfrm>
          <a:prstGeom prst="ellipse">
            <a:avLst/>
          </a:prstGeom>
          <a:solidFill>
            <a:srgbClr val="E56F0A"/>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60" name="Circle"/>
          <p:cNvSpPr/>
          <p:nvPr/>
        </p:nvSpPr>
        <p:spPr>
          <a:xfrm>
            <a:off x="1155700" y="8068657"/>
            <a:ext cx="1016000" cy="1016001"/>
          </a:xfrm>
          <a:prstGeom prst="ellipse">
            <a:avLst/>
          </a:prstGeom>
          <a:solidFill>
            <a:srgbClr val="E56F0A"/>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pic>
        <p:nvPicPr>
          <p:cNvPr id="161" name="Image" descr="Image"/>
          <p:cNvPicPr>
            <a:picLocks noChangeAspect="1"/>
          </p:cNvPicPr>
          <p:nvPr/>
        </p:nvPicPr>
        <p:blipFill>
          <a:blip r:embed="rId4"/>
          <a:stretch>
            <a:fillRect/>
          </a:stretch>
        </p:blipFill>
        <p:spPr>
          <a:xfrm>
            <a:off x="1389600" y="6767022"/>
            <a:ext cx="446600" cy="701676"/>
          </a:xfrm>
          <a:prstGeom prst="rect">
            <a:avLst/>
          </a:prstGeom>
          <a:ln w="12700">
            <a:miter lim="400000"/>
          </a:ln>
        </p:spPr>
      </p:pic>
      <p:pic>
        <p:nvPicPr>
          <p:cNvPr id="162" name="Image" descr="Image"/>
          <p:cNvPicPr>
            <a:picLocks noChangeAspect="1"/>
          </p:cNvPicPr>
          <p:nvPr/>
        </p:nvPicPr>
        <p:blipFill>
          <a:blip r:embed="rId5"/>
          <a:stretch>
            <a:fillRect/>
          </a:stretch>
        </p:blipFill>
        <p:spPr>
          <a:xfrm>
            <a:off x="1373967" y="8217297"/>
            <a:ext cx="579466" cy="701676"/>
          </a:xfrm>
          <a:prstGeom prst="rect">
            <a:avLst/>
          </a:prstGeom>
          <a:ln w="12700">
            <a:miter lim="400000"/>
          </a:ln>
        </p:spPr>
      </p:pic>
      <p:sp>
        <p:nvSpPr>
          <p:cNvPr id="163" name="to enhance the UK’s understanding of gambling and gaming-related harm specifically amongst young people"/>
          <p:cNvSpPr txBox="1"/>
          <p:nvPr/>
        </p:nvSpPr>
        <p:spPr>
          <a:xfrm>
            <a:off x="2639101" y="5332080"/>
            <a:ext cx="20975956" cy="6807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pPr algn="l">
              <a:defRPr sz="3500" b="0">
                <a:latin typeface="Quattrocento Sans"/>
                <a:ea typeface="Quattrocento Sans"/>
                <a:cs typeface="Quattrocento Sans"/>
                <a:sym typeface="Quattrocento Sans"/>
              </a:defRPr>
            </a:pPr>
            <a:r>
              <a:rPr dirty="0"/>
              <a:t>to enhance the UK’s understanding of gambling and gaming-related harm specifically amongst young people</a:t>
            </a:r>
            <a:r>
              <a:rPr dirty="0">
                <a:latin typeface="Times"/>
                <a:ea typeface="Times"/>
                <a:cs typeface="Times"/>
                <a:sym typeface="Times"/>
              </a:rPr>
              <a:t> </a:t>
            </a:r>
          </a:p>
        </p:txBody>
      </p:sp>
      <p:sp>
        <p:nvSpPr>
          <p:cNvPr id="164" name="to help young people make informed choices through better understanding of gambling and gaming and the potential risks"/>
          <p:cNvSpPr txBox="1"/>
          <p:nvPr/>
        </p:nvSpPr>
        <p:spPr>
          <a:xfrm>
            <a:off x="2641600" y="6480319"/>
            <a:ext cx="19426579" cy="12750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algn="l">
              <a:lnSpc>
                <a:spcPct val="120000"/>
              </a:lnSpc>
              <a:defRPr sz="3500" b="0">
                <a:latin typeface="Quattrocento Sans"/>
                <a:ea typeface="Quattrocento Sans"/>
                <a:cs typeface="Quattrocento Sans"/>
                <a:sym typeface="Quattrocento Sans"/>
              </a:defRPr>
            </a:pPr>
            <a:r>
              <a:rPr dirty="0"/>
              <a:t>to help young people make informed choices through better understanding of gambling and gaming and the potential risks</a:t>
            </a:r>
            <a:r>
              <a:rPr dirty="0">
                <a:latin typeface="Times"/>
                <a:ea typeface="Times"/>
                <a:cs typeface="Times"/>
                <a:sym typeface="Times"/>
              </a:rPr>
              <a:t>  </a:t>
            </a:r>
          </a:p>
        </p:txBody>
      </p:sp>
      <p:sp>
        <p:nvSpPr>
          <p:cNvPr id="165" name="increase awareness of youth gambling and gaming as public health issues with policy-makers, educators and key influencers"/>
          <p:cNvSpPr txBox="1"/>
          <p:nvPr/>
        </p:nvSpPr>
        <p:spPr>
          <a:xfrm>
            <a:off x="2641600" y="7878197"/>
            <a:ext cx="19426579" cy="13969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algn="l">
              <a:lnSpc>
                <a:spcPct val="120000"/>
              </a:lnSpc>
              <a:defRPr sz="3500" b="0">
                <a:latin typeface="Quattrocento Sans"/>
                <a:ea typeface="Quattrocento Sans"/>
                <a:cs typeface="Quattrocento Sans"/>
                <a:sym typeface="Quattrocento Sans"/>
              </a:defRPr>
            </a:pPr>
            <a:r>
              <a:rPr dirty="0"/>
              <a:t>increase awareness of youth gambling and gaming as public health issues with policy</a:t>
            </a:r>
            <a:r>
              <a:rPr lang="en-GB" dirty="0"/>
              <a:t>-</a:t>
            </a:r>
            <a:r>
              <a:rPr dirty="0"/>
              <a:t>makers, educators and key influencers </a:t>
            </a:r>
            <a:r>
              <a:rPr dirty="0">
                <a:latin typeface="Times"/>
                <a:ea typeface="Times"/>
                <a:cs typeface="Times"/>
                <a:sym typeface="Times"/>
              </a:rPr>
              <a:t>  </a:t>
            </a:r>
          </a:p>
        </p:txBody>
      </p:sp>
      <p:sp>
        <p:nvSpPr>
          <p:cNvPr id="166" name="We have three products:"/>
          <p:cNvSpPr txBox="1"/>
          <p:nvPr/>
        </p:nvSpPr>
        <p:spPr>
          <a:xfrm>
            <a:off x="1155700" y="9992648"/>
            <a:ext cx="5589143" cy="701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l">
              <a:defRPr sz="4000">
                <a:latin typeface="Quattrocento Sans"/>
                <a:ea typeface="Quattrocento Sans"/>
                <a:cs typeface="Quattrocento Sans"/>
                <a:sym typeface="Quattrocento Sans"/>
              </a:defRPr>
            </a:lvl1pPr>
          </a:lstStyle>
          <a:p>
            <a:r>
              <a:rPr dirty="0"/>
              <a:t>We have three products:</a:t>
            </a:r>
          </a:p>
        </p:txBody>
      </p:sp>
      <p:sp>
        <p:nvSpPr>
          <p:cNvPr id="167" name="Rounded Rectangle"/>
          <p:cNvSpPr/>
          <p:nvPr/>
        </p:nvSpPr>
        <p:spPr>
          <a:xfrm>
            <a:off x="7838994" y="9322755"/>
            <a:ext cx="3539225" cy="2041461"/>
          </a:xfrm>
          <a:prstGeom prst="roundRect">
            <a:avLst>
              <a:gd name="adj" fmla="val 15000"/>
            </a:avLst>
          </a:prstGeom>
          <a:solidFill>
            <a:srgbClr val="E88C1C"/>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68" name="Rounded Rectangle"/>
          <p:cNvSpPr/>
          <p:nvPr/>
        </p:nvSpPr>
        <p:spPr>
          <a:xfrm>
            <a:off x="12472370" y="9322755"/>
            <a:ext cx="3539225" cy="2041461"/>
          </a:xfrm>
          <a:prstGeom prst="roundRect">
            <a:avLst>
              <a:gd name="adj" fmla="val 15000"/>
            </a:avLst>
          </a:prstGeom>
          <a:solidFill>
            <a:srgbClr val="E88C1C"/>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69" name="Rounded Rectangle"/>
          <p:cNvSpPr/>
          <p:nvPr/>
        </p:nvSpPr>
        <p:spPr>
          <a:xfrm>
            <a:off x="17105746" y="9322755"/>
            <a:ext cx="3539225" cy="2041461"/>
          </a:xfrm>
          <a:prstGeom prst="roundRect">
            <a:avLst>
              <a:gd name="adj" fmla="val 15000"/>
            </a:avLst>
          </a:prstGeom>
          <a:solidFill>
            <a:srgbClr val="E88C1C"/>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70" name="Practitioner…"/>
          <p:cNvSpPr txBox="1"/>
          <p:nvPr/>
        </p:nvSpPr>
        <p:spPr>
          <a:xfrm>
            <a:off x="8415860" y="9783098"/>
            <a:ext cx="2385493" cy="11207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pPr>
              <a:lnSpc>
                <a:spcPct val="120000"/>
              </a:lnSpc>
              <a:defRPr>
                <a:solidFill>
                  <a:srgbClr val="FFFFFF"/>
                </a:solidFill>
                <a:latin typeface="Quattrocento Sans"/>
                <a:ea typeface="Quattrocento Sans"/>
                <a:cs typeface="Quattrocento Sans"/>
                <a:sym typeface="Quattrocento Sans"/>
              </a:defRPr>
            </a:pPr>
            <a:r>
              <a:t>Practitioner </a:t>
            </a:r>
          </a:p>
          <a:p>
            <a:pPr>
              <a:lnSpc>
                <a:spcPct val="120000"/>
              </a:lnSpc>
              <a:defRPr>
                <a:solidFill>
                  <a:srgbClr val="FFFFFF"/>
                </a:solidFill>
                <a:latin typeface="Quattrocento Sans"/>
                <a:ea typeface="Quattrocento Sans"/>
                <a:cs typeface="Quattrocento Sans"/>
                <a:sym typeface="Quattrocento Sans"/>
              </a:defRPr>
            </a:pPr>
            <a:r>
              <a:t>Workshops</a:t>
            </a:r>
          </a:p>
        </p:txBody>
      </p:sp>
      <p:pic>
        <p:nvPicPr>
          <p:cNvPr id="171" name="Image" descr="Image"/>
          <p:cNvPicPr>
            <a:picLocks noChangeAspect="1"/>
          </p:cNvPicPr>
          <p:nvPr/>
        </p:nvPicPr>
        <p:blipFill>
          <a:blip r:embed="rId6">
            <a:alphaModFix amt="10000"/>
          </a:blip>
          <a:stretch>
            <a:fillRect/>
          </a:stretch>
        </p:blipFill>
        <p:spPr>
          <a:xfrm>
            <a:off x="8666001" y="9386255"/>
            <a:ext cx="1885212" cy="1885212"/>
          </a:xfrm>
          <a:prstGeom prst="rect">
            <a:avLst/>
          </a:prstGeom>
          <a:ln w="12700">
            <a:miter lim="400000"/>
          </a:ln>
        </p:spPr>
      </p:pic>
      <p:sp>
        <p:nvSpPr>
          <p:cNvPr id="172" name="University &amp;…"/>
          <p:cNvSpPr txBox="1"/>
          <p:nvPr/>
        </p:nvSpPr>
        <p:spPr>
          <a:xfrm>
            <a:off x="13027696" y="9501773"/>
            <a:ext cx="2428571" cy="16541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pPr>
              <a:lnSpc>
                <a:spcPct val="120000"/>
              </a:lnSpc>
              <a:defRPr>
                <a:solidFill>
                  <a:srgbClr val="FFFFFF"/>
                </a:solidFill>
                <a:latin typeface="Quattrocento Sans"/>
                <a:ea typeface="Quattrocento Sans"/>
                <a:cs typeface="Quattrocento Sans"/>
                <a:sym typeface="Quattrocento Sans"/>
              </a:defRPr>
            </a:pPr>
            <a:r>
              <a:rPr dirty="0"/>
              <a:t>University &amp;</a:t>
            </a:r>
          </a:p>
          <a:p>
            <a:pPr>
              <a:lnSpc>
                <a:spcPct val="120000"/>
              </a:lnSpc>
              <a:defRPr>
                <a:solidFill>
                  <a:srgbClr val="FFFFFF"/>
                </a:solidFill>
                <a:latin typeface="Quattrocento Sans"/>
                <a:ea typeface="Quattrocento Sans"/>
                <a:cs typeface="Quattrocento Sans"/>
                <a:sym typeface="Quattrocento Sans"/>
              </a:defRPr>
            </a:pPr>
            <a:r>
              <a:rPr dirty="0"/>
              <a:t>Student</a:t>
            </a:r>
          </a:p>
          <a:p>
            <a:pPr>
              <a:lnSpc>
                <a:spcPct val="120000"/>
              </a:lnSpc>
              <a:defRPr>
                <a:solidFill>
                  <a:srgbClr val="FFFFFF"/>
                </a:solidFill>
                <a:latin typeface="Quattrocento Sans"/>
                <a:ea typeface="Quattrocento Sans"/>
                <a:cs typeface="Quattrocento Sans"/>
                <a:sym typeface="Quattrocento Sans"/>
              </a:defRPr>
            </a:pPr>
            <a:r>
              <a:rPr dirty="0"/>
              <a:t>Engagement</a:t>
            </a:r>
          </a:p>
        </p:txBody>
      </p:sp>
      <p:pic>
        <p:nvPicPr>
          <p:cNvPr id="173" name="Image" descr="Image"/>
          <p:cNvPicPr>
            <a:picLocks noChangeAspect="1"/>
          </p:cNvPicPr>
          <p:nvPr/>
        </p:nvPicPr>
        <p:blipFill>
          <a:blip r:embed="rId7">
            <a:alphaModFix amt="10000"/>
          </a:blip>
          <a:stretch>
            <a:fillRect/>
          </a:stretch>
        </p:blipFill>
        <p:spPr>
          <a:xfrm>
            <a:off x="13302181" y="9406433"/>
            <a:ext cx="1879601" cy="1874105"/>
          </a:xfrm>
          <a:prstGeom prst="rect">
            <a:avLst/>
          </a:prstGeom>
          <a:ln w="12700">
            <a:miter lim="400000"/>
          </a:ln>
        </p:spPr>
      </p:pic>
      <p:pic>
        <p:nvPicPr>
          <p:cNvPr id="174" name="Image" descr="Image"/>
          <p:cNvPicPr>
            <a:picLocks noChangeAspect="1"/>
          </p:cNvPicPr>
          <p:nvPr/>
        </p:nvPicPr>
        <p:blipFill>
          <a:blip r:embed="rId8">
            <a:alphaModFix amt="10000"/>
          </a:blip>
          <a:stretch>
            <a:fillRect/>
          </a:stretch>
        </p:blipFill>
        <p:spPr>
          <a:xfrm>
            <a:off x="17935557" y="9431833"/>
            <a:ext cx="1879601" cy="1879601"/>
          </a:xfrm>
          <a:prstGeom prst="rect">
            <a:avLst/>
          </a:prstGeom>
          <a:ln w="12700">
            <a:miter lim="400000"/>
          </a:ln>
        </p:spPr>
      </p:pic>
      <p:sp>
        <p:nvSpPr>
          <p:cNvPr id="175" name="Research"/>
          <p:cNvSpPr txBox="1"/>
          <p:nvPr/>
        </p:nvSpPr>
        <p:spPr>
          <a:xfrm>
            <a:off x="17997368" y="10049798"/>
            <a:ext cx="1755980" cy="5873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nSpc>
                <a:spcPct val="120000"/>
              </a:lnSpc>
              <a:defRPr>
                <a:solidFill>
                  <a:srgbClr val="FFFFFF"/>
                </a:solidFill>
                <a:latin typeface="Quattrocento Sans"/>
                <a:ea typeface="Quattrocento Sans"/>
                <a:cs typeface="Quattrocento Sans"/>
                <a:sym typeface="Quattrocento Sans"/>
              </a:defRPr>
            </a:lvl1pPr>
          </a:lstStyle>
          <a:p>
            <a:r>
              <a:rPr dirty="0"/>
              <a:t>Research</a:t>
            </a:r>
          </a:p>
        </p:txBody>
      </p:sp>
      <p:grpSp>
        <p:nvGrpSpPr>
          <p:cNvPr id="6" name="Group 5">
            <a:extLst>
              <a:ext uri="{FF2B5EF4-FFF2-40B4-BE49-F238E27FC236}">
                <a16:creationId xmlns:a16="http://schemas.microsoft.com/office/drawing/2014/main" id="{878BBD51-A4AF-4479-B57B-4DD21A9F15B8}"/>
              </a:ext>
            </a:extLst>
          </p:cNvPr>
          <p:cNvGrpSpPr/>
          <p:nvPr/>
        </p:nvGrpSpPr>
        <p:grpSpPr>
          <a:xfrm>
            <a:off x="950976" y="12015216"/>
            <a:ext cx="20007072" cy="1275082"/>
            <a:chOff x="950976" y="12015216"/>
            <a:chExt cx="20007072" cy="1275082"/>
          </a:xfrm>
        </p:grpSpPr>
        <p:sp>
          <p:nvSpPr>
            <p:cNvPr id="2" name="Rectangle 1">
              <a:extLst>
                <a:ext uri="{FF2B5EF4-FFF2-40B4-BE49-F238E27FC236}">
                  <a16:creationId xmlns:a16="http://schemas.microsoft.com/office/drawing/2014/main" id="{841C9BEC-F984-488E-A6F0-45E83D004367}"/>
                </a:ext>
              </a:extLst>
            </p:cNvPr>
            <p:cNvSpPr/>
            <p:nvPr/>
          </p:nvSpPr>
          <p:spPr>
            <a:xfrm>
              <a:off x="950976" y="12015216"/>
              <a:ext cx="20007072" cy="1275082"/>
            </a:xfrm>
            <a:prstGeom prst="rect">
              <a:avLst/>
            </a:prstGeom>
            <a:solidFill>
              <a:schemeClr val="bg1"/>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GB" sz="30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1026" name="Picture 2" descr="Image result for gamcare logo png">
              <a:hlinkClick r:id="rId9"/>
              <a:extLst>
                <a:ext uri="{FF2B5EF4-FFF2-40B4-BE49-F238E27FC236}">
                  <a16:creationId xmlns:a16="http://schemas.microsoft.com/office/drawing/2014/main" id="{878E1DA5-EED9-41BF-A796-C521ABBC77DC}"/>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950976" y="12223557"/>
              <a:ext cx="3359380" cy="97048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0D63019-E2CC-469A-B275-9F769D2BDE16}"/>
                </a:ext>
              </a:extLst>
            </p:cNvPr>
            <p:cNvSpPr txBox="1"/>
            <p:nvPr/>
          </p:nvSpPr>
          <p:spPr>
            <a:xfrm>
              <a:off x="4310356" y="12151308"/>
              <a:ext cx="3557070" cy="10675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GB" sz="2000" b="1" i="0" u="none" strike="noStrike" cap="none" spc="-150" normalizeH="0" baseline="0" dirty="0">
                  <a:ln>
                    <a:noFill/>
                  </a:ln>
                  <a:solidFill>
                    <a:schemeClr val="bg2">
                      <a:lumMod val="50000"/>
                    </a:schemeClr>
                  </a:solidFill>
                  <a:effectLst/>
                  <a:uFillTx/>
                  <a:latin typeface="Quattrocento Sans" panose="020B0502050000020003" pitchFamily="34" charset="0"/>
                  <a:sym typeface="Helvetica Neue"/>
                </a:rPr>
                <a:t>NATIONAL GAMBLING HELPLINE </a:t>
              </a:r>
              <a:r>
                <a:rPr kumimoji="0" lang="en-GB" sz="4000" i="0" u="none" strike="noStrike" cap="none" spc="0" normalizeH="0" baseline="0" dirty="0">
                  <a:ln>
                    <a:noFill/>
                  </a:ln>
                  <a:solidFill>
                    <a:srgbClr val="512373"/>
                  </a:solidFill>
                  <a:effectLst/>
                  <a:uFillTx/>
                  <a:latin typeface="Quattrocento Sans" panose="020B0502050000020003" pitchFamily="34" charset="0"/>
                  <a:sym typeface="Helvetica Neue"/>
                </a:rPr>
                <a:t>0808 8020 133</a:t>
              </a:r>
              <a:endParaRPr kumimoji="0" lang="en-GB" sz="3200" i="0" u="none" strike="noStrike" cap="none" spc="0" normalizeH="0" baseline="0" dirty="0">
                <a:ln>
                  <a:noFill/>
                </a:ln>
                <a:solidFill>
                  <a:srgbClr val="512373"/>
                </a:solidFill>
                <a:effectLst/>
                <a:uFillTx/>
                <a:latin typeface="Quattrocento Sans" panose="020B0502050000020003" pitchFamily="34" charset="0"/>
                <a:sym typeface="Helvetica Neue"/>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3"/>
                                        </p:tgtEl>
                                        <p:attrNameLst>
                                          <p:attrName>style.visibility</p:attrName>
                                        </p:attrNameLst>
                                      </p:cBhvr>
                                      <p:to>
                                        <p:strVal val="visible"/>
                                      </p:to>
                                    </p:set>
                                    <p:animEffect transition="in" filter="fade">
                                      <p:cBhvr>
                                        <p:cTn id="7" dur="500"/>
                                        <p:tgtEl>
                                          <p:spTgt spid="163"/>
                                        </p:tgtEl>
                                      </p:cBhvr>
                                    </p:animEffect>
                                  </p:childTnLst>
                                </p:cTn>
                              </p:par>
                              <p:par>
                                <p:cTn id="8" presetID="10" presetClass="entr" presetSubtype="0" fill="hold" nodeType="withEffect">
                                  <p:stCondLst>
                                    <p:cond delay="0"/>
                                  </p:stCondLst>
                                  <p:childTnLst>
                                    <p:set>
                                      <p:cBhvr>
                                        <p:cTn id="9" dur="1" fill="hold">
                                          <p:stCondLst>
                                            <p:cond delay="0"/>
                                          </p:stCondLst>
                                        </p:cTn>
                                        <p:tgtEl>
                                          <p:spTgt spid="158"/>
                                        </p:tgtEl>
                                        <p:attrNameLst>
                                          <p:attrName>style.visibility</p:attrName>
                                        </p:attrNameLst>
                                      </p:cBhvr>
                                      <p:to>
                                        <p:strVal val="visible"/>
                                      </p:to>
                                    </p:set>
                                    <p:animEffect transition="in" filter="fade">
                                      <p:cBhvr>
                                        <p:cTn id="10" dur="500"/>
                                        <p:tgtEl>
                                          <p:spTgt spid="15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7"/>
                                        </p:tgtEl>
                                        <p:attrNameLst>
                                          <p:attrName>style.visibility</p:attrName>
                                        </p:attrNameLst>
                                      </p:cBhvr>
                                      <p:to>
                                        <p:strVal val="visible"/>
                                      </p:to>
                                    </p:set>
                                    <p:animEffect transition="in" filter="fade">
                                      <p:cBhvr>
                                        <p:cTn id="13" dur="500"/>
                                        <p:tgtEl>
                                          <p:spTgt spid="15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59"/>
                                        </p:tgtEl>
                                        <p:attrNameLst>
                                          <p:attrName>style.visibility</p:attrName>
                                        </p:attrNameLst>
                                      </p:cBhvr>
                                      <p:to>
                                        <p:strVal val="visible"/>
                                      </p:to>
                                    </p:set>
                                    <p:animEffect transition="in" filter="fade">
                                      <p:cBhvr>
                                        <p:cTn id="18" dur="500"/>
                                        <p:tgtEl>
                                          <p:spTgt spid="159"/>
                                        </p:tgtEl>
                                      </p:cBhvr>
                                    </p:animEffect>
                                  </p:childTnLst>
                                </p:cTn>
                              </p:par>
                              <p:par>
                                <p:cTn id="19" presetID="10" presetClass="entr" presetSubtype="0" fill="hold" nodeType="withEffect">
                                  <p:stCondLst>
                                    <p:cond delay="0"/>
                                  </p:stCondLst>
                                  <p:childTnLst>
                                    <p:set>
                                      <p:cBhvr>
                                        <p:cTn id="20" dur="1" fill="hold">
                                          <p:stCondLst>
                                            <p:cond delay="0"/>
                                          </p:stCondLst>
                                        </p:cTn>
                                        <p:tgtEl>
                                          <p:spTgt spid="161"/>
                                        </p:tgtEl>
                                        <p:attrNameLst>
                                          <p:attrName>style.visibility</p:attrName>
                                        </p:attrNameLst>
                                      </p:cBhvr>
                                      <p:to>
                                        <p:strVal val="visible"/>
                                      </p:to>
                                    </p:set>
                                    <p:animEffect transition="in" filter="fade">
                                      <p:cBhvr>
                                        <p:cTn id="21" dur="500"/>
                                        <p:tgtEl>
                                          <p:spTgt spid="16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4"/>
                                        </p:tgtEl>
                                        <p:attrNameLst>
                                          <p:attrName>style.visibility</p:attrName>
                                        </p:attrNameLst>
                                      </p:cBhvr>
                                      <p:to>
                                        <p:strVal val="visible"/>
                                      </p:to>
                                    </p:set>
                                    <p:animEffect transition="in" filter="fade">
                                      <p:cBhvr>
                                        <p:cTn id="24" dur="500"/>
                                        <p:tgtEl>
                                          <p:spTgt spid="16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60"/>
                                        </p:tgtEl>
                                        <p:attrNameLst>
                                          <p:attrName>style.visibility</p:attrName>
                                        </p:attrNameLst>
                                      </p:cBhvr>
                                      <p:to>
                                        <p:strVal val="visible"/>
                                      </p:to>
                                    </p:set>
                                    <p:animEffect transition="in" filter="fade">
                                      <p:cBhvr>
                                        <p:cTn id="29" dur="500"/>
                                        <p:tgtEl>
                                          <p:spTgt spid="160"/>
                                        </p:tgtEl>
                                      </p:cBhvr>
                                    </p:animEffect>
                                  </p:childTnLst>
                                </p:cTn>
                              </p:par>
                              <p:par>
                                <p:cTn id="30" presetID="10" presetClass="entr" presetSubtype="0" fill="hold" nodeType="withEffect">
                                  <p:stCondLst>
                                    <p:cond delay="0"/>
                                  </p:stCondLst>
                                  <p:childTnLst>
                                    <p:set>
                                      <p:cBhvr>
                                        <p:cTn id="31" dur="1" fill="hold">
                                          <p:stCondLst>
                                            <p:cond delay="0"/>
                                          </p:stCondLst>
                                        </p:cTn>
                                        <p:tgtEl>
                                          <p:spTgt spid="162"/>
                                        </p:tgtEl>
                                        <p:attrNameLst>
                                          <p:attrName>style.visibility</p:attrName>
                                        </p:attrNameLst>
                                      </p:cBhvr>
                                      <p:to>
                                        <p:strVal val="visible"/>
                                      </p:to>
                                    </p:set>
                                    <p:animEffect transition="in" filter="fade">
                                      <p:cBhvr>
                                        <p:cTn id="32" dur="500"/>
                                        <p:tgtEl>
                                          <p:spTgt spid="16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65"/>
                                        </p:tgtEl>
                                        <p:attrNameLst>
                                          <p:attrName>style.visibility</p:attrName>
                                        </p:attrNameLst>
                                      </p:cBhvr>
                                      <p:to>
                                        <p:strVal val="visible"/>
                                      </p:to>
                                    </p:set>
                                    <p:animEffect transition="in" filter="fade">
                                      <p:cBhvr>
                                        <p:cTn id="35" dur="500"/>
                                        <p:tgtEl>
                                          <p:spTgt spid="16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66"/>
                                        </p:tgtEl>
                                        <p:attrNameLst>
                                          <p:attrName>style.visibility</p:attrName>
                                        </p:attrNameLst>
                                      </p:cBhvr>
                                      <p:to>
                                        <p:strVal val="visible"/>
                                      </p:to>
                                    </p:set>
                                    <p:animEffect transition="in" filter="fade">
                                      <p:cBhvr>
                                        <p:cTn id="40" dur="500"/>
                                        <p:tgtEl>
                                          <p:spTgt spid="16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71"/>
                                        </p:tgtEl>
                                        <p:attrNameLst>
                                          <p:attrName>style.visibility</p:attrName>
                                        </p:attrNameLst>
                                      </p:cBhvr>
                                      <p:to>
                                        <p:strVal val="visible"/>
                                      </p:to>
                                    </p:set>
                                    <p:animEffect transition="in" filter="fade">
                                      <p:cBhvr>
                                        <p:cTn id="45" dur="500"/>
                                        <p:tgtEl>
                                          <p:spTgt spid="171"/>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67"/>
                                        </p:tgtEl>
                                        <p:attrNameLst>
                                          <p:attrName>style.visibility</p:attrName>
                                        </p:attrNameLst>
                                      </p:cBhvr>
                                      <p:to>
                                        <p:strVal val="visible"/>
                                      </p:to>
                                    </p:set>
                                    <p:animEffect transition="in" filter="fade">
                                      <p:cBhvr>
                                        <p:cTn id="48" dur="500"/>
                                        <p:tgtEl>
                                          <p:spTgt spid="167"/>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73"/>
                                        </p:tgtEl>
                                        <p:attrNameLst>
                                          <p:attrName>style.visibility</p:attrName>
                                        </p:attrNameLst>
                                      </p:cBhvr>
                                      <p:to>
                                        <p:strVal val="visible"/>
                                      </p:to>
                                    </p:set>
                                    <p:animEffect transition="in" filter="fade">
                                      <p:cBhvr>
                                        <p:cTn id="53" dur="500"/>
                                        <p:tgtEl>
                                          <p:spTgt spid="173"/>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68"/>
                                        </p:tgtEl>
                                        <p:attrNameLst>
                                          <p:attrName>style.visibility</p:attrName>
                                        </p:attrNameLst>
                                      </p:cBhvr>
                                      <p:to>
                                        <p:strVal val="visible"/>
                                      </p:to>
                                    </p:set>
                                    <p:animEffect transition="in" filter="fade">
                                      <p:cBhvr>
                                        <p:cTn id="56" dur="500"/>
                                        <p:tgtEl>
                                          <p:spTgt spid="168"/>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75"/>
                                        </p:tgtEl>
                                        <p:attrNameLst>
                                          <p:attrName>style.visibility</p:attrName>
                                        </p:attrNameLst>
                                      </p:cBhvr>
                                      <p:to>
                                        <p:strVal val="visible"/>
                                      </p:to>
                                    </p:set>
                                    <p:animEffect transition="in" filter="fade">
                                      <p:cBhvr>
                                        <p:cTn id="61" dur="500"/>
                                        <p:tgtEl>
                                          <p:spTgt spid="175"/>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69"/>
                                        </p:tgtEl>
                                        <p:attrNameLst>
                                          <p:attrName>style.visibility</p:attrName>
                                        </p:attrNameLst>
                                      </p:cBhvr>
                                      <p:to>
                                        <p:strVal val="visible"/>
                                      </p:to>
                                    </p:set>
                                    <p:animEffect transition="in" filter="fade">
                                      <p:cBhvr>
                                        <p:cTn id="64" dur="500"/>
                                        <p:tgtEl>
                                          <p:spTgt spid="1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bldP spid="159" grpId="0" animBg="1"/>
      <p:bldP spid="160" grpId="0" animBg="1"/>
      <p:bldP spid="163" grpId="0" animBg="1"/>
      <p:bldP spid="164" grpId="0" animBg="1"/>
      <p:bldP spid="165" grpId="0" animBg="1"/>
      <p:bldP spid="166" grpId="0" animBg="1"/>
      <p:bldP spid="167" grpId="0" animBg="1"/>
      <p:bldP spid="168" grpId="0" animBg="1"/>
      <p:bldP spid="169" grpId="0" animBg="1"/>
      <p:bldP spid="17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 name="How to do it"/>
          <p:cNvSpPr txBox="1">
            <a:spLocks noGrp="1"/>
          </p:cNvSpPr>
          <p:nvPr>
            <p:ph type="body" idx="13"/>
          </p:nvPr>
        </p:nvSpPr>
        <p:spPr>
          <a:xfrm>
            <a:off x="1140418" y="1358226"/>
            <a:ext cx="5021264" cy="151447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0" indent="0">
              <a:spcBef>
                <a:spcPts val="0"/>
              </a:spcBef>
              <a:buSzTx/>
              <a:buNone/>
              <a:defRPr sz="8000">
                <a:solidFill>
                  <a:srgbClr val="FFFFFF"/>
                </a:solidFill>
                <a:latin typeface="Oswald DemiBold"/>
                <a:ea typeface="Oswald DemiBold"/>
                <a:cs typeface="Oswald DemiBold"/>
                <a:sym typeface="Oswald DemiBold"/>
              </a:defRPr>
            </a:lvl1pPr>
          </a:lstStyle>
          <a:p>
            <a:r>
              <a:t>How to do it</a:t>
            </a:r>
          </a:p>
        </p:txBody>
      </p:sp>
      <p:graphicFrame>
        <p:nvGraphicFramePr>
          <p:cNvPr id="564" name="Table"/>
          <p:cNvGraphicFramePr/>
          <p:nvPr>
            <p:extLst>
              <p:ext uri="{D42A27DB-BD31-4B8C-83A1-F6EECF244321}">
                <p14:modId xmlns:p14="http://schemas.microsoft.com/office/powerpoint/2010/main" val="247326857"/>
              </p:ext>
            </p:extLst>
          </p:nvPr>
        </p:nvGraphicFramePr>
        <p:xfrm>
          <a:off x="1066800" y="4243933"/>
          <a:ext cx="22250400" cy="6986883"/>
        </p:xfrm>
        <a:graphic>
          <a:graphicData uri="http://schemas.openxmlformats.org/drawingml/2006/table">
            <a:tbl>
              <a:tblPr bandRow="1">
                <a:tableStyleId>{4C3C2611-4C71-4FC5-86AE-919BDF0F9419}</a:tableStyleId>
              </a:tblPr>
              <a:tblGrid>
                <a:gridCol w="7416800">
                  <a:extLst>
                    <a:ext uri="{9D8B030D-6E8A-4147-A177-3AD203B41FA5}">
                      <a16:colId xmlns:a16="http://schemas.microsoft.com/office/drawing/2014/main" val="20000"/>
                    </a:ext>
                  </a:extLst>
                </a:gridCol>
                <a:gridCol w="7416800">
                  <a:extLst>
                    <a:ext uri="{9D8B030D-6E8A-4147-A177-3AD203B41FA5}">
                      <a16:colId xmlns:a16="http://schemas.microsoft.com/office/drawing/2014/main" val="20001"/>
                    </a:ext>
                  </a:extLst>
                </a:gridCol>
                <a:gridCol w="7416800">
                  <a:extLst>
                    <a:ext uri="{9D8B030D-6E8A-4147-A177-3AD203B41FA5}">
                      <a16:colId xmlns:a16="http://schemas.microsoft.com/office/drawing/2014/main" val="20002"/>
                    </a:ext>
                  </a:extLst>
                </a:gridCol>
              </a:tblGrid>
              <a:tr h="2328961">
                <a:tc>
                  <a:txBody>
                    <a:bodyPr/>
                    <a:lstStyle/>
                    <a:p>
                      <a:pPr defTabSz="914400">
                        <a:defRPr sz="1800"/>
                      </a:pPr>
                      <a:r>
                        <a:rPr sz="3800" b="1" dirty="0">
                          <a:solidFill>
                            <a:srgbClr val="5E5E5E"/>
                          </a:solidFill>
                          <a:latin typeface="Quattrocento Sans"/>
                          <a:ea typeface="Quattrocento Sans"/>
                          <a:cs typeface="Quattrocento Sans"/>
                          <a:sym typeface="Quattrocento Sans"/>
                        </a:rPr>
                        <a:t>PSHE Provision</a:t>
                      </a:r>
                    </a:p>
                  </a:txBody>
                  <a:tcPr marL="50800" marR="50800" marT="50800" marB="50800" anchor="ctr" horzOverflow="overflow">
                    <a:lnR w="63500">
                      <a:solidFill>
                        <a:srgbClr val="E88C1C"/>
                      </a:solidFill>
                      <a:miter lim="400000"/>
                    </a:lnR>
                    <a:lnB w="63500">
                      <a:solidFill>
                        <a:srgbClr val="E88C1C"/>
                      </a:solidFill>
                      <a:miter lim="400000"/>
                    </a:lnB>
                  </a:tcPr>
                </a:tc>
                <a:tc>
                  <a:txBody>
                    <a:bodyPr/>
                    <a:lstStyle/>
                    <a:p>
                      <a:pPr defTabSz="914400">
                        <a:defRPr sz="1800"/>
                      </a:pPr>
                      <a:r>
                        <a:rPr sz="3800" b="1" dirty="0">
                          <a:solidFill>
                            <a:srgbClr val="5E5E5E"/>
                          </a:solidFill>
                          <a:latin typeface="Quattrocento Sans"/>
                          <a:ea typeface="Quattrocento Sans"/>
                          <a:cs typeface="Quattrocento Sans"/>
                          <a:sym typeface="Quattrocento Sans"/>
                        </a:rPr>
                        <a:t>Gambling Awareness Day</a:t>
                      </a:r>
                    </a:p>
                  </a:txBody>
                  <a:tcPr marL="50800" marR="50800" marT="50800" marB="50800" anchor="ctr" horzOverflow="overflow">
                    <a:lnL w="63500">
                      <a:solidFill>
                        <a:srgbClr val="E88C1C"/>
                      </a:solidFill>
                      <a:miter lim="400000"/>
                    </a:lnL>
                    <a:lnR w="63500">
                      <a:solidFill>
                        <a:srgbClr val="E88C1C"/>
                      </a:solidFill>
                      <a:miter lim="400000"/>
                    </a:lnR>
                    <a:lnB w="63500">
                      <a:solidFill>
                        <a:srgbClr val="E88C1C"/>
                      </a:solidFill>
                      <a:miter lim="400000"/>
                    </a:lnB>
                  </a:tcPr>
                </a:tc>
                <a:tc>
                  <a:txBody>
                    <a:bodyPr/>
                    <a:lstStyle/>
                    <a:p>
                      <a:pPr defTabSz="914400">
                        <a:defRPr sz="1800"/>
                      </a:pPr>
                      <a:r>
                        <a:rPr sz="3800" b="1">
                          <a:solidFill>
                            <a:srgbClr val="5E5E5E"/>
                          </a:solidFill>
                          <a:latin typeface="Quattrocento Sans"/>
                          <a:ea typeface="Quattrocento Sans"/>
                          <a:cs typeface="Quattrocento Sans"/>
                          <a:sym typeface="Quattrocento Sans"/>
                        </a:rPr>
                        <a:t>Tutorial Programme</a:t>
                      </a:r>
                    </a:p>
                  </a:txBody>
                  <a:tcPr marL="50800" marR="50800" marT="50800" marB="50800" anchor="ctr" horzOverflow="overflow">
                    <a:lnL w="63500">
                      <a:solidFill>
                        <a:srgbClr val="E88C1C"/>
                      </a:solidFill>
                      <a:miter lim="400000"/>
                    </a:lnL>
                    <a:lnB w="63500">
                      <a:solidFill>
                        <a:srgbClr val="E88C1C"/>
                      </a:solidFill>
                      <a:miter lim="400000"/>
                    </a:lnB>
                  </a:tcPr>
                </a:tc>
                <a:extLst>
                  <a:ext uri="{0D108BD9-81ED-4DB2-BD59-A6C34878D82A}">
                    <a16:rowId xmlns:a16="http://schemas.microsoft.com/office/drawing/2014/main" val="10000"/>
                  </a:ext>
                </a:extLst>
              </a:tr>
              <a:tr h="2328961">
                <a:tc>
                  <a:txBody>
                    <a:bodyPr/>
                    <a:lstStyle/>
                    <a:p>
                      <a:pPr defTabSz="914400">
                        <a:defRPr sz="1800"/>
                      </a:pPr>
                      <a:r>
                        <a:rPr sz="3800" b="1">
                          <a:solidFill>
                            <a:srgbClr val="5E5E5E"/>
                          </a:solidFill>
                          <a:latin typeface="Quattrocento Sans"/>
                          <a:ea typeface="Quattrocento Sans"/>
                          <a:cs typeface="Quattrocento Sans"/>
                          <a:sym typeface="Quattrocento Sans"/>
                        </a:rPr>
                        <a:t>Responsible Gambling Week</a:t>
                      </a:r>
                    </a:p>
                  </a:txBody>
                  <a:tcPr marL="50800" marR="50800" marT="50800" marB="50800" anchor="ctr" horzOverflow="overflow">
                    <a:lnR w="63500">
                      <a:solidFill>
                        <a:srgbClr val="E88C1C"/>
                      </a:solidFill>
                      <a:miter lim="400000"/>
                    </a:lnR>
                    <a:lnT w="63500">
                      <a:solidFill>
                        <a:srgbClr val="E88C1C"/>
                      </a:solidFill>
                      <a:miter lim="400000"/>
                    </a:lnT>
                    <a:lnB w="63500">
                      <a:solidFill>
                        <a:srgbClr val="E88C1C"/>
                      </a:solidFill>
                      <a:miter lim="400000"/>
                    </a:lnB>
                    <a:noFill/>
                  </a:tcPr>
                </a:tc>
                <a:tc>
                  <a:txBody>
                    <a:bodyPr/>
                    <a:lstStyle/>
                    <a:p>
                      <a:pPr defTabSz="914400">
                        <a:defRPr sz="1800"/>
                      </a:pPr>
                      <a:r>
                        <a:rPr sz="3800" b="1" dirty="0">
                          <a:solidFill>
                            <a:srgbClr val="5E5E5E"/>
                          </a:solidFill>
                          <a:latin typeface="Quattrocento Sans"/>
                          <a:ea typeface="Quattrocento Sans"/>
                          <a:cs typeface="Quattrocento Sans"/>
                          <a:sym typeface="Quattrocento Sans"/>
                        </a:rPr>
                        <a:t>Special Campaign</a:t>
                      </a:r>
                    </a:p>
                  </a:txBody>
                  <a:tcPr marL="50800" marR="50800" marT="50800" marB="50800" anchor="ctr" horzOverflow="overflow">
                    <a:lnL w="63500">
                      <a:solidFill>
                        <a:srgbClr val="E88C1C"/>
                      </a:solidFill>
                      <a:miter lim="400000"/>
                    </a:lnL>
                    <a:lnR w="63500">
                      <a:solidFill>
                        <a:srgbClr val="E88C1C"/>
                      </a:solidFill>
                      <a:miter lim="400000"/>
                    </a:lnR>
                    <a:lnT w="63500">
                      <a:solidFill>
                        <a:srgbClr val="E88C1C"/>
                      </a:solidFill>
                      <a:miter lim="400000"/>
                    </a:lnT>
                    <a:lnB w="63500">
                      <a:solidFill>
                        <a:srgbClr val="E88C1C"/>
                      </a:solidFill>
                      <a:miter lim="400000"/>
                    </a:lnB>
                    <a:noFill/>
                  </a:tcPr>
                </a:tc>
                <a:tc>
                  <a:txBody>
                    <a:bodyPr/>
                    <a:lstStyle/>
                    <a:p>
                      <a:pPr defTabSz="914400">
                        <a:defRPr sz="1800"/>
                      </a:pPr>
                      <a:r>
                        <a:rPr sz="3800" b="1" dirty="0">
                          <a:solidFill>
                            <a:srgbClr val="5E5E5E"/>
                          </a:solidFill>
                          <a:latin typeface="Quattrocento Sans"/>
                          <a:ea typeface="Quattrocento Sans"/>
                          <a:cs typeface="Quattrocento Sans"/>
                          <a:sym typeface="Quattrocento Sans"/>
                        </a:rPr>
                        <a:t>Online IT Focus</a:t>
                      </a:r>
                    </a:p>
                  </a:txBody>
                  <a:tcPr marL="50800" marR="50800" marT="50800" marB="50800" anchor="ctr" horzOverflow="overflow">
                    <a:lnL w="63500">
                      <a:solidFill>
                        <a:srgbClr val="E88C1C"/>
                      </a:solidFill>
                      <a:miter lim="400000"/>
                    </a:lnL>
                    <a:lnT w="63500">
                      <a:solidFill>
                        <a:srgbClr val="E88C1C"/>
                      </a:solidFill>
                      <a:miter lim="400000"/>
                    </a:lnT>
                    <a:lnB w="63500">
                      <a:solidFill>
                        <a:srgbClr val="E88C1C"/>
                      </a:solidFill>
                      <a:miter lim="400000"/>
                    </a:lnB>
                    <a:noFill/>
                  </a:tcPr>
                </a:tc>
                <a:extLst>
                  <a:ext uri="{0D108BD9-81ED-4DB2-BD59-A6C34878D82A}">
                    <a16:rowId xmlns:a16="http://schemas.microsoft.com/office/drawing/2014/main" val="10001"/>
                  </a:ext>
                </a:extLst>
              </a:tr>
              <a:tr h="2328961">
                <a:tc>
                  <a:txBody>
                    <a:bodyPr/>
                    <a:lstStyle/>
                    <a:p>
                      <a:pPr defTabSz="914400">
                        <a:defRPr sz="1800"/>
                      </a:pPr>
                      <a:r>
                        <a:rPr sz="3800" b="1">
                          <a:solidFill>
                            <a:srgbClr val="5E5E5E"/>
                          </a:solidFill>
                          <a:latin typeface="Quattrocento Sans"/>
                          <a:ea typeface="Quattrocento Sans"/>
                          <a:cs typeface="Quattrocento Sans"/>
                          <a:sym typeface="Quattrocento Sans"/>
                        </a:rPr>
                        <a:t>Financial Input</a:t>
                      </a:r>
                    </a:p>
                  </a:txBody>
                  <a:tcPr marL="50800" marR="50800" marT="50800" marB="50800" anchor="ctr" horzOverflow="overflow">
                    <a:lnR w="63500">
                      <a:solidFill>
                        <a:srgbClr val="E88C1C"/>
                      </a:solidFill>
                      <a:miter lim="400000"/>
                    </a:lnR>
                    <a:lnT w="63500">
                      <a:solidFill>
                        <a:srgbClr val="E88C1C"/>
                      </a:solidFill>
                      <a:miter lim="400000"/>
                    </a:lnT>
                  </a:tcPr>
                </a:tc>
                <a:tc>
                  <a:txBody>
                    <a:bodyPr/>
                    <a:lstStyle/>
                    <a:p>
                      <a:pPr defTabSz="914400">
                        <a:defRPr sz="1800"/>
                      </a:pPr>
                      <a:r>
                        <a:rPr sz="3800" b="1">
                          <a:solidFill>
                            <a:srgbClr val="5E5E5E"/>
                          </a:solidFill>
                          <a:latin typeface="Quattrocento Sans"/>
                          <a:ea typeface="Quattrocento Sans"/>
                          <a:cs typeface="Quattrocento Sans"/>
                          <a:sym typeface="Quattrocento Sans"/>
                        </a:rPr>
                        <a:t>Skills Programme</a:t>
                      </a:r>
                    </a:p>
                  </a:txBody>
                  <a:tcPr marL="50800" marR="50800" marT="50800" marB="50800" anchor="ctr" horzOverflow="overflow">
                    <a:lnL w="63500">
                      <a:solidFill>
                        <a:srgbClr val="E88C1C"/>
                      </a:solidFill>
                      <a:miter lim="400000"/>
                    </a:lnL>
                    <a:lnR w="63500">
                      <a:solidFill>
                        <a:srgbClr val="E88C1C"/>
                      </a:solidFill>
                      <a:miter lim="400000"/>
                    </a:lnR>
                    <a:lnT w="63500">
                      <a:solidFill>
                        <a:srgbClr val="E88C1C"/>
                      </a:solidFill>
                      <a:miter lim="400000"/>
                    </a:lnT>
                  </a:tcPr>
                </a:tc>
                <a:tc>
                  <a:txBody>
                    <a:bodyPr/>
                    <a:lstStyle/>
                    <a:p>
                      <a:pPr defTabSz="914400">
                        <a:defRPr sz="1800"/>
                      </a:pPr>
                      <a:r>
                        <a:rPr sz="3800" b="1" dirty="0">
                          <a:solidFill>
                            <a:srgbClr val="5E5E5E"/>
                          </a:solidFill>
                          <a:latin typeface="Quattrocento Sans"/>
                          <a:ea typeface="Quattrocento Sans"/>
                          <a:cs typeface="Quattrocento Sans"/>
                          <a:sym typeface="Quattrocento Sans"/>
                        </a:rPr>
                        <a:t>Visit</a:t>
                      </a:r>
                    </a:p>
                  </a:txBody>
                  <a:tcPr marL="50800" marR="50800" marT="50800" marB="50800" anchor="ctr" horzOverflow="overflow">
                    <a:lnL w="63500">
                      <a:solidFill>
                        <a:srgbClr val="E88C1C"/>
                      </a:solidFill>
                      <a:miter lim="400000"/>
                    </a:lnL>
                    <a:lnT w="63500">
                      <a:solidFill>
                        <a:srgbClr val="E88C1C"/>
                      </a:solidFill>
                      <a:miter lim="400000"/>
                    </a:lnT>
                  </a:tcPr>
                </a:tc>
                <a:extLst>
                  <a:ext uri="{0D108BD9-81ED-4DB2-BD59-A6C34878D82A}">
                    <a16:rowId xmlns:a16="http://schemas.microsoft.com/office/drawing/2014/main" val="10002"/>
                  </a:ext>
                </a:extLst>
              </a:tr>
            </a:tbl>
          </a:graphicData>
        </a:graphic>
      </p:graphicFrame>
      <p:grpSp>
        <p:nvGrpSpPr>
          <p:cNvPr id="20" name="Group 19">
            <a:extLst>
              <a:ext uri="{FF2B5EF4-FFF2-40B4-BE49-F238E27FC236}">
                <a16:creationId xmlns:a16="http://schemas.microsoft.com/office/drawing/2014/main" id="{D4EFF3B2-CA4A-4266-94AD-4279DD0D3BB5}"/>
              </a:ext>
            </a:extLst>
          </p:cNvPr>
          <p:cNvGrpSpPr/>
          <p:nvPr/>
        </p:nvGrpSpPr>
        <p:grpSpPr>
          <a:xfrm>
            <a:off x="950976" y="12015216"/>
            <a:ext cx="20007072" cy="1275082"/>
            <a:chOff x="950976" y="12015216"/>
            <a:chExt cx="20007072" cy="1275082"/>
          </a:xfrm>
        </p:grpSpPr>
        <p:sp>
          <p:nvSpPr>
            <p:cNvPr id="21" name="Rectangle 20">
              <a:extLst>
                <a:ext uri="{FF2B5EF4-FFF2-40B4-BE49-F238E27FC236}">
                  <a16:creationId xmlns:a16="http://schemas.microsoft.com/office/drawing/2014/main" id="{812F1070-F5D4-470D-BF4E-06C2EED844C0}"/>
                </a:ext>
              </a:extLst>
            </p:cNvPr>
            <p:cNvSpPr/>
            <p:nvPr/>
          </p:nvSpPr>
          <p:spPr>
            <a:xfrm>
              <a:off x="950976" y="12015216"/>
              <a:ext cx="20007072" cy="1275082"/>
            </a:xfrm>
            <a:prstGeom prst="rect">
              <a:avLst/>
            </a:prstGeom>
            <a:solidFill>
              <a:schemeClr val="bg1"/>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GB" sz="30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22" name="Picture 2" descr="Image result for gamcare logo png">
              <a:hlinkClick r:id="rId2"/>
              <a:extLst>
                <a:ext uri="{FF2B5EF4-FFF2-40B4-BE49-F238E27FC236}">
                  <a16:creationId xmlns:a16="http://schemas.microsoft.com/office/drawing/2014/main" id="{DEF8CC25-BA3C-4D56-88DC-536C0A9A758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50976" y="12223557"/>
              <a:ext cx="3359380" cy="970488"/>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F227015D-AEE7-41A7-9194-F6CD48866045}"/>
                </a:ext>
              </a:extLst>
            </p:cNvPr>
            <p:cNvSpPr txBox="1"/>
            <p:nvPr/>
          </p:nvSpPr>
          <p:spPr>
            <a:xfrm>
              <a:off x="4310356" y="12151308"/>
              <a:ext cx="3557070" cy="10675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GB" sz="2000" b="1" i="0" u="none" strike="noStrike" cap="none" spc="-150" normalizeH="0" baseline="0" dirty="0">
                  <a:ln>
                    <a:noFill/>
                  </a:ln>
                  <a:solidFill>
                    <a:schemeClr val="bg2">
                      <a:lumMod val="50000"/>
                    </a:schemeClr>
                  </a:solidFill>
                  <a:effectLst/>
                  <a:uFillTx/>
                  <a:latin typeface="Quattrocento Sans" panose="020B0502050000020003" pitchFamily="34" charset="0"/>
                  <a:sym typeface="Helvetica Neue"/>
                </a:rPr>
                <a:t>NATIONAL GAMBLING HELPLINE </a:t>
              </a:r>
              <a:r>
                <a:rPr kumimoji="0" lang="en-GB" sz="4000" i="0" u="none" strike="noStrike" cap="none" spc="0" normalizeH="0" baseline="0" dirty="0">
                  <a:ln>
                    <a:noFill/>
                  </a:ln>
                  <a:solidFill>
                    <a:srgbClr val="512373"/>
                  </a:solidFill>
                  <a:effectLst/>
                  <a:uFillTx/>
                  <a:latin typeface="Quattrocento Sans" panose="020B0502050000020003" pitchFamily="34" charset="0"/>
                  <a:sym typeface="Helvetica Neue"/>
                </a:rPr>
                <a:t>0808 8020 133</a:t>
              </a:r>
              <a:endParaRPr kumimoji="0" lang="en-GB" sz="3200" i="0" u="none" strike="noStrike" cap="none" spc="0" normalizeH="0" baseline="0" dirty="0">
                <a:ln>
                  <a:noFill/>
                </a:ln>
                <a:solidFill>
                  <a:srgbClr val="512373"/>
                </a:solidFill>
                <a:effectLst/>
                <a:uFillTx/>
                <a:latin typeface="Quattrocento Sans" panose="020B0502050000020003" pitchFamily="34" charset="0"/>
                <a:sym typeface="Helvetica Neue"/>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64"/>
                                        </p:tgtEl>
                                        <p:attrNameLst>
                                          <p:attrName>style.visibility</p:attrName>
                                        </p:attrNameLst>
                                      </p:cBhvr>
                                      <p:to>
                                        <p:strVal val="visible"/>
                                      </p:to>
                                    </p:set>
                                    <p:animEffect transition="in" filter="fade">
                                      <p:cBhvr>
                                        <p:cTn id="7" dur="500"/>
                                        <p:tgtEl>
                                          <p:spTgt spid="5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 name="Choose a challenge"/>
          <p:cNvSpPr txBox="1">
            <a:spLocks noGrp="1"/>
          </p:cNvSpPr>
          <p:nvPr>
            <p:ph type="body" idx="13"/>
          </p:nvPr>
        </p:nvSpPr>
        <p:spPr>
          <a:xfrm>
            <a:off x="1140418" y="1358226"/>
            <a:ext cx="7941272" cy="151447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0" indent="0">
              <a:spcBef>
                <a:spcPts val="0"/>
              </a:spcBef>
              <a:buSzTx/>
              <a:buNone/>
              <a:defRPr sz="8000">
                <a:solidFill>
                  <a:srgbClr val="FFFFFF"/>
                </a:solidFill>
                <a:latin typeface="Oswald DemiBold"/>
                <a:ea typeface="Oswald DemiBold"/>
                <a:cs typeface="Oswald DemiBold"/>
                <a:sym typeface="Oswald DemiBold"/>
              </a:defRPr>
            </a:lvl1pPr>
          </a:lstStyle>
          <a:p>
            <a:r>
              <a:t>Choose a challenge</a:t>
            </a:r>
          </a:p>
        </p:txBody>
      </p:sp>
      <p:sp>
        <p:nvSpPr>
          <p:cNvPr id="572" name="Pick an area of the materials which is suitable for your centre or learners…"/>
          <p:cNvSpPr txBox="1"/>
          <p:nvPr/>
        </p:nvSpPr>
        <p:spPr>
          <a:xfrm>
            <a:off x="1222270" y="4079396"/>
            <a:ext cx="16943740" cy="64422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pPr algn="l">
              <a:lnSpc>
                <a:spcPct val="120000"/>
              </a:lnSpc>
              <a:defRPr sz="4000">
                <a:latin typeface="Quattrocento Sans"/>
                <a:ea typeface="Quattrocento Sans"/>
                <a:cs typeface="Quattrocento Sans"/>
                <a:sym typeface="Quattrocento Sans"/>
              </a:defRPr>
            </a:pPr>
            <a:r>
              <a:rPr sz="5400" dirty="0"/>
              <a:t>Pick </a:t>
            </a:r>
            <a:r>
              <a:rPr lang="en-GB" sz="5400" dirty="0"/>
              <a:t>a starting point, </a:t>
            </a:r>
            <a:r>
              <a:rPr sz="5400" dirty="0"/>
              <a:t>suitable for your </a:t>
            </a:r>
            <a:r>
              <a:rPr lang="en-GB" sz="5400" dirty="0"/>
              <a:t>centre</a:t>
            </a:r>
            <a:r>
              <a:rPr sz="5400" dirty="0"/>
              <a:t> or learners </a:t>
            </a:r>
          </a:p>
          <a:p>
            <a:pPr algn="l">
              <a:lnSpc>
                <a:spcPct val="120000"/>
              </a:lnSpc>
              <a:spcBef>
                <a:spcPts val="2000"/>
              </a:spcBef>
              <a:defRPr sz="4000" b="0">
                <a:latin typeface="Quattrocento Sans"/>
                <a:ea typeface="Quattrocento Sans"/>
                <a:cs typeface="Quattrocento Sans"/>
                <a:sym typeface="Quattrocento Sans"/>
              </a:defRPr>
            </a:pPr>
            <a:r>
              <a:rPr lang="en-GB" sz="4400" dirty="0"/>
              <a:t>Explain </a:t>
            </a:r>
            <a:r>
              <a:rPr sz="4400" dirty="0"/>
              <a:t>briefly: </a:t>
            </a:r>
          </a:p>
          <a:p>
            <a:pPr marL="694531" indent="-694531" algn="l">
              <a:lnSpc>
                <a:spcPct val="120000"/>
              </a:lnSpc>
              <a:spcBef>
                <a:spcPts val="2000"/>
              </a:spcBef>
              <a:buSzPct val="100000"/>
              <a:buChar char="•"/>
              <a:defRPr sz="4000" b="0">
                <a:latin typeface="Quattrocento Sans"/>
                <a:ea typeface="Quattrocento Sans"/>
                <a:cs typeface="Quattrocento Sans"/>
                <a:sym typeface="Quattrocento Sans"/>
              </a:defRPr>
            </a:pPr>
            <a:r>
              <a:rPr sz="4400" dirty="0"/>
              <a:t>Why you chose this? </a:t>
            </a:r>
          </a:p>
          <a:p>
            <a:pPr marL="694531" indent="-694531" algn="l">
              <a:lnSpc>
                <a:spcPct val="120000"/>
              </a:lnSpc>
              <a:spcBef>
                <a:spcPts val="2000"/>
              </a:spcBef>
              <a:buSzPct val="100000"/>
              <a:buChar char="•"/>
              <a:defRPr sz="4000" b="0">
                <a:latin typeface="Quattrocento Sans"/>
                <a:ea typeface="Quattrocento Sans"/>
                <a:cs typeface="Quattrocento Sans"/>
                <a:sym typeface="Quattrocento Sans"/>
              </a:defRPr>
            </a:pPr>
            <a:r>
              <a:rPr sz="4400" dirty="0"/>
              <a:t>How you would complete this? </a:t>
            </a:r>
          </a:p>
          <a:p>
            <a:pPr marL="694531" indent="-694531" algn="l">
              <a:lnSpc>
                <a:spcPct val="120000"/>
              </a:lnSpc>
              <a:spcBef>
                <a:spcPts val="2000"/>
              </a:spcBef>
              <a:buSzPct val="100000"/>
              <a:buChar char="•"/>
              <a:defRPr sz="4000" b="0">
                <a:latin typeface="Quattrocento Sans"/>
                <a:ea typeface="Quattrocento Sans"/>
                <a:cs typeface="Quattrocento Sans"/>
                <a:sym typeface="Quattrocento Sans"/>
              </a:defRPr>
            </a:pPr>
            <a:r>
              <a:rPr sz="4400" dirty="0"/>
              <a:t>Any other details</a:t>
            </a:r>
          </a:p>
          <a:p>
            <a:pPr marL="694531" indent="-694531" algn="l">
              <a:lnSpc>
                <a:spcPct val="120000"/>
              </a:lnSpc>
              <a:spcBef>
                <a:spcPts val="2000"/>
              </a:spcBef>
              <a:buSzPct val="100000"/>
              <a:buChar char="•"/>
              <a:defRPr sz="4000" u="sng">
                <a:latin typeface="Quattrocento Sans"/>
                <a:ea typeface="Quattrocento Sans"/>
                <a:cs typeface="Quattrocento Sans"/>
                <a:sym typeface="Quattrocento Sans"/>
              </a:defRPr>
            </a:pPr>
            <a:r>
              <a:rPr sz="4400" dirty="0"/>
              <a:t>You CANNOT choose challenges 1.1 or 6.1</a:t>
            </a:r>
          </a:p>
        </p:txBody>
      </p:sp>
      <p:grpSp>
        <p:nvGrpSpPr>
          <p:cNvPr id="4" name="Group 3">
            <a:extLst>
              <a:ext uri="{FF2B5EF4-FFF2-40B4-BE49-F238E27FC236}">
                <a16:creationId xmlns:a16="http://schemas.microsoft.com/office/drawing/2014/main" id="{15F29C82-FF11-4FD2-8FB1-EA66C1DDA39A}"/>
              </a:ext>
            </a:extLst>
          </p:cNvPr>
          <p:cNvGrpSpPr/>
          <p:nvPr/>
        </p:nvGrpSpPr>
        <p:grpSpPr>
          <a:xfrm>
            <a:off x="950976" y="12015216"/>
            <a:ext cx="20007072" cy="1275082"/>
            <a:chOff x="950976" y="12015216"/>
            <a:chExt cx="20007072" cy="1275082"/>
          </a:xfrm>
        </p:grpSpPr>
        <p:sp>
          <p:nvSpPr>
            <p:cNvPr id="5" name="Rectangle 4">
              <a:extLst>
                <a:ext uri="{FF2B5EF4-FFF2-40B4-BE49-F238E27FC236}">
                  <a16:creationId xmlns:a16="http://schemas.microsoft.com/office/drawing/2014/main" id="{17B4256D-9ABD-42DE-94D1-A8A0BB51C458}"/>
                </a:ext>
              </a:extLst>
            </p:cNvPr>
            <p:cNvSpPr/>
            <p:nvPr/>
          </p:nvSpPr>
          <p:spPr>
            <a:xfrm>
              <a:off x="950976" y="12015216"/>
              <a:ext cx="20007072" cy="1275082"/>
            </a:xfrm>
            <a:prstGeom prst="rect">
              <a:avLst/>
            </a:prstGeom>
            <a:solidFill>
              <a:schemeClr val="bg1"/>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GB" sz="30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6" name="Picture 2" descr="Image result for gamcare logo png">
              <a:hlinkClick r:id="rId2"/>
              <a:extLst>
                <a:ext uri="{FF2B5EF4-FFF2-40B4-BE49-F238E27FC236}">
                  <a16:creationId xmlns:a16="http://schemas.microsoft.com/office/drawing/2014/main" id="{2BBFEAF9-EE3C-463F-AFD2-D58E95E8DBB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50976" y="12223557"/>
              <a:ext cx="3359380" cy="97048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35EA7D4-F677-4729-8BA5-1381C31B96CE}"/>
                </a:ext>
              </a:extLst>
            </p:cNvPr>
            <p:cNvSpPr txBox="1"/>
            <p:nvPr/>
          </p:nvSpPr>
          <p:spPr>
            <a:xfrm>
              <a:off x="4310356" y="12151308"/>
              <a:ext cx="3557070" cy="10675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GB" sz="2000" b="1" i="0" u="none" strike="noStrike" cap="none" spc="-150" normalizeH="0" baseline="0" dirty="0">
                  <a:ln>
                    <a:noFill/>
                  </a:ln>
                  <a:solidFill>
                    <a:schemeClr val="bg2">
                      <a:lumMod val="50000"/>
                    </a:schemeClr>
                  </a:solidFill>
                  <a:effectLst/>
                  <a:uFillTx/>
                  <a:latin typeface="Quattrocento Sans" panose="020B0502050000020003" pitchFamily="34" charset="0"/>
                  <a:sym typeface="Helvetica Neue"/>
                </a:rPr>
                <a:t>NATIONAL GAMBLING HELPLINE </a:t>
              </a:r>
              <a:r>
                <a:rPr kumimoji="0" lang="en-GB" sz="4000" i="0" u="none" strike="noStrike" cap="none" spc="0" normalizeH="0" baseline="0" dirty="0">
                  <a:ln>
                    <a:noFill/>
                  </a:ln>
                  <a:solidFill>
                    <a:srgbClr val="512373"/>
                  </a:solidFill>
                  <a:effectLst/>
                  <a:uFillTx/>
                  <a:latin typeface="Quattrocento Sans" panose="020B0502050000020003" pitchFamily="34" charset="0"/>
                  <a:sym typeface="Helvetica Neue"/>
                </a:rPr>
                <a:t>0808 8020 133</a:t>
              </a:r>
              <a:endParaRPr kumimoji="0" lang="en-GB" sz="3200" i="0" u="none" strike="noStrike" cap="none" spc="0" normalizeH="0" baseline="0" dirty="0">
                <a:ln>
                  <a:noFill/>
                </a:ln>
                <a:solidFill>
                  <a:srgbClr val="512373"/>
                </a:solidFill>
                <a:effectLst/>
                <a:uFillTx/>
                <a:latin typeface="Quattrocento Sans" panose="020B0502050000020003" pitchFamily="34" charset="0"/>
                <a:sym typeface="Helvetica Neue"/>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2">
                                            <p:txEl>
                                              <p:pRg st="2" end="2"/>
                                            </p:txEl>
                                          </p:spTgt>
                                        </p:tgtEl>
                                        <p:attrNameLst>
                                          <p:attrName>style.visibility</p:attrName>
                                        </p:attrNameLst>
                                      </p:cBhvr>
                                      <p:to>
                                        <p:strVal val="visible"/>
                                      </p:to>
                                    </p:set>
                                    <p:animEffect transition="in" filter="fade">
                                      <p:cBhvr>
                                        <p:cTn id="7" dur="500"/>
                                        <p:tgtEl>
                                          <p:spTgt spid="572">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72">
                                            <p:txEl>
                                              <p:pRg st="3" end="3"/>
                                            </p:txEl>
                                          </p:spTgt>
                                        </p:tgtEl>
                                        <p:attrNameLst>
                                          <p:attrName>style.visibility</p:attrName>
                                        </p:attrNameLst>
                                      </p:cBhvr>
                                      <p:to>
                                        <p:strVal val="visible"/>
                                      </p:to>
                                    </p:set>
                                    <p:animEffect transition="in" filter="fade">
                                      <p:cBhvr>
                                        <p:cTn id="10" dur="500"/>
                                        <p:tgtEl>
                                          <p:spTgt spid="572">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72">
                                            <p:txEl>
                                              <p:pRg st="4" end="4"/>
                                            </p:txEl>
                                          </p:spTgt>
                                        </p:tgtEl>
                                        <p:attrNameLst>
                                          <p:attrName>style.visibility</p:attrName>
                                        </p:attrNameLst>
                                      </p:cBhvr>
                                      <p:to>
                                        <p:strVal val="visible"/>
                                      </p:to>
                                    </p:set>
                                    <p:animEffect transition="in" filter="fade">
                                      <p:cBhvr>
                                        <p:cTn id="13" dur="500"/>
                                        <p:tgtEl>
                                          <p:spTgt spid="572">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72">
                                            <p:txEl>
                                              <p:pRg st="5" end="5"/>
                                            </p:txEl>
                                          </p:spTgt>
                                        </p:tgtEl>
                                        <p:attrNameLst>
                                          <p:attrName>style.visibility</p:attrName>
                                        </p:attrNameLst>
                                      </p:cBhvr>
                                      <p:to>
                                        <p:strVal val="visible"/>
                                      </p:to>
                                    </p:set>
                                    <p:animEffect transition="in" filter="fade">
                                      <p:cBhvr>
                                        <p:cTn id="16" dur="500"/>
                                        <p:tgtEl>
                                          <p:spTgt spid="57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 name="Choose a challenge"/>
          <p:cNvSpPr txBox="1">
            <a:spLocks noGrp="1"/>
          </p:cNvSpPr>
          <p:nvPr>
            <p:ph type="body" idx="13"/>
          </p:nvPr>
        </p:nvSpPr>
        <p:spPr>
          <a:xfrm>
            <a:off x="1140418" y="1427776"/>
            <a:ext cx="6423232" cy="137537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0" indent="0">
              <a:spcBef>
                <a:spcPts val="0"/>
              </a:spcBef>
              <a:buSzTx/>
              <a:buNone/>
              <a:defRPr sz="8000">
                <a:solidFill>
                  <a:srgbClr val="FFFFFF"/>
                </a:solidFill>
                <a:latin typeface="Oswald DemiBold"/>
                <a:ea typeface="Oswald DemiBold"/>
                <a:cs typeface="Oswald DemiBold"/>
                <a:sym typeface="Oswald DemiBold"/>
              </a:defRPr>
            </a:lvl1pPr>
          </a:lstStyle>
          <a:p>
            <a:r>
              <a:rPr lang="en-GB" dirty="0"/>
              <a:t>YGAM Academy</a:t>
            </a:r>
            <a:endParaRPr dirty="0"/>
          </a:p>
        </p:txBody>
      </p:sp>
      <p:sp>
        <p:nvSpPr>
          <p:cNvPr id="572" name="Pick an area of the materials which is suitable for your centre or learners…"/>
          <p:cNvSpPr txBox="1"/>
          <p:nvPr/>
        </p:nvSpPr>
        <p:spPr>
          <a:xfrm>
            <a:off x="1419727" y="4297923"/>
            <a:ext cx="20007072" cy="60843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nchor="ctr">
            <a:spAutoFit/>
          </a:bodyPr>
          <a:lstStyle/>
          <a:p>
            <a:pPr algn="l"/>
            <a:r>
              <a:rPr lang="en-GB" sz="6000" dirty="0">
                <a:latin typeface="Quattrocento Sans" panose="020B0502050000020003" pitchFamily="34" charset="0"/>
              </a:rPr>
              <a:t>Home to over 100 resources</a:t>
            </a:r>
          </a:p>
          <a:p>
            <a:pPr algn="l"/>
            <a:endParaRPr lang="en-GB" dirty="0">
              <a:latin typeface="Quattrocento Sans" panose="020B0502050000020003" pitchFamily="34" charset="0"/>
            </a:endParaRPr>
          </a:p>
          <a:p>
            <a:pPr algn="l"/>
            <a:endParaRPr lang="en-GB" sz="1000" dirty="0">
              <a:latin typeface="Quattrocento Sans" panose="020B0502050000020003" pitchFamily="34" charset="0"/>
            </a:endParaRPr>
          </a:p>
          <a:p>
            <a:pPr marL="285750" indent="-285750" algn="l">
              <a:buFont typeface="Arial" panose="020B0604020202020204" pitchFamily="34" charset="0"/>
              <a:buChar char="•"/>
            </a:pPr>
            <a:r>
              <a:rPr lang="en-GB" sz="4800" b="0" dirty="0">
                <a:latin typeface="Quattrocento Sans" panose="020B0502050000020003" pitchFamily="34" charset="0"/>
              </a:rPr>
              <a:t>Lesson plans</a:t>
            </a:r>
          </a:p>
          <a:p>
            <a:pPr marL="285750" indent="-285750" algn="l">
              <a:buFont typeface="Arial" panose="020B0604020202020204" pitchFamily="34" charset="0"/>
              <a:buChar char="•"/>
            </a:pPr>
            <a:endParaRPr lang="en-GB" sz="1100" b="0" dirty="0">
              <a:latin typeface="Quattrocento Sans" panose="020B0502050000020003" pitchFamily="34" charset="0"/>
            </a:endParaRPr>
          </a:p>
          <a:p>
            <a:pPr marL="285750" indent="-285750" algn="l">
              <a:buFont typeface="Arial" panose="020B0604020202020204" pitchFamily="34" charset="0"/>
              <a:buChar char="•"/>
            </a:pPr>
            <a:r>
              <a:rPr lang="en-GB" sz="4800" b="0" dirty="0">
                <a:latin typeface="Quattrocento Sans" panose="020B0502050000020003" pitchFamily="34" charset="0"/>
              </a:rPr>
              <a:t>PowerPoints</a:t>
            </a:r>
          </a:p>
          <a:p>
            <a:pPr marL="285750" indent="-285750" algn="l">
              <a:buFont typeface="Arial" panose="020B0604020202020204" pitchFamily="34" charset="0"/>
              <a:buChar char="•"/>
            </a:pPr>
            <a:endParaRPr lang="en-GB" sz="1100" b="0" dirty="0">
              <a:latin typeface="Quattrocento Sans" panose="020B0502050000020003" pitchFamily="34" charset="0"/>
            </a:endParaRPr>
          </a:p>
          <a:p>
            <a:pPr marL="285750" indent="-285750" algn="l">
              <a:buFont typeface="Arial" panose="020B0604020202020204" pitchFamily="34" charset="0"/>
              <a:buChar char="•"/>
            </a:pPr>
            <a:r>
              <a:rPr lang="en-GB" sz="4800" b="0" dirty="0">
                <a:latin typeface="Quattrocento Sans" panose="020B0502050000020003" pitchFamily="34" charset="0"/>
              </a:rPr>
              <a:t>Infographics</a:t>
            </a:r>
          </a:p>
          <a:p>
            <a:pPr marL="285750" indent="-285750" algn="l">
              <a:buFont typeface="Arial" panose="020B0604020202020204" pitchFamily="34" charset="0"/>
              <a:buChar char="•"/>
            </a:pPr>
            <a:endParaRPr lang="en-GB" sz="1100" b="0" dirty="0">
              <a:latin typeface="Quattrocento Sans" panose="020B0502050000020003" pitchFamily="34" charset="0"/>
            </a:endParaRPr>
          </a:p>
          <a:p>
            <a:pPr marL="285750" indent="-285750" algn="l">
              <a:buFont typeface="Arial" panose="020B0604020202020204" pitchFamily="34" charset="0"/>
              <a:buChar char="•"/>
            </a:pPr>
            <a:r>
              <a:rPr lang="en-GB" sz="4800" b="0" dirty="0">
                <a:latin typeface="Quattrocento Sans" panose="020B0502050000020003" pitchFamily="34" charset="0"/>
              </a:rPr>
              <a:t>Letter to parents</a:t>
            </a:r>
          </a:p>
          <a:p>
            <a:pPr marL="285750" indent="-285750" algn="l">
              <a:buFont typeface="Arial" panose="020B0604020202020204" pitchFamily="34" charset="0"/>
              <a:buChar char="•"/>
            </a:pPr>
            <a:endParaRPr lang="en-GB" sz="1100" b="0" dirty="0">
              <a:latin typeface="Quattrocento Sans" panose="020B0502050000020003" pitchFamily="34" charset="0"/>
            </a:endParaRPr>
          </a:p>
          <a:p>
            <a:pPr marL="285750" indent="-285750" algn="l">
              <a:buFont typeface="Arial" panose="020B0604020202020204" pitchFamily="34" charset="0"/>
              <a:buChar char="•"/>
            </a:pPr>
            <a:r>
              <a:rPr lang="en-GB" sz="4800" b="0" dirty="0">
                <a:latin typeface="Quattrocento Sans" panose="020B0502050000020003" pitchFamily="34" charset="0"/>
              </a:rPr>
              <a:t>Where to get help</a:t>
            </a:r>
          </a:p>
        </p:txBody>
      </p:sp>
      <p:grpSp>
        <p:nvGrpSpPr>
          <p:cNvPr id="4" name="Group 3">
            <a:extLst>
              <a:ext uri="{FF2B5EF4-FFF2-40B4-BE49-F238E27FC236}">
                <a16:creationId xmlns:a16="http://schemas.microsoft.com/office/drawing/2014/main" id="{15F29C82-FF11-4FD2-8FB1-EA66C1DDA39A}"/>
              </a:ext>
            </a:extLst>
          </p:cNvPr>
          <p:cNvGrpSpPr/>
          <p:nvPr/>
        </p:nvGrpSpPr>
        <p:grpSpPr>
          <a:xfrm>
            <a:off x="950976" y="12015216"/>
            <a:ext cx="20007072" cy="1275082"/>
            <a:chOff x="950976" y="12015216"/>
            <a:chExt cx="20007072" cy="1275082"/>
          </a:xfrm>
        </p:grpSpPr>
        <p:sp>
          <p:nvSpPr>
            <p:cNvPr id="5" name="Rectangle 4">
              <a:extLst>
                <a:ext uri="{FF2B5EF4-FFF2-40B4-BE49-F238E27FC236}">
                  <a16:creationId xmlns:a16="http://schemas.microsoft.com/office/drawing/2014/main" id="{17B4256D-9ABD-42DE-94D1-A8A0BB51C458}"/>
                </a:ext>
              </a:extLst>
            </p:cNvPr>
            <p:cNvSpPr/>
            <p:nvPr/>
          </p:nvSpPr>
          <p:spPr>
            <a:xfrm>
              <a:off x="950976" y="12015216"/>
              <a:ext cx="20007072" cy="1275082"/>
            </a:xfrm>
            <a:prstGeom prst="rect">
              <a:avLst/>
            </a:prstGeom>
            <a:solidFill>
              <a:schemeClr val="bg1"/>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GB" sz="30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6" name="Picture 2" descr="Image result for gamcare logo png">
              <a:hlinkClick r:id="rId2"/>
              <a:extLst>
                <a:ext uri="{FF2B5EF4-FFF2-40B4-BE49-F238E27FC236}">
                  <a16:creationId xmlns:a16="http://schemas.microsoft.com/office/drawing/2014/main" id="{2BBFEAF9-EE3C-463F-AFD2-D58E95E8DBB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50976" y="12223557"/>
              <a:ext cx="3359380" cy="97048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35EA7D4-F677-4729-8BA5-1381C31B96CE}"/>
                </a:ext>
              </a:extLst>
            </p:cNvPr>
            <p:cNvSpPr txBox="1"/>
            <p:nvPr/>
          </p:nvSpPr>
          <p:spPr>
            <a:xfrm>
              <a:off x="4310356" y="12151308"/>
              <a:ext cx="3557070" cy="10675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GB" sz="2000" b="1" i="0" u="none" strike="noStrike" cap="none" spc="-150" normalizeH="0" baseline="0" dirty="0">
                  <a:ln>
                    <a:noFill/>
                  </a:ln>
                  <a:solidFill>
                    <a:schemeClr val="bg2">
                      <a:lumMod val="50000"/>
                    </a:schemeClr>
                  </a:solidFill>
                  <a:effectLst/>
                  <a:uFillTx/>
                  <a:latin typeface="Quattrocento Sans" panose="020B0502050000020003" pitchFamily="34" charset="0"/>
                  <a:sym typeface="Helvetica Neue"/>
                </a:rPr>
                <a:t>NATIONAL GAMBLING HELPLINE </a:t>
              </a:r>
              <a:r>
                <a:rPr kumimoji="0" lang="en-GB" sz="4000" i="0" u="none" strike="noStrike" cap="none" spc="0" normalizeH="0" baseline="0" dirty="0">
                  <a:ln>
                    <a:noFill/>
                  </a:ln>
                  <a:solidFill>
                    <a:srgbClr val="512373"/>
                  </a:solidFill>
                  <a:effectLst/>
                  <a:uFillTx/>
                  <a:latin typeface="Quattrocento Sans" panose="020B0502050000020003" pitchFamily="34" charset="0"/>
                  <a:sym typeface="Helvetica Neue"/>
                </a:rPr>
                <a:t>0808 8020 133</a:t>
              </a:r>
              <a:endParaRPr kumimoji="0" lang="en-GB" sz="3200" i="0" u="none" strike="noStrike" cap="none" spc="0" normalizeH="0" baseline="0" dirty="0">
                <a:ln>
                  <a:noFill/>
                </a:ln>
                <a:solidFill>
                  <a:srgbClr val="512373"/>
                </a:solidFill>
                <a:effectLst/>
                <a:uFillTx/>
                <a:latin typeface="Quattrocento Sans" panose="020B0502050000020003" pitchFamily="34" charset="0"/>
                <a:sym typeface="Helvetica Neue"/>
              </a:endParaRPr>
            </a:p>
          </p:txBody>
        </p:sp>
      </p:grpSp>
    </p:spTree>
    <p:extLst>
      <p:ext uri="{BB962C8B-B14F-4D97-AF65-F5344CB8AC3E}">
        <p14:creationId xmlns:p14="http://schemas.microsoft.com/office/powerpoint/2010/main" val="53513294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2">
                                            <p:txEl>
                                              <p:pRg st="3" end="3"/>
                                            </p:txEl>
                                          </p:spTgt>
                                        </p:tgtEl>
                                        <p:attrNameLst>
                                          <p:attrName>style.visibility</p:attrName>
                                        </p:attrNameLst>
                                      </p:cBhvr>
                                      <p:to>
                                        <p:strVal val="visible"/>
                                      </p:to>
                                    </p:set>
                                    <p:animEffect transition="in" filter="fade">
                                      <p:cBhvr>
                                        <p:cTn id="7" dur="500"/>
                                        <p:tgtEl>
                                          <p:spTgt spid="572">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72">
                                            <p:txEl>
                                              <p:pRg st="5" end="5"/>
                                            </p:txEl>
                                          </p:spTgt>
                                        </p:tgtEl>
                                        <p:attrNameLst>
                                          <p:attrName>style.visibility</p:attrName>
                                        </p:attrNameLst>
                                      </p:cBhvr>
                                      <p:to>
                                        <p:strVal val="visible"/>
                                      </p:to>
                                    </p:set>
                                    <p:animEffect transition="in" filter="fade">
                                      <p:cBhvr>
                                        <p:cTn id="10" dur="500"/>
                                        <p:tgtEl>
                                          <p:spTgt spid="572">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72">
                                            <p:txEl>
                                              <p:pRg st="7" end="7"/>
                                            </p:txEl>
                                          </p:spTgt>
                                        </p:tgtEl>
                                        <p:attrNameLst>
                                          <p:attrName>style.visibility</p:attrName>
                                        </p:attrNameLst>
                                      </p:cBhvr>
                                      <p:to>
                                        <p:strVal val="visible"/>
                                      </p:to>
                                    </p:set>
                                    <p:animEffect transition="in" filter="fade">
                                      <p:cBhvr>
                                        <p:cTn id="13" dur="500"/>
                                        <p:tgtEl>
                                          <p:spTgt spid="572">
                                            <p:txEl>
                                              <p:pRg st="7" end="7"/>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72">
                                            <p:txEl>
                                              <p:pRg st="9" end="9"/>
                                            </p:txEl>
                                          </p:spTgt>
                                        </p:tgtEl>
                                        <p:attrNameLst>
                                          <p:attrName>style.visibility</p:attrName>
                                        </p:attrNameLst>
                                      </p:cBhvr>
                                      <p:to>
                                        <p:strVal val="visible"/>
                                      </p:to>
                                    </p:set>
                                    <p:animEffect transition="in" filter="fade">
                                      <p:cBhvr>
                                        <p:cTn id="16" dur="500"/>
                                        <p:tgtEl>
                                          <p:spTgt spid="572">
                                            <p:txEl>
                                              <p:pRg st="9" end="9"/>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572">
                                            <p:txEl>
                                              <p:pRg st="11" end="11"/>
                                            </p:txEl>
                                          </p:spTgt>
                                        </p:tgtEl>
                                        <p:attrNameLst>
                                          <p:attrName>style.visibility</p:attrName>
                                        </p:attrNameLst>
                                      </p:cBhvr>
                                      <p:to>
                                        <p:strVal val="visible"/>
                                      </p:to>
                                    </p:set>
                                    <p:animEffect transition="in" filter="fade">
                                      <p:cBhvr>
                                        <p:cTn id="19" dur="500"/>
                                        <p:tgtEl>
                                          <p:spTgt spid="57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 name="Building a campaign"/>
          <p:cNvSpPr txBox="1">
            <a:spLocks noGrp="1"/>
          </p:cNvSpPr>
          <p:nvPr>
            <p:ph type="body" idx="13"/>
          </p:nvPr>
        </p:nvSpPr>
        <p:spPr>
          <a:xfrm>
            <a:off x="1140418" y="1358226"/>
            <a:ext cx="8412561" cy="151447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0" indent="0">
              <a:spcBef>
                <a:spcPts val="0"/>
              </a:spcBef>
              <a:buSzTx/>
              <a:buNone/>
              <a:defRPr sz="8000">
                <a:solidFill>
                  <a:srgbClr val="FFFFFF"/>
                </a:solidFill>
                <a:latin typeface="Oswald DemiBold"/>
                <a:ea typeface="Oswald DemiBold"/>
                <a:cs typeface="Oswald DemiBold"/>
                <a:sym typeface="Oswald DemiBold"/>
              </a:defRPr>
            </a:lvl1pPr>
          </a:lstStyle>
          <a:p>
            <a:r>
              <a:t>Building a campaign</a:t>
            </a:r>
          </a:p>
        </p:txBody>
      </p:sp>
      <p:grpSp>
        <p:nvGrpSpPr>
          <p:cNvPr id="4" name="Group 3">
            <a:extLst>
              <a:ext uri="{FF2B5EF4-FFF2-40B4-BE49-F238E27FC236}">
                <a16:creationId xmlns:a16="http://schemas.microsoft.com/office/drawing/2014/main" id="{7BB71EEF-CCBE-4408-B617-BDBCDBC4A71C}"/>
              </a:ext>
            </a:extLst>
          </p:cNvPr>
          <p:cNvGrpSpPr/>
          <p:nvPr/>
        </p:nvGrpSpPr>
        <p:grpSpPr>
          <a:xfrm>
            <a:off x="950976" y="12015216"/>
            <a:ext cx="20007072" cy="1275082"/>
            <a:chOff x="950976" y="12015216"/>
            <a:chExt cx="20007072" cy="1275082"/>
          </a:xfrm>
        </p:grpSpPr>
        <p:sp>
          <p:nvSpPr>
            <p:cNvPr id="5" name="Rectangle 4">
              <a:extLst>
                <a:ext uri="{FF2B5EF4-FFF2-40B4-BE49-F238E27FC236}">
                  <a16:creationId xmlns:a16="http://schemas.microsoft.com/office/drawing/2014/main" id="{C3BE6FCB-D37F-4E36-B769-FD235984F76B}"/>
                </a:ext>
              </a:extLst>
            </p:cNvPr>
            <p:cNvSpPr/>
            <p:nvPr/>
          </p:nvSpPr>
          <p:spPr>
            <a:xfrm>
              <a:off x="950976" y="12015216"/>
              <a:ext cx="20007072" cy="1275082"/>
            </a:xfrm>
            <a:prstGeom prst="rect">
              <a:avLst/>
            </a:prstGeom>
            <a:solidFill>
              <a:schemeClr val="bg1"/>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GB" sz="30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6" name="Picture 2" descr="Image result for gamcare logo png">
              <a:hlinkClick r:id="rId2"/>
              <a:extLst>
                <a:ext uri="{FF2B5EF4-FFF2-40B4-BE49-F238E27FC236}">
                  <a16:creationId xmlns:a16="http://schemas.microsoft.com/office/drawing/2014/main" id="{F87A7B26-A3EB-47E6-8E64-2DE00D95A4D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50976" y="12223557"/>
              <a:ext cx="3359380" cy="97048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4E805D1-25CF-438F-9110-C6F1255944B1}"/>
                </a:ext>
              </a:extLst>
            </p:cNvPr>
            <p:cNvSpPr txBox="1"/>
            <p:nvPr/>
          </p:nvSpPr>
          <p:spPr>
            <a:xfrm>
              <a:off x="4310356" y="12151308"/>
              <a:ext cx="3557070" cy="10675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GB" sz="2000" b="1" i="0" u="none" strike="noStrike" cap="none" spc="-150" normalizeH="0" baseline="0" dirty="0">
                  <a:ln>
                    <a:noFill/>
                  </a:ln>
                  <a:solidFill>
                    <a:schemeClr val="bg2">
                      <a:lumMod val="50000"/>
                    </a:schemeClr>
                  </a:solidFill>
                  <a:effectLst/>
                  <a:uFillTx/>
                  <a:latin typeface="Quattrocento Sans" panose="020B0502050000020003" pitchFamily="34" charset="0"/>
                  <a:sym typeface="Helvetica Neue"/>
                </a:rPr>
                <a:t>NATIONAL GAMBLING HELPLINE </a:t>
              </a:r>
              <a:r>
                <a:rPr kumimoji="0" lang="en-GB" sz="4000" i="0" u="none" strike="noStrike" cap="none" spc="0" normalizeH="0" baseline="0" dirty="0">
                  <a:ln>
                    <a:noFill/>
                  </a:ln>
                  <a:solidFill>
                    <a:srgbClr val="512373"/>
                  </a:solidFill>
                  <a:effectLst/>
                  <a:uFillTx/>
                  <a:latin typeface="Quattrocento Sans" panose="020B0502050000020003" pitchFamily="34" charset="0"/>
                  <a:sym typeface="Helvetica Neue"/>
                </a:rPr>
                <a:t>0808 8020 133</a:t>
              </a:r>
              <a:endParaRPr kumimoji="0" lang="en-GB" sz="3200" i="0" u="none" strike="noStrike" cap="none" spc="0" normalizeH="0" baseline="0" dirty="0">
                <a:ln>
                  <a:noFill/>
                </a:ln>
                <a:solidFill>
                  <a:srgbClr val="512373"/>
                </a:solidFill>
                <a:effectLst/>
                <a:uFillTx/>
                <a:latin typeface="Quattrocento Sans" panose="020B0502050000020003" pitchFamily="34" charset="0"/>
                <a:sym typeface="Helvetica Neue"/>
              </a:endParaRPr>
            </a:p>
          </p:txBody>
        </p:sp>
      </p:grpSp>
      <p:sp>
        <p:nvSpPr>
          <p:cNvPr id="8" name="Pick an area of the materials which is suitable for your centre or learners…">
            <a:extLst>
              <a:ext uri="{FF2B5EF4-FFF2-40B4-BE49-F238E27FC236}">
                <a16:creationId xmlns:a16="http://schemas.microsoft.com/office/drawing/2014/main" id="{F1839C5B-B6A7-45EF-9502-BB937266F1E9}"/>
              </a:ext>
            </a:extLst>
          </p:cNvPr>
          <p:cNvSpPr txBox="1"/>
          <p:nvPr/>
        </p:nvSpPr>
        <p:spPr>
          <a:xfrm>
            <a:off x="1222270" y="4613901"/>
            <a:ext cx="19003599" cy="53732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pPr algn="l">
              <a:lnSpc>
                <a:spcPct val="120000"/>
              </a:lnSpc>
              <a:defRPr sz="4000">
                <a:latin typeface="Quattrocento Sans"/>
                <a:ea typeface="Quattrocento Sans"/>
                <a:cs typeface="Quattrocento Sans"/>
                <a:sym typeface="Quattrocento Sans"/>
              </a:defRPr>
            </a:pPr>
            <a:r>
              <a:rPr lang="en-GB" sz="5400" dirty="0"/>
              <a:t>Look at challenges 1.1 &amp; 6.1</a:t>
            </a:r>
            <a:endParaRPr sz="5400" dirty="0"/>
          </a:p>
          <a:p>
            <a:pPr algn="l">
              <a:lnSpc>
                <a:spcPct val="120000"/>
              </a:lnSpc>
              <a:spcBef>
                <a:spcPts val="2000"/>
              </a:spcBef>
              <a:defRPr sz="4000" b="0">
                <a:latin typeface="Quattrocento Sans"/>
                <a:ea typeface="Quattrocento Sans"/>
                <a:cs typeface="Quattrocento Sans"/>
                <a:sym typeface="Quattrocento Sans"/>
              </a:defRPr>
            </a:pPr>
            <a:r>
              <a:rPr lang="en-GB" sz="4400" dirty="0"/>
              <a:t>We want you to run an awareness campaign around gambling and/or gaming</a:t>
            </a:r>
          </a:p>
          <a:p>
            <a:pPr marL="694531" indent="-694531" algn="l">
              <a:lnSpc>
                <a:spcPct val="120000"/>
              </a:lnSpc>
              <a:spcBef>
                <a:spcPts val="2000"/>
              </a:spcBef>
              <a:buSzPct val="100000"/>
              <a:buChar char="•"/>
              <a:defRPr sz="4000" b="0">
                <a:latin typeface="Quattrocento Sans"/>
                <a:ea typeface="Quattrocento Sans"/>
                <a:cs typeface="Quattrocento Sans"/>
                <a:sym typeface="Quattrocento Sans"/>
              </a:defRPr>
            </a:pPr>
            <a:r>
              <a:rPr lang="en-GB" sz="4400" dirty="0"/>
              <a:t>What is the focus?</a:t>
            </a:r>
          </a:p>
          <a:p>
            <a:pPr marL="694531" indent="-694531" algn="l">
              <a:lnSpc>
                <a:spcPct val="120000"/>
              </a:lnSpc>
              <a:spcBef>
                <a:spcPts val="2000"/>
              </a:spcBef>
              <a:buSzPct val="100000"/>
              <a:buChar char="•"/>
              <a:defRPr sz="4000" b="0">
                <a:latin typeface="Quattrocento Sans"/>
                <a:ea typeface="Quattrocento Sans"/>
                <a:cs typeface="Quattrocento Sans"/>
                <a:sym typeface="Quattrocento Sans"/>
              </a:defRPr>
            </a:pPr>
            <a:r>
              <a:rPr lang="en-GB" sz="4400" dirty="0"/>
              <a:t>Give it a catchy title/slogan</a:t>
            </a:r>
          </a:p>
          <a:p>
            <a:pPr marL="694531" indent="-694531" algn="l">
              <a:lnSpc>
                <a:spcPct val="120000"/>
              </a:lnSpc>
              <a:spcBef>
                <a:spcPts val="2000"/>
              </a:spcBef>
              <a:buSzPct val="100000"/>
              <a:buChar char="•"/>
              <a:defRPr sz="4000" b="0">
                <a:latin typeface="Quattrocento Sans"/>
                <a:ea typeface="Quattrocento Sans"/>
                <a:cs typeface="Quattrocento Sans"/>
                <a:sym typeface="Quattrocento Sans"/>
              </a:defRPr>
            </a:pPr>
            <a:r>
              <a:rPr lang="en-GB" sz="4400" dirty="0"/>
              <a:t>What media will you use? </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4" end="4"/>
                                            </p:txEl>
                                          </p:spTgt>
                                        </p:tgtEl>
                                        <p:attrNameLst>
                                          <p:attrName>style.visibility</p:attrName>
                                        </p:attrNameLst>
                                      </p:cBhvr>
                                      <p:to>
                                        <p:strVal val="visible"/>
                                      </p:to>
                                    </p:set>
                                    <p:animEffect transition="in" filter="fade">
                                      <p:cBhvr>
                                        <p:cTn id="12" dur="500"/>
                                        <p:tgtEl>
                                          <p:spTgt spid="8">
                                            <p:txEl>
                                              <p:pRg st="4" end="4"/>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fade">
                                      <p:cBhvr>
                                        <p:cTn id="15" dur="500"/>
                                        <p:tgtEl>
                                          <p:spTgt spid="8">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8">
                                            <p:txEl>
                                              <p:pRg st="3" end="3"/>
                                            </p:txEl>
                                          </p:spTgt>
                                        </p:tgtEl>
                                        <p:attrNameLst>
                                          <p:attrName>style.visibility</p:attrName>
                                        </p:attrNameLst>
                                      </p:cBhvr>
                                      <p:to>
                                        <p:strVal val="visible"/>
                                      </p:to>
                                    </p:set>
                                    <p:animEffect transition="in" filter="fade">
                                      <p:cBhvr>
                                        <p:cTn id="18"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 name="Final thoughts &amp; reflections"/>
          <p:cNvSpPr txBox="1">
            <a:spLocks noGrp="1"/>
          </p:cNvSpPr>
          <p:nvPr>
            <p:ph type="body" idx="13"/>
          </p:nvPr>
        </p:nvSpPr>
        <p:spPr>
          <a:xfrm>
            <a:off x="1140418" y="1358226"/>
            <a:ext cx="11384658" cy="151447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0" indent="0">
              <a:spcBef>
                <a:spcPts val="0"/>
              </a:spcBef>
              <a:buSzTx/>
              <a:buNone/>
              <a:defRPr sz="8000">
                <a:solidFill>
                  <a:srgbClr val="FFFFFF"/>
                </a:solidFill>
                <a:latin typeface="Oswald DemiBold"/>
                <a:ea typeface="Oswald DemiBold"/>
                <a:cs typeface="Oswald DemiBold"/>
                <a:sym typeface="Oswald DemiBold"/>
              </a:defRPr>
            </a:lvl1pPr>
          </a:lstStyle>
          <a:p>
            <a:r>
              <a:rPr dirty="0"/>
              <a:t>Final thoughts &amp; reflections</a:t>
            </a:r>
          </a:p>
        </p:txBody>
      </p:sp>
      <p:sp>
        <p:nvSpPr>
          <p:cNvPr id="588" name="Rectangle"/>
          <p:cNvSpPr/>
          <p:nvPr/>
        </p:nvSpPr>
        <p:spPr>
          <a:xfrm>
            <a:off x="1533979" y="4065617"/>
            <a:ext cx="22847200" cy="1008292"/>
          </a:xfrm>
          <a:prstGeom prst="rect">
            <a:avLst/>
          </a:prstGeom>
          <a:solidFill>
            <a:srgbClr val="E56F0A"/>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589" name="Oval"/>
          <p:cNvSpPr/>
          <p:nvPr/>
        </p:nvSpPr>
        <p:spPr>
          <a:xfrm>
            <a:off x="1066800" y="4067354"/>
            <a:ext cx="993784" cy="1004820"/>
          </a:xfrm>
          <a:prstGeom prst="ellipse">
            <a:avLst/>
          </a:prstGeom>
          <a:solidFill>
            <a:srgbClr val="E88C1C"/>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590" name="What have you learned?"/>
          <p:cNvSpPr txBox="1"/>
          <p:nvPr/>
        </p:nvSpPr>
        <p:spPr>
          <a:xfrm>
            <a:off x="2302426" y="4064938"/>
            <a:ext cx="15907651" cy="10096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lgn="l">
              <a:defRPr sz="3700">
                <a:solidFill>
                  <a:srgbClr val="FFFFFF"/>
                </a:solidFill>
                <a:latin typeface="Quattrocento Sans"/>
                <a:ea typeface="Quattrocento Sans"/>
                <a:cs typeface="Quattrocento Sans"/>
                <a:sym typeface="Quattrocento Sans"/>
              </a:defRPr>
            </a:lvl1pPr>
          </a:lstStyle>
          <a:p>
            <a:r>
              <a:t>What have you learned?</a:t>
            </a:r>
          </a:p>
        </p:txBody>
      </p:sp>
      <p:sp>
        <p:nvSpPr>
          <p:cNvPr id="591" name="Rectangle"/>
          <p:cNvSpPr/>
          <p:nvPr/>
        </p:nvSpPr>
        <p:spPr>
          <a:xfrm>
            <a:off x="1533979" y="5610964"/>
            <a:ext cx="22847200" cy="1008292"/>
          </a:xfrm>
          <a:prstGeom prst="rect">
            <a:avLst/>
          </a:prstGeom>
          <a:solidFill>
            <a:srgbClr val="E56F0A"/>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592" name="Oval"/>
          <p:cNvSpPr/>
          <p:nvPr/>
        </p:nvSpPr>
        <p:spPr>
          <a:xfrm>
            <a:off x="1066800" y="5612700"/>
            <a:ext cx="993784" cy="1004820"/>
          </a:xfrm>
          <a:prstGeom prst="ellipse">
            <a:avLst/>
          </a:prstGeom>
          <a:solidFill>
            <a:srgbClr val="E88C1C"/>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593" name="What are the important lessons when delivering the programme?"/>
          <p:cNvSpPr txBox="1"/>
          <p:nvPr/>
        </p:nvSpPr>
        <p:spPr>
          <a:xfrm>
            <a:off x="2302426" y="5610285"/>
            <a:ext cx="15907651" cy="10096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lgn="l">
              <a:defRPr sz="3700">
                <a:solidFill>
                  <a:srgbClr val="FFFFFF"/>
                </a:solidFill>
                <a:latin typeface="Quattrocento Sans"/>
                <a:ea typeface="Quattrocento Sans"/>
                <a:cs typeface="Quattrocento Sans"/>
                <a:sym typeface="Quattrocento Sans"/>
              </a:defRPr>
            </a:lvl1pPr>
          </a:lstStyle>
          <a:p>
            <a:r>
              <a:t>What are the important lessons when delivering the programme?</a:t>
            </a:r>
          </a:p>
        </p:txBody>
      </p:sp>
      <p:sp>
        <p:nvSpPr>
          <p:cNvPr id="594" name="Rectangle"/>
          <p:cNvSpPr/>
          <p:nvPr/>
        </p:nvSpPr>
        <p:spPr>
          <a:xfrm>
            <a:off x="1533979" y="7156310"/>
            <a:ext cx="22847200" cy="1008292"/>
          </a:xfrm>
          <a:prstGeom prst="rect">
            <a:avLst/>
          </a:prstGeom>
          <a:solidFill>
            <a:srgbClr val="E56F0A"/>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595" name="Oval"/>
          <p:cNvSpPr/>
          <p:nvPr/>
        </p:nvSpPr>
        <p:spPr>
          <a:xfrm>
            <a:off x="1066800" y="7158046"/>
            <a:ext cx="993784" cy="1004820"/>
          </a:xfrm>
          <a:prstGeom prst="ellipse">
            <a:avLst/>
          </a:prstGeom>
          <a:solidFill>
            <a:srgbClr val="E88C1C"/>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596" name="Are you more confident delivering the content from YGAM?"/>
          <p:cNvSpPr txBox="1"/>
          <p:nvPr/>
        </p:nvSpPr>
        <p:spPr>
          <a:xfrm>
            <a:off x="2302426" y="7155631"/>
            <a:ext cx="15907651" cy="10096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lgn="l">
              <a:defRPr sz="3700">
                <a:solidFill>
                  <a:srgbClr val="FFFFFF"/>
                </a:solidFill>
                <a:latin typeface="Quattrocento Sans"/>
                <a:ea typeface="Quattrocento Sans"/>
                <a:cs typeface="Quattrocento Sans"/>
                <a:sym typeface="Quattrocento Sans"/>
              </a:defRPr>
            </a:lvl1pPr>
          </a:lstStyle>
          <a:p>
            <a:r>
              <a:t>Are you more confident delivering the content from YGAM?</a:t>
            </a:r>
          </a:p>
        </p:txBody>
      </p:sp>
      <p:sp>
        <p:nvSpPr>
          <p:cNvPr id="597" name="Rectangle"/>
          <p:cNvSpPr/>
          <p:nvPr/>
        </p:nvSpPr>
        <p:spPr>
          <a:xfrm>
            <a:off x="1533979" y="8701656"/>
            <a:ext cx="22847200" cy="1008292"/>
          </a:xfrm>
          <a:prstGeom prst="rect">
            <a:avLst/>
          </a:prstGeom>
          <a:solidFill>
            <a:srgbClr val="E56F0A"/>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598" name="Oval"/>
          <p:cNvSpPr/>
          <p:nvPr/>
        </p:nvSpPr>
        <p:spPr>
          <a:xfrm>
            <a:off x="1066800" y="8703392"/>
            <a:ext cx="993784" cy="1004820"/>
          </a:xfrm>
          <a:prstGeom prst="ellipse">
            <a:avLst/>
          </a:prstGeom>
          <a:solidFill>
            <a:srgbClr val="E88C1C"/>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599" name="What happens now?"/>
          <p:cNvSpPr txBox="1"/>
          <p:nvPr/>
        </p:nvSpPr>
        <p:spPr>
          <a:xfrm>
            <a:off x="2302426" y="8700977"/>
            <a:ext cx="15907651" cy="10096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lgn="l">
              <a:defRPr sz="3700">
                <a:solidFill>
                  <a:srgbClr val="FFFFFF"/>
                </a:solidFill>
                <a:latin typeface="Quattrocento Sans"/>
                <a:ea typeface="Quattrocento Sans"/>
                <a:cs typeface="Quattrocento Sans"/>
                <a:sym typeface="Quattrocento Sans"/>
              </a:defRPr>
            </a:lvl1pPr>
          </a:lstStyle>
          <a:p>
            <a:r>
              <a:t>What happens now?</a:t>
            </a:r>
          </a:p>
        </p:txBody>
      </p:sp>
      <p:sp>
        <p:nvSpPr>
          <p:cNvPr id="600" name="Rectangle"/>
          <p:cNvSpPr/>
          <p:nvPr/>
        </p:nvSpPr>
        <p:spPr>
          <a:xfrm>
            <a:off x="1533979" y="10247002"/>
            <a:ext cx="22847200" cy="1008292"/>
          </a:xfrm>
          <a:prstGeom prst="rect">
            <a:avLst/>
          </a:prstGeom>
          <a:solidFill>
            <a:srgbClr val="E56F0A"/>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601" name="Oval"/>
          <p:cNvSpPr/>
          <p:nvPr/>
        </p:nvSpPr>
        <p:spPr>
          <a:xfrm>
            <a:off x="1066800" y="10248738"/>
            <a:ext cx="993784" cy="1004820"/>
          </a:xfrm>
          <a:prstGeom prst="ellipse">
            <a:avLst/>
          </a:prstGeom>
          <a:solidFill>
            <a:srgbClr val="E88C1C"/>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602" name="Any other questions / comments?"/>
          <p:cNvSpPr txBox="1"/>
          <p:nvPr/>
        </p:nvSpPr>
        <p:spPr>
          <a:xfrm>
            <a:off x="2302426" y="10246323"/>
            <a:ext cx="15907651" cy="10096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lgn="l">
              <a:defRPr sz="3700">
                <a:solidFill>
                  <a:srgbClr val="FFFFFF"/>
                </a:solidFill>
                <a:latin typeface="Quattrocento Sans"/>
                <a:ea typeface="Quattrocento Sans"/>
                <a:cs typeface="Quattrocento Sans"/>
                <a:sym typeface="Quattrocento Sans"/>
              </a:defRPr>
            </a:lvl1pPr>
          </a:lstStyle>
          <a:p>
            <a:r>
              <a:t>Any other questions / comments?</a:t>
            </a:r>
          </a:p>
        </p:txBody>
      </p:sp>
      <p:grpSp>
        <p:nvGrpSpPr>
          <p:cNvPr id="18" name="Group 17">
            <a:extLst>
              <a:ext uri="{FF2B5EF4-FFF2-40B4-BE49-F238E27FC236}">
                <a16:creationId xmlns:a16="http://schemas.microsoft.com/office/drawing/2014/main" id="{132D42B6-C3F2-43E7-9EC6-C4F3EA633385}"/>
              </a:ext>
            </a:extLst>
          </p:cNvPr>
          <p:cNvGrpSpPr/>
          <p:nvPr/>
        </p:nvGrpSpPr>
        <p:grpSpPr>
          <a:xfrm>
            <a:off x="950976" y="12015216"/>
            <a:ext cx="20007072" cy="1275082"/>
            <a:chOff x="950976" y="12015216"/>
            <a:chExt cx="20007072" cy="1275082"/>
          </a:xfrm>
        </p:grpSpPr>
        <p:sp>
          <p:nvSpPr>
            <p:cNvPr id="19" name="Rectangle 18">
              <a:extLst>
                <a:ext uri="{FF2B5EF4-FFF2-40B4-BE49-F238E27FC236}">
                  <a16:creationId xmlns:a16="http://schemas.microsoft.com/office/drawing/2014/main" id="{D9081050-0D4B-435A-AE3D-AE152E6B3D67}"/>
                </a:ext>
              </a:extLst>
            </p:cNvPr>
            <p:cNvSpPr/>
            <p:nvPr/>
          </p:nvSpPr>
          <p:spPr>
            <a:xfrm>
              <a:off x="950976" y="12015216"/>
              <a:ext cx="20007072" cy="1275082"/>
            </a:xfrm>
            <a:prstGeom prst="rect">
              <a:avLst/>
            </a:prstGeom>
            <a:solidFill>
              <a:schemeClr val="bg1"/>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GB" sz="30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20" name="Picture 2" descr="Image result for gamcare logo png">
              <a:hlinkClick r:id="rId2"/>
              <a:extLst>
                <a:ext uri="{FF2B5EF4-FFF2-40B4-BE49-F238E27FC236}">
                  <a16:creationId xmlns:a16="http://schemas.microsoft.com/office/drawing/2014/main" id="{7BDB68FD-BD26-4CEB-A8B1-8249FBC1F24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50976" y="12223557"/>
              <a:ext cx="3359380" cy="970488"/>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477A58DA-BCC9-4634-AA06-6F8551A5C545}"/>
                </a:ext>
              </a:extLst>
            </p:cNvPr>
            <p:cNvSpPr txBox="1"/>
            <p:nvPr/>
          </p:nvSpPr>
          <p:spPr>
            <a:xfrm>
              <a:off x="4310356" y="12151308"/>
              <a:ext cx="3557070" cy="10675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GB" sz="2000" b="1" i="0" u="none" strike="noStrike" cap="none" spc="-150" normalizeH="0" baseline="0" dirty="0">
                  <a:ln>
                    <a:noFill/>
                  </a:ln>
                  <a:solidFill>
                    <a:schemeClr val="bg2">
                      <a:lumMod val="50000"/>
                    </a:schemeClr>
                  </a:solidFill>
                  <a:effectLst/>
                  <a:uFillTx/>
                  <a:latin typeface="Quattrocento Sans" panose="020B0502050000020003" pitchFamily="34" charset="0"/>
                  <a:sym typeface="Helvetica Neue"/>
                </a:rPr>
                <a:t>NATIONAL GAMBLING HELPLINE </a:t>
              </a:r>
              <a:r>
                <a:rPr kumimoji="0" lang="en-GB" sz="4000" i="0" u="none" strike="noStrike" cap="none" spc="0" normalizeH="0" baseline="0" dirty="0">
                  <a:ln>
                    <a:noFill/>
                  </a:ln>
                  <a:solidFill>
                    <a:srgbClr val="512373"/>
                  </a:solidFill>
                  <a:effectLst/>
                  <a:uFillTx/>
                  <a:latin typeface="Quattrocento Sans" panose="020B0502050000020003" pitchFamily="34" charset="0"/>
                  <a:sym typeface="Helvetica Neue"/>
                </a:rPr>
                <a:t>0808 8020 133</a:t>
              </a:r>
              <a:endParaRPr kumimoji="0" lang="en-GB" sz="3200" i="0" u="none" strike="noStrike" cap="none" spc="0" normalizeH="0" baseline="0" dirty="0">
                <a:ln>
                  <a:noFill/>
                </a:ln>
                <a:solidFill>
                  <a:srgbClr val="512373"/>
                </a:solidFill>
                <a:effectLst/>
                <a:uFillTx/>
                <a:latin typeface="Quattrocento Sans" panose="020B0502050000020003" pitchFamily="34" charset="0"/>
                <a:sym typeface="Helvetica Neue"/>
              </a:endParaRPr>
            </a:p>
          </p:txBody>
        </p:sp>
      </p:gr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Today’s aims"/>
          <p:cNvSpPr txBox="1">
            <a:spLocks noGrp="1"/>
          </p:cNvSpPr>
          <p:nvPr>
            <p:ph type="body" idx="13"/>
          </p:nvPr>
        </p:nvSpPr>
        <p:spPr>
          <a:xfrm>
            <a:off x="1140418" y="1358226"/>
            <a:ext cx="5277744" cy="151447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0" indent="0">
              <a:spcBef>
                <a:spcPts val="0"/>
              </a:spcBef>
              <a:buSzTx/>
              <a:buNone/>
              <a:defRPr sz="8000">
                <a:solidFill>
                  <a:srgbClr val="FFFFFF"/>
                </a:solidFill>
                <a:latin typeface="Oswald DemiBold"/>
                <a:ea typeface="Oswald DemiBold"/>
                <a:cs typeface="Oswald DemiBold"/>
                <a:sym typeface="Oswald DemiBold"/>
              </a:defRPr>
            </a:lvl1pPr>
          </a:lstStyle>
          <a:p>
            <a:r>
              <a:rPr dirty="0"/>
              <a:t>Today’s aims</a:t>
            </a:r>
          </a:p>
        </p:txBody>
      </p:sp>
      <p:sp>
        <p:nvSpPr>
          <p:cNvPr id="180" name="The aim of today is to:"/>
          <p:cNvSpPr txBox="1"/>
          <p:nvPr/>
        </p:nvSpPr>
        <p:spPr>
          <a:xfrm>
            <a:off x="1155699" y="3954062"/>
            <a:ext cx="6033702" cy="8829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l">
              <a:defRPr sz="4000">
                <a:latin typeface="Quattrocento Sans"/>
                <a:ea typeface="Quattrocento Sans"/>
                <a:cs typeface="Quattrocento Sans"/>
                <a:sym typeface="Quattrocento Sans"/>
              </a:defRPr>
            </a:lvl1pPr>
          </a:lstStyle>
          <a:p>
            <a:r>
              <a:rPr sz="4800" dirty="0"/>
              <a:t>The aim of today is to:</a:t>
            </a:r>
          </a:p>
        </p:txBody>
      </p:sp>
      <p:sp>
        <p:nvSpPr>
          <p:cNvPr id="181" name="Increase your knowledge and understanding of gaming and gambling-related harm in the UK."/>
          <p:cNvSpPr txBox="1"/>
          <p:nvPr/>
        </p:nvSpPr>
        <p:spPr>
          <a:xfrm>
            <a:off x="2034759" y="5453597"/>
            <a:ext cx="21884195" cy="790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l">
              <a:defRPr sz="3500" b="0">
                <a:latin typeface="Quattrocento Sans"/>
                <a:ea typeface="Quattrocento Sans"/>
                <a:cs typeface="Quattrocento Sans"/>
                <a:sym typeface="Quattrocento Sans"/>
              </a:defRPr>
            </a:lvl1pPr>
          </a:lstStyle>
          <a:p>
            <a:r>
              <a:rPr sz="4200" dirty="0"/>
              <a:t>Increase your knowledge and understanding of gaming and gambling-related harm in the UK. </a:t>
            </a:r>
          </a:p>
        </p:txBody>
      </p:sp>
      <p:sp>
        <p:nvSpPr>
          <p:cNvPr id="182" name="Provide material for immediate use in your setting."/>
          <p:cNvSpPr txBox="1"/>
          <p:nvPr/>
        </p:nvSpPr>
        <p:spPr>
          <a:xfrm>
            <a:off x="2037258" y="6838039"/>
            <a:ext cx="19426579" cy="9125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lgn="l">
              <a:lnSpc>
                <a:spcPct val="120000"/>
              </a:lnSpc>
              <a:defRPr sz="3500" b="0">
                <a:latin typeface="Quattrocento Sans"/>
                <a:ea typeface="Quattrocento Sans"/>
                <a:cs typeface="Quattrocento Sans"/>
                <a:sym typeface="Quattrocento Sans"/>
              </a:defRPr>
            </a:lvl1pPr>
          </a:lstStyle>
          <a:p>
            <a:r>
              <a:rPr sz="4200" dirty="0"/>
              <a:t>Provide material for immediate use in your setting.</a:t>
            </a:r>
          </a:p>
        </p:txBody>
      </p:sp>
      <p:sp>
        <p:nvSpPr>
          <p:cNvPr id="183" name="Explore the YGAM programme, curriculum and resources."/>
          <p:cNvSpPr txBox="1"/>
          <p:nvPr/>
        </p:nvSpPr>
        <p:spPr>
          <a:xfrm>
            <a:off x="2037258" y="8296836"/>
            <a:ext cx="19426579" cy="9125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lgn="l">
              <a:lnSpc>
                <a:spcPct val="120000"/>
              </a:lnSpc>
              <a:defRPr sz="3500" b="0">
                <a:latin typeface="Quattrocento Sans"/>
                <a:ea typeface="Quattrocento Sans"/>
                <a:cs typeface="Quattrocento Sans"/>
                <a:sym typeface="Quattrocento Sans"/>
              </a:defRPr>
            </a:lvl1pPr>
          </a:lstStyle>
          <a:p>
            <a:r>
              <a:rPr sz="4200" dirty="0"/>
              <a:t>Explore the YGAM</a:t>
            </a:r>
            <a:r>
              <a:rPr lang="en-GB" sz="4200" dirty="0"/>
              <a:t> programme</a:t>
            </a:r>
            <a:r>
              <a:rPr sz="4200" dirty="0"/>
              <a:t>, curriculum and resources.</a:t>
            </a:r>
          </a:p>
        </p:txBody>
      </p:sp>
      <p:grpSp>
        <p:nvGrpSpPr>
          <p:cNvPr id="186" name="Group"/>
          <p:cNvGrpSpPr/>
          <p:nvPr/>
        </p:nvGrpSpPr>
        <p:grpSpPr>
          <a:xfrm>
            <a:off x="1155700" y="5613195"/>
            <a:ext cx="447675" cy="447676"/>
            <a:chOff x="0" y="0"/>
            <a:chExt cx="447675" cy="447675"/>
          </a:xfrm>
        </p:grpSpPr>
        <p:sp>
          <p:nvSpPr>
            <p:cNvPr id="184" name="Circle"/>
            <p:cNvSpPr/>
            <p:nvPr/>
          </p:nvSpPr>
          <p:spPr>
            <a:xfrm>
              <a:off x="0" y="0"/>
              <a:ext cx="447675" cy="447675"/>
            </a:xfrm>
            <a:prstGeom prst="ellipse">
              <a:avLst/>
            </a:prstGeom>
            <a:solidFill>
              <a:srgbClr val="E56F0A"/>
            </a:solidFill>
            <a:ln w="12700" cap="flat">
              <a:noFill/>
              <a:miter lim="400000"/>
            </a:ln>
            <a:effectLst/>
          </p:spPr>
          <p:txBody>
            <a:bodyPr wrap="square" lIns="71437" tIns="71437" rIns="71437" bIns="71437" numCol="1" anchor="ctr">
              <a:noAutofit/>
            </a:bodyPr>
            <a:lstStyle/>
            <a:p>
              <a:pPr>
                <a:defRPr sz="3000" b="0">
                  <a:solidFill>
                    <a:srgbClr val="FFFFFF"/>
                  </a:solidFill>
                  <a:latin typeface="+mn-lt"/>
                  <a:ea typeface="+mn-ea"/>
                  <a:cs typeface="+mn-cs"/>
                  <a:sym typeface="Helvetica Neue Medium"/>
                </a:defRPr>
              </a:pPr>
              <a:endParaRPr/>
            </a:p>
          </p:txBody>
        </p:sp>
        <p:pic>
          <p:nvPicPr>
            <p:cNvPr id="185" name="YGAM Motif WHITE.ai" descr="YGAM Motif WHITE.ai"/>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4876" y="72840"/>
              <a:ext cx="277923" cy="301995"/>
            </a:xfrm>
            <a:prstGeom prst="rect">
              <a:avLst/>
            </a:prstGeom>
            <a:ln w="12700" cap="flat">
              <a:noFill/>
              <a:miter lim="400000"/>
            </a:ln>
            <a:effectLst/>
          </p:spPr>
        </p:pic>
      </p:grpSp>
      <p:grpSp>
        <p:nvGrpSpPr>
          <p:cNvPr id="189" name="Group"/>
          <p:cNvGrpSpPr/>
          <p:nvPr/>
        </p:nvGrpSpPr>
        <p:grpSpPr>
          <a:xfrm>
            <a:off x="1155700" y="7070478"/>
            <a:ext cx="447675" cy="447676"/>
            <a:chOff x="0" y="0"/>
            <a:chExt cx="447675" cy="447675"/>
          </a:xfrm>
        </p:grpSpPr>
        <p:sp>
          <p:nvSpPr>
            <p:cNvPr id="187" name="Circle"/>
            <p:cNvSpPr/>
            <p:nvPr/>
          </p:nvSpPr>
          <p:spPr>
            <a:xfrm>
              <a:off x="0" y="0"/>
              <a:ext cx="447675" cy="447675"/>
            </a:xfrm>
            <a:prstGeom prst="ellipse">
              <a:avLst/>
            </a:prstGeom>
            <a:solidFill>
              <a:srgbClr val="E56F0A"/>
            </a:solidFill>
            <a:ln w="12700" cap="flat">
              <a:noFill/>
              <a:miter lim="400000"/>
            </a:ln>
            <a:effectLst/>
          </p:spPr>
          <p:txBody>
            <a:bodyPr wrap="square" lIns="71437" tIns="71437" rIns="71437" bIns="71437" numCol="1" anchor="ctr">
              <a:noAutofit/>
            </a:bodyPr>
            <a:lstStyle/>
            <a:p>
              <a:pPr>
                <a:defRPr sz="3000" b="0">
                  <a:solidFill>
                    <a:srgbClr val="FFFFFF"/>
                  </a:solidFill>
                  <a:latin typeface="+mn-lt"/>
                  <a:ea typeface="+mn-ea"/>
                  <a:cs typeface="+mn-cs"/>
                  <a:sym typeface="Helvetica Neue Medium"/>
                </a:defRPr>
              </a:pPr>
              <a:endParaRPr/>
            </a:p>
          </p:txBody>
        </p:sp>
        <p:pic>
          <p:nvPicPr>
            <p:cNvPr id="188" name="YGAM Motif WHITE.ai" descr="YGAM Motif WHITE.ai"/>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4876" y="72840"/>
              <a:ext cx="277923" cy="301995"/>
            </a:xfrm>
            <a:prstGeom prst="rect">
              <a:avLst/>
            </a:prstGeom>
            <a:ln w="12700" cap="flat">
              <a:noFill/>
              <a:miter lim="400000"/>
            </a:ln>
            <a:effectLst/>
          </p:spPr>
        </p:pic>
      </p:grpSp>
      <p:grpSp>
        <p:nvGrpSpPr>
          <p:cNvPr id="192" name="Group"/>
          <p:cNvGrpSpPr/>
          <p:nvPr/>
        </p:nvGrpSpPr>
        <p:grpSpPr>
          <a:xfrm>
            <a:off x="1155700" y="8529275"/>
            <a:ext cx="447675" cy="447676"/>
            <a:chOff x="0" y="0"/>
            <a:chExt cx="447675" cy="447675"/>
          </a:xfrm>
        </p:grpSpPr>
        <p:sp>
          <p:nvSpPr>
            <p:cNvPr id="190" name="Circle"/>
            <p:cNvSpPr/>
            <p:nvPr/>
          </p:nvSpPr>
          <p:spPr>
            <a:xfrm>
              <a:off x="0" y="0"/>
              <a:ext cx="447675" cy="447675"/>
            </a:xfrm>
            <a:prstGeom prst="ellipse">
              <a:avLst/>
            </a:prstGeom>
            <a:solidFill>
              <a:srgbClr val="E56F0A"/>
            </a:solidFill>
            <a:ln w="12700" cap="flat">
              <a:noFill/>
              <a:miter lim="400000"/>
            </a:ln>
            <a:effectLst/>
          </p:spPr>
          <p:txBody>
            <a:bodyPr wrap="square" lIns="71437" tIns="71437" rIns="71437" bIns="71437" numCol="1" anchor="ctr">
              <a:noAutofit/>
            </a:bodyPr>
            <a:lstStyle/>
            <a:p>
              <a:pPr>
                <a:defRPr sz="3000" b="0">
                  <a:solidFill>
                    <a:srgbClr val="FFFFFF"/>
                  </a:solidFill>
                  <a:latin typeface="+mn-lt"/>
                  <a:ea typeface="+mn-ea"/>
                  <a:cs typeface="+mn-cs"/>
                  <a:sym typeface="Helvetica Neue Medium"/>
                </a:defRPr>
              </a:pPr>
              <a:endParaRPr/>
            </a:p>
          </p:txBody>
        </p:sp>
        <p:pic>
          <p:nvPicPr>
            <p:cNvPr id="191" name="YGAM Motif WHITE.ai" descr="YGAM Motif WHITE.ai"/>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4876" y="72840"/>
              <a:ext cx="277923" cy="301995"/>
            </a:xfrm>
            <a:prstGeom prst="rect">
              <a:avLst/>
            </a:prstGeom>
            <a:ln w="12700" cap="flat">
              <a:noFill/>
              <a:miter lim="400000"/>
            </a:ln>
            <a:effectLst/>
          </p:spPr>
        </p:pic>
      </p:grpSp>
      <p:grpSp>
        <p:nvGrpSpPr>
          <p:cNvPr id="16" name="Group 15">
            <a:extLst>
              <a:ext uri="{FF2B5EF4-FFF2-40B4-BE49-F238E27FC236}">
                <a16:creationId xmlns:a16="http://schemas.microsoft.com/office/drawing/2014/main" id="{DEA48187-A2B3-4CBA-B8E8-CB490DED9561}"/>
              </a:ext>
            </a:extLst>
          </p:cNvPr>
          <p:cNvGrpSpPr/>
          <p:nvPr/>
        </p:nvGrpSpPr>
        <p:grpSpPr>
          <a:xfrm>
            <a:off x="950976" y="12015216"/>
            <a:ext cx="20007072" cy="1275082"/>
            <a:chOff x="950976" y="12015216"/>
            <a:chExt cx="20007072" cy="1275082"/>
          </a:xfrm>
        </p:grpSpPr>
        <p:sp>
          <p:nvSpPr>
            <p:cNvPr id="17" name="Rectangle 16">
              <a:extLst>
                <a:ext uri="{FF2B5EF4-FFF2-40B4-BE49-F238E27FC236}">
                  <a16:creationId xmlns:a16="http://schemas.microsoft.com/office/drawing/2014/main" id="{2BA89072-218F-4F44-9B00-EDB915F72CF5}"/>
                </a:ext>
              </a:extLst>
            </p:cNvPr>
            <p:cNvSpPr/>
            <p:nvPr/>
          </p:nvSpPr>
          <p:spPr>
            <a:xfrm>
              <a:off x="950976" y="12015216"/>
              <a:ext cx="20007072" cy="1275082"/>
            </a:xfrm>
            <a:prstGeom prst="rect">
              <a:avLst/>
            </a:prstGeom>
            <a:solidFill>
              <a:schemeClr val="bg1"/>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GB" sz="30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18" name="Picture 2" descr="Image result for gamcare logo png">
              <a:hlinkClick r:id="rId3"/>
              <a:extLst>
                <a:ext uri="{FF2B5EF4-FFF2-40B4-BE49-F238E27FC236}">
                  <a16:creationId xmlns:a16="http://schemas.microsoft.com/office/drawing/2014/main" id="{D459D7B0-BD9E-4FA4-A979-677ADAEDBEC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50976" y="12223557"/>
              <a:ext cx="3359380" cy="970488"/>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378766BD-8BC3-4608-94DE-4B68E818E27C}"/>
                </a:ext>
              </a:extLst>
            </p:cNvPr>
            <p:cNvSpPr txBox="1"/>
            <p:nvPr/>
          </p:nvSpPr>
          <p:spPr>
            <a:xfrm>
              <a:off x="4310356" y="12151308"/>
              <a:ext cx="3557070" cy="10675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GB" sz="2000" b="1" i="0" u="none" strike="noStrike" cap="none" spc="-150" normalizeH="0" baseline="0" dirty="0">
                  <a:ln>
                    <a:noFill/>
                  </a:ln>
                  <a:solidFill>
                    <a:schemeClr val="bg2">
                      <a:lumMod val="50000"/>
                    </a:schemeClr>
                  </a:solidFill>
                  <a:effectLst/>
                  <a:uFillTx/>
                  <a:latin typeface="Quattrocento Sans" panose="020B0502050000020003" pitchFamily="34" charset="0"/>
                  <a:sym typeface="Helvetica Neue"/>
                </a:rPr>
                <a:t>NATIONAL GAMBLING HELPLINE </a:t>
              </a:r>
              <a:r>
                <a:rPr kumimoji="0" lang="en-GB" sz="4000" i="0" u="none" strike="noStrike" cap="none" spc="0" normalizeH="0" baseline="0" dirty="0">
                  <a:ln>
                    <a:noFill/>
                  </a:ln>
                  <a:solidFill>
                    <a:srgbClr val="512373"/>
                  </a:solidFill>
                  <a:effectLst/>
                  <a:uFillTx/>
                  <a:latin typeface="Quattrocento Sans" panose="020B0502050000020003" pitchFamily="34" charset="0"/>
                  <a:sym typeface="Helvetica Neue"/>
                </a:rPr>
                <a:t>0808 8020 133</a:t>
              </a:r>
              <a:endParaRPr kumimoji="0" lang="en-GB" sz="3200" i="0" u="none" strike="noStrike" cap="none" spc="0" normalizeH="0" baseline="0" dirty="0">
                <a:ln>
                  <a:noFill/>
                </a:ln>
                <a:solidFill>
                  <a:srgbClr val="512373"/>
                </a:solidFill>
                <a:effectLst/>
                <a:uFillTx/>
                <a:latin typeface="Quattrocento Sans" panose="020B0502050000020003" pitchFamily="34" charset="0"/>
                <a:sym typeface="Helvetica Neue"/>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1"/>
                                        </p:tgtEl>
                                        <p:attrNameLst>
                                          <p:attrName>style.visibility</p:attrName>
                                        </p:attrNameLst>
                                      </p:cBhvr>
                                      <p:to>
                                        <p:strVal val="visible"/>
                                      </p:to>
                                    </p:set>
                                    <p:animEffect transition="in" filter="fade">
                                      <p:cBhvr>
                                        <p:cTn id="7" dur="500"/>
                                        <p:tgtEl>
                                          <p:spTgt spid="181"/>
                                        </p:tgtEl>
                                      </p:cBhvr>
                                    </p:animEffect>
                                  </p:childTnLst>
                                </p:cTn>
                              </p:par>
                              <p:par>
                                <p:cTn id="8" presetID="10" presetClass="entr" presetSubtype="0" fill="hold" nodeType="withEffect">
                                  <p:stCondLst>
                                    <p:cond delay="0"/>
                                  </p:stCondLst>
                                  <p:childTnLst>
                                    <p:set>
                                      <p:cBhvr>
                                        <p:cTn id="9" dur="1" fill="hold">
                                          <p:stCondLst>
                                            <p:cond delay="0"/>
                                          </p:stCondLst>
                                        </p:cTn>
                                        <p:tgtEl>
                                          <p:spTgt spid="186"/>
                                        </p:tgtEl>
                                        <p:attrNameLst>
                                          <p:attrName>style.visibility</p:attrName>
                                        </p:attrNameLst>
                                      </p:cBhvr>
                                      <p:to>
                                        <p:strVal val="visible"/>
                                      </p:to>
                                    </p:set>
                                    <p:animEffect transition="in" filter="fade">
                                      <p:cBhvr>
                                        <p:cTn id="10" dur="500"/>
                                        <p:tgtEl>
                                          <p:spTgt spid="18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2"/>
                                        </p:tgtEl>
                                        <p:attrNameLst>
                                          <p:attrName>style.visibility</p:attrName>
                                        </p:attrNameLst>
                                      </p:cBhvr>
                                      <p:to>
                                        <p:strVal val="visible"/>
                                      </p:to>
                                    </p:set>
                                    <p:animEffect transition="in" filter="fade">
                                      <p:cBhvr>
                                        <p:cTn id="15" dur="500"/>
                                        <p:tgtEl>
                                          <p:spTgt spid="182"/>
                                        </p:tgtEl>
                                      </p:cBhvr>
                                    </p:animEffect>
                                  </p:childTnLst>
                                </p:cTn>
                              </p:par>
                              <p:par>
                                <p:cTn id="16" presetID="10" presetClass="entr" presetSubtype="0" fill="hold" nodeType="withEffect">
                                  <p:stCondLst>
                                    <p:cond delay="0"/>
                                  </p:stCondLst>
                                  <p:childTnLst>
                                    <p:set>
                                      <p:cBhvr>
                                        <p:cTn id="17" dur="1" fill="hold">
                                          <p:stCondLst>
                                            <p:cond delay="0"/>
                                          </p:stCondLst>
                                        </p:cTn>
                                        <p:tgtEl>
                                          <p:spTgt spid="189"/>
                                        </p:tgtEl>
                                        <p:attrNameLst>
                                          <p:attrName>style.visibility</p:attrName>
                                        </p:attrNameLst>
                                      </p:cBhvr>
                                      <p:to>
                                        <p:strVal val="visible"/>
                                      </p:to>
                                    </p:set>
                                    <p:animEffect transition="in" filter="fade">
                                      <p:cBhvr>
                                        <p:cTn id="18" dur="500"/>
                                        <p:tgtEl>
                                          <p:spTgt spid="18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83"/>
                                        </p:tgtEl>
                                        <p:attrNameLst>
                                          <p:attrName>style.visibility</p:attrName>
                                        </p:attrNameLst>
                                      </p:cBhvr>
                                      <p:to>
                                        <p:strVal val="visible"/>
                                      </p:to>
                                    </p:set>
                                    <p:animEffect transition="in" filter="fade">
                                      <p:cBhvr>
                                        <p:cTn id="23" dur="500"/>
                                        <p:tgtEl>
                                          <p:spTgt spid="183"/>
                                        </p:tgtEl>
                                      </p:cBhvr>
                                    </p:animEffect>
                                  </p:childTnLst>
                                </p:cTn>
                              </p:par>
                              <p:par>
                                <p:cTn id="24" presetID="10" presetClass="entr" presetSubtype="0" fill="hold" nodeType="withEffect">
                                  <p:stCondLst>
                                    <p:cond delay="0"/>
                                  </p:stCondLst>
                                  <p:childTnLst>
                                    <p:set>
                                      <p:cBhvr>
                                        <p:cTn id="25" dur="1" fill="hold">
                                          <p:stCondLst>
                                            <p:cond delay="0"/>
                                          </p:stCondLst>
                                        </p:cTn>
                                        <p:tgtEl>
                                          <p:spTgt spid="192"/>
                                        </p:tgtEl>
                                        <p:attrNameLst>
                                          <p:attrName>style.visibility</p:attrName>
                                        </p:attrNameLst>
                                      </p:cBhvr>
                                      <p:to>
                                        <p:strVal val="visible"/>
                                      </p:to>
                                    </p:set>
                                    <p:animEffect transition="in" filter="fade">
                                      <p:cBhvr>
                                        <p:cTn id="26" dur="500"/>
                                        <p:tgtEl>
                                          <p:spTgt spid="1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 grpId="0" animBg="1"/>
      <p:bldP spid="182" grpId="0" animBg="1"/>
      <p:bldP spid="18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Education resources"/>
          <p:cNvSpPr txBox="1">
            <a:spLocks noGrp="1"/>
          </p:cNvSpPr>
          <p:nvPr>
            <p:ph type="body" idx="13"/>
          </p:nvPr>
        </p:nvSpPr>
        <p:spPr>
          <a:xfrm>
            <a:off x="1140418" y="1358226"/>
            <a:ext cx="8299947" cy="151447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0" indent="0">
              <a:spcBef>
                <a:spcPts val="0"/>
              </a:spcBef>
              <a:buSzTx/>
              <a:buNone/>
              <a:defRPr sz="8000">
                <a:solidFill>
                  <a:srgbClr val="FFFFFF"/>
                </a:solidFill>
                <a:latin typeface="Oswald DemiBold"/>
                <a:ea typeface="Oswald DemiBold"/>
                <a:cs typeface="Oswald DemiBold"/>
                <a:sym typeface="Oswald DemiBold"/>
              </a:defRPr>
            </a:lvl1pPr>
          </a:lstStyle>
          <a:p>
            <a:r>
              <a:t>Education resources</a:t>
            </a:r>
          </a:p>
        </p:txBody>
      </p:sp>
      <p:grpSp>
        <p:nvGrpSpPr>
          <p:cNvPr id="198" name="Group"/>
          <p:cNvGrpSpPr/>
          <p:nvPr/>
        </p:nvGrpSpPr>
        <p:grpSpPr>
          <a:xfrm>
            <a:off x="1066800" y="4153426"/>
            <a:ext cx="23314379" cy="1009651"/>
            <a:chOff x="0" y="0"/>
            <a:chExt cx="23314378" cy="1009649"/>
          </a:xfrm>
        </p:grpSpPr>
        <p:sp>
          <p:nvSpPr>
            <p:cNvPr id="195" name="Rectangle"/>
            <p:cNvSpPr/>
            <p:nvPr/>
          </p:nvSpPr>
          <p:spPr>
            <a:xfrm>
              <a:off x="467179" y="679"/>
              <a:ext cx="22847200" cy="1008292"/>
            </a:xfrm>
            <a:prstGeom prst="rect">
              <a:avLst/>
            </a:prstGeom>
            <a:solidFill>
              <a:srgbClr val="E56F0A"/>
            </a:solidFill>
            <a:ln w="12700" cap="flat">
              <a:noFill/>
              <a:miter lim="400000"/>
            </a:ln>
            <a:effectLst/>
          </p:spPr>
          <p:txBody>
            <a:bodyPr wrap="square" lIns="71437" tIns="71437" rIns="71437" bIns="71437" numCol="1" anchor="ctr">
              <a:noAutofit/>
            </a:bodyPr>
            <a:lstStyle/>
            <a:p>
              <a:pPr>
                <a:defRPr sz="3000" b="0">
                  <a:solidFill>
                    <a:srgbClr val="FFFFFF"/>
                  </a:solidFill>
                  <a:latin typeface="+mn-lt"/>
                  <a:ea typeface="+mn-ea"/>
                  <a:cs typeface="+mn-cs"/>
                  <a:sym typeface="Helvetica Neue Medium"/>
                </a:defRPr>
              </a:pPr>
              <a:endParaRPr/>
            </a:p>
          </p:txBody>
        </p:sp>
        <p:sp>
          <p:nvSpPr>
            <p:cNvPr id="196" name="Oval"/>
            <p:cNvSpPr/>
            <p:nvPr/>
          </p:nvSpPr>
          <p:spPr>
            <a:xfrm>
              <a:off x="0" y="2415"/>
              <a:ext cx="993784" cy="1004820"/>
            </a:xfrm>
            <a:prstGeom prst="ellipse">
              <a:avLst/>
            </a:prstGeom>
            <a:solidFill>
              <a:srgbClr val="E88C1C"/>
            </a:solidFill>
            <a:ln w="12700" cap="flat">
              <a:noFill/>
              <a:miter lim="400000"/>
            </a:ln>
            <a:effectLst/>
          </p:spPr>
          <p:txBody>
            <a:bodyPr wrap="square" lIns="71437" tIns="71437" rIns="71437" bIns="71437" numCol="1" anchor="ctr">
              <a:noAutofit/>
            </a:bodyPr>
            <a:lstStyle/>
            <a:p>
              <a:pPr>
                <a:defRPr sz="3000" b="0">
                  <a:solidFill>
                    <a:srgbClr val="FFFFFF"/>
                  </a:solidFill>
                  <a:latin typeface="+mn-lt"/>
                  <a:ea typeface="+mn-ea"/>
                  <a:cs typeface="+mn-cs"/>
                  <a:sym typeface="Helvetica Neue Medium"/>
                </a:defRPr>
              </a:pPr>
              <a:endParaRPr/>
            </a:p>
          </p:txBody>
        </p:sp>
        <p:sp>
          <p:nvSpPr>
            <p:cNvPr id="197" name="Main education programme and resources for 11 – 25 age group"/>
            <p:cNvSpPr txBox="1"/>
            <p:nvPr/>
          </p:nvSpPr>
          <p:spPr>
            <a:xfrm>
              <a:off x="1045126" y="0"/>
              <a:ext cx="15907651" cy="100965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numCol="1" anchor="ctr">
              <a:noAutofit/>
            </a:bodyPr>
            <a:lstStyle/>
            <a:p>
              <a:pPr algn="l">
                <a:defRPr sz="3700">
                  <a:solidFill>
                    <a:srgbClr val="FFFFFF"/>
                  </a:solidFill>
                  <a:latin typeface="Quattrocento Sans"/>
                  <a:ea typeface="Quattrocento Sans"/>
                  <a:cs typeface="Quattrocento Sans"/>
                  <a:sym typeface="Quattrocento Sans"/>
                </a:defRPr>
              </a:pPr>
              <a:r>
                <a:rPr dirty="0"/>
                <a:t>Main </a:t>
              </a:r>
              <a:r>
                <a:rPr lang="en-GB" dirty="0"/>
                <a:t>education</a:t>
              </a:r>
              <a:r>
                <a:rPr dirty="0"/>
                <a:t> </a:t>
              </a:r>
              <a:r>
                <a:rPr lang="en-GB" dirty="0"/>
                <a:t>programme </a:t>
              </a:r>
              <a:r>
                <a:rPr dirty="0"/>
                <a:t>and resources for 11 – 25 age group </a:t>
              </a:r>
            </a:p>
          </p:txBody>
        </p:sp>
      </p:grpSp>
      <p:grpSp>
        <p:nvGrpSpPr>
          <p:cNvPr id="202" name="Group"/>
          <p:cNvGrpSpPr/>
          <p:nvPr/>
        </p:nvGrpSpPr>
        <p:grpSpPr>
          <a:xfrm>
            <a:off x="1066800" y="5663478"/>
            <a:ext cx="23314379" cy="1009651"/>
            <a:chOff x="0" y="0"/>
            <a:chExt cx="23314378" cy="1009649"/>
          </a:xfrm>
        </p:grpSpPr>
        <p:sp>
          <p:nvSpPr>
            <p:cNvPr id="199" name="Rectangle"/>
            <p:cNvSpPr/>
            <p:nvPr/>
          </p:nvSpPr>
          <p:spPr>
            <a:xfrm>
              <a:off x="467179" y="679"/>
              <a:ext cx="22847200" cy="1008292"/>
            </a:xfrm>
            <a:prstGeom prst="rect">
              <a:avLst/>
            </a:prstGeom>
            <a:solidFill>
              <a:srgbClr val="E56F0A"/>
            </a:solidFill>
            <a:ln w="12700" cap="flat">
              <a:noFill/>
              <a:miter lim="400000"/>
            </a:ln>
            <a:effectLst/>
          </p:spPr>
          <p:txBody>
            <a:bodyPr wrap="square" lIns="71437" tIns="71437" rIns="71437" bIns="71437" numCol="1" anchor="ctr">
              <a:noAutofit/>
            </a:bodyPr>
            <a:lstStyle/>
            <a:p>
              <a:pPr>
                <a:defRPr sz="3000" b="0">
                  <a:solidFill>
                    <a:srgbClr val="FFFFFF"/>
                  </a:solidFill>
                  <a:latin typeface="+mn-lt"/>
                  <a:ea typeface="+mn-ea"/>
                  <a:cs typeface="+mn-cs"/>
                  <a:sym typeface="Helvetica Neue Medium"/>
                </a:defRPr>
              </a:pPr>
              <a:endParaRPr/>
            </a:p>
          </p:txBody>
        </p:sp>
        <p:sp>
          <p:nvSpPr>
            <p:cNvPr id="200" name="Oval"/>
            <p:cNvSpPr/>
            <p:nvPr/>
          </p:nvSpPr>
          <p:spPr>
            <a:xfrm>
              <a:off x="0" y="2415"/>
              <a:ext cx="993784" cy="1004820"/>
            </a:xfrm>
            <a:prstGeom prst="ellipse">
              <a:avLst/>
            </a:prstGeom>
            <a:solidFill>
              <a:srgbClr val="E88C1C"/>
            </a:solidFill>
            <a:ln w="12700" cap="flat">
              <a:noFill/>
              <a:miter lim="400000"/>
            </a:ln>
            <a:effectLst/>
          </p:spPr>
          <p:txBody>
            <a:bodyPr wrap="square" lIns="71437" tIns="71437" rIns="71437" bIns="71437" numCol="1" anchor="ctr">
              <a:noAutofit/>
            </a:bodyPr>
            <a:lstStyle/>
            <a:p>
              <a:pPr>
                <a:defRPr sz="3000" b="0">
                  <a:solidFill>
                    <a:srgbClr val="FFFFFF"/>
                  </a:solidFill>
                  <a:latin typeface="+mn-lt"/>
                  <a:ea typeface="+mn-ea"/>
                  <a:cs typeface="+mn-cs"/>
                  <a:sym typeface="Helvetica Neue Medium"/>
                </a:defRPr>
              </a:pPr>
              <a:endParaRPr/>
            </a:p>
          </p:txBody>
        </p:sp>
        <p:sp>
          <p:nvSpPr>
            <p:cNvPr id="201" name="New primary school resources"/>
            <p:cNvSpPr txBox="1"/>
            <p:nvPr/>
          </p:nvSpPr>
          <p:spPr>
            <a:xfrm>
              <a:off x="1045126" y="0"/>
              <a:ext cx="15907651" cy="100965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numCol="1" anchor="ctr">
              <a:noAutofit/>
            </a:bodyPr>
            <a:lstStyle/>
            <a:p>
              <a:pPr algn="l">
                <a:defRPr sz="3700">
                  <a:solidFill>
                    <a:srgbClr val="FFFFFF"/>
                  </a:solidFill>
                  <a:latin typeface="Quattrocento Sans"/>
                  <a:ea typeface="Quattrocento Sans"/>
                  <a:cs typeface="Quattrocento Sans"/>
                  <a:sym typeface="Quattrocento Sans"/>
                </a:defRPr>
              </a:pPr>
              <a:r>
                <a:rPr lang="en-GB" dirty="0"/>
                <a:t>P</a:t>
              </a:r>
              <a:r>
                <a:rPr dirty="0" err="1"/>
                <a:t>rimary</a:t>
              </a:r>
              <a:r>
                <a:rPr dirty="0"/>
                <a:t> school resources </a:t>
              </a:r>
            </a:p>
          </p:txBody>
        </p:sp>
      </p:grpSp>
      <p:grpSp>
        <p:nvGrpSpPr>
          <p:cNvPr id="206" name="Group"/>
          <p:cNvGrpSpPr/>
          <p:nvPr/>
        </p:nvGrpSpPr>
        <p:grpSpPr>
          <a:xfrm>
            <a:off x="1066800" y="7173531"/>
            <a:ext cx="23314379" cy="1009651"/>
            <a:chOff x="0" y="0"/>
            <a:chExt cx="23314378" cy="1009649"/>
          </a:xfrm>
        </p:grpSpPr>
        <p:sp>
          <p:nvSpPr>
            <p:cNvPr id="203" name="Rectangle"/>
            <p:cNvSpPr/>
            <p:nvPr/>
          </p:nvSpPr>
          <p:spPr>
            <a:xfrm>
              <a:off x="467179" y="679"/>
              <a:ext cx="22847200" cy="1008292"/>
            </a:xfrm>
            <a:prstGeom prst="rect">
              <a:avLst/>
            </a:prstGeom>
            <a:solidFill>
              <a:srgbClr val="E56F0A"/>
            </a:solidFill>
            <a:ln w="12700" cap="flat">
              <a:noFill/>
              <a:miter lim="400000"/>
            </a:ln>
            <a:effectLst/>
          </p:spPr>
          <p:txBody>
            <a:bodyPr wrap="square" lIns="71437" tIns="71437" rIns="71437" bIns="71437" numCol="1" anchor="ctr">
              <a:noAutofit/>
            </a:bodyPr>
            <a:lstStyle/>
            <a:p>
              <a:pPr>
                <a:defRPr sz="3000" b="0">
                  <a:solidFill>
                    <a:srgbClr val="FFFFFF"/>
                  </a:solidFill>
                  <a:latin typeface="+mn-lt"/>
                  <a:ea typeface="+mn-ea"/>
                  <a:cs typeface="+mn-cs"/>
                  <a:sym typeface="Helvetica Neue Medium"/>
                </a:defRPr>
              </a:pPr>
              <a:endParaRPr/>
            </a:p>
          </p:txBody>
        </p:sp>
        <p:sp>
          <p:nvSpPr>
            <p:cNvPr id="204" name="Oval"/>
            <p:cNvSpPr/>
            <p:nvPr/>
          </p:nvSpPr>
          <p:spPr>
            <a:xfrm>
              <a:off x="0" y="2415"/>
              <a:ext cx="993784" cy="1004820"/>
            </a:xfrm>
            <a:prstGeom prst="ellipse">
              <a:avLst/>
            </a:prstGeom>
            <a:solidFill>
              <a:srgbClr val="E88C1C"/>
            </a:solidFill>
            <a:ln w="12700" cap="flat">
              <a:noFill/>
              <a:miter lim="400000"/>
            </a:ln>
            <a:effectLst/>
          </p:spPr>
          <p:txBody>
            <a:bodyPr wrap="square" lIns="71437" tIns="71437" rIns="71437" bIns="71437" numCol="1" anchor="ctr">
              <a:noAutofit/>
            </a:bodyPr>
            <a:lstStyle/>
            <a:p>
              <a:pPr>
                <a:defRPr sz="3000" b="0">
                  <a:solidFill>
                    <a:srgbClr val="FFFFFF"/>
                  </a:solidFill>
                  <a:latin typeface="+mn-lt"/>
                  <a:ea typeface="+mn-ea"/>
                  <a:cs typeface="+mn-cs"/>
                  <a:sym typeface="Helvetica Neue Medium"/>
                </a:defRPr>
              </a:pPr>
              <a:endParaRPr/>
            </a:p>
          </p:txBody>
        </p:sp>
        <p:sp>
          <p:nvSpPr>
            <p:cNvPr id="205" name="Parental Guidance and Training"/>
            <p:cNvSpPr txBox="1"/>
            <p:nvPr/>
          </p:nvSpPr>
          <p:spPr>
            <a:xfrm>
              <a:off x="1045126" y="0"/>
              <a:ext cx="15907651" cy="100965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numCol="1" anchor="ctr">
              <a:noAutofit/>
            </a:bodyPr>
            <a:lstStyle/>
            <a:p>
              <a:pPr algn="l">
                <a:defRPr sz="3700">
                  <a:solidFill>
                    <a:srgbClr val="FFFFFF"/>
                  </a:solidFill>
                  <a:latin typeface="Quattrocento Sans"/>
                  <a:ea typeface="Quattrocento Sans"/>
                  <a:cs typeface="Quattrocento Sans"/>
                  <a:sym typeface="Quattrocento Sans"/>
                </a:defRPr>
              </a:pPr>
              <a:r>
                <a:rPr dirty="0"/>
                <a:t>Parental </a:t>
              </a:r>
              <a:r>
                <a:rPr lang="en-GB" dirty="0"/>
                <a:t>guidance</a:t>
              </a:r>
              <a:r>
                <a:rPr dirty="0"/>
                <a:t> and </a:t>
              </a:r>
              <a:r>
                <a:rPr lang="en-GB" dirty="0"/>
                <a:t>t</a:t>
              </a:r>
              <a:r>
                <a:rPr dirty="0"/>
                <a:t>raining </a:t>
              </a:r>
            </a:p>
          </p:txBody>
        </p:sp>
      </p:grpSp>
      <p:grpSp>
        <p:nvGrpSpPr>
          <p:cNvPr id="210" name="Group"/>
          <p:cNvGrpSpPr/>
          <p:nvPr/>
        </p:nvGrpSpPr>
        <p:grpSpPr>
          <a:xfrm>
            <a:off x="1066800" y="8683583"/>
            <a:ext cx="23314379" cy="1009651"/>
            <a:chOff x="0" y="0"/>
            <a:chExt cx="23314378" cy="1009649"/>
          </a:xfrm>
        </p:grpSpPr>
        <p:sp>
          <p:nvSpPr>
            <p:cNvPr id="207" name="Rectangle"/>
            <p:cNvSpPr/>
            <p:nvPr/>
          </p:nvSpPr>
          <p:spPr>
            <a:xfrm>
              <a:off x="467179" y="679"/>
              <a:ext cx="22847200" cy="1008292"/>
            </a:xfrm>
            <a:prstGeom prst="rect">
              <a:avLst/>
            </a:prstGeom>
            <a:solidFill>
              <a:srgbClr val="E56F0A"/>
            </a:solidFill>
            <a:ln w="12700" cap="flat">
              <a:noFill/>
              <a:miter lim="400000"/>
            </a:ln>
            <a:effectLst/>
          </p:spPr>
          <p:txBody>
            <a:bodyPr wrap="square" lIns="71437" tIns="71437" rIns="71437" bIns="71437" numCol="1" anchor="ctr">
              <a:noAutofit/>
            </a:bodyPr>
            <a:lstStyle/>
            <a:p>
              <a:pPr>
                <a:defRPr sz="3000" b="0">
                  <a:solidFill>
                    <a:srgbClr val="FFFFFF"/>
                  </a:solidFill>
                  <a:latin typeface="+mn-lt"/>
                  <a:ea typeface="+mn-ea"/>
                  <a:cs typeface="+mn-cs"/>
                  <a:sym typeface="Helvetica Neue Medium"/>
                </a:defRPr>
              </a:pPr>
              <a:endParaRPr/>
            </a:p>
          </p:txBody>
        </p:sp>
        <p:sp>
          <p:nvSpPr>
            <p:cNvPr id="208" name="Oval"/>
            <p:cNvSpPr/>
            <p:nvPr/>
          </p:nvSpPr>
          <p:spPr>
            <a:xfrm>
              <a:off x="0" y="2415"/>
              <a:ext cx="993784" cy="1004820"/>
            </a:xfrm>
            <a:prstGeom prst="ellipse">
              <a:avLst/>
            </a:prstGeom>
            <a:solidFill>
              <a:srgbClr val="E88C1C"/>
            </a:solidFill>
            <a:ln w="12700" cap="flat">
              <a:noFill/>
              <a:miter lim="400000"/>
            </a:ln>
            <a:effectLst/>
          </p:spPr>
          <p:txBody>
            <a:bodyPr wrap="square" lIns="71437" tIns="71437" rIns="71437" bIns="71437" numCol="1" anchor="ctr">
              <a:noAutofit/>
            </a:bodyPr>
            <a:lstStyle/>
            <a:p>
              <a:pPr>
                <a:defRPr sz="3000" b="0">
                  <a:solidFill>
                    <a:srgbClr val="FFFFFF"/>
                  </a:solidFill>
                  <a:latin typeface="+mn-lt"/>
                  <a:ea typeface="+mn-ea"/>
                  <a:cs typeface="+mn-cs"/>
                  <a:sym typeface="Helvetica Neue Medium"/>
                </a:defRPr>
              </a:pPr>
              <a:endParaRPr/>
            </a:p>
          </p:txBody>
        </p:sp>
        <p:sp>
          <p:nvSpPr>
            <p:cNvPr id="209" name="One-to-one materials"/>
            <p:cNvSpPr txBox="1"/>
            <p:nvPr/>
          </p:nvSpPr>
          <p:spPr>
            <a:xfrm>
              <a:off x="1045126" y="0"/>
              <a:ext cx="15907651" cy="100965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numCol="1" anchor="ctr">
              <a:noAutofit/>
            </a:bodyPr>
            <a:lstStyle/>
            <a:p>
              <a:pPr algn="l">
                <a:defRPr sz="3700">
                  <a:solidFill>
                    <a:srgbClr val="FFFFFF"/>
                  </a:solidFill>
                  <a:latin typeface="Quattrocento Sans"/>
                  <a:ea typeface="Quattrocento Sans"/>
                  <a:cs typeface="Quattrocento Sans"/>
                  <a:sym typeface="Quattrocento Sans"/>
                </a:defRPr>
              </a:pPr>
              <a:r>
                <a:rPr dirty="0"/>
                <a:t>One-to-one materials </a:t>
              </a:r>
            </a:p>
          </p:txBody>
        </p:sp>
      </p:grpSp>
      <p:grpSp>
        <p:nvGrpSpPr>
          <p:cNvPr id="214" name="Group"/>
          <p:cNvGrpSpPr/>
          <p:nvPr/>
        </p:nvGrpSpPr>
        <p:grpSpPr>
          <a:xfrm>
            <a:off x="1066800" y="10203992"/>
            <a:ext cx="23314379" cy="1009651"/>
            <a:chOff x="0" y="0"/>
            <a:chExt cx="23314378" cy="1009649"/>
          </a:xfrm>
        </p:grpSpPr>
        <p:sp>
          <p:nvSpPr>
            <p:cNvPr id="211" name="Rectangle"/>
            <p:cNvSpPr/>
            <p:nvPr/>
          </p:nvSpPr>
          <p:spPr>
            <a:xfrm>
              <a:off x="467179" y="679"/>
              <a:ext cx="22847200" cy="1008292"/>
            </a:xfrm>
            <a:prstGeom prst="rect">
              <a:avLst/>
            </a:prstGeom>
            <a:solidFill>
              <a:srgbClr val="E56F0A"/>
            </a:solidFill>
            <a:ln w="12700" cap="flat">
              <a:noFill/>
              <a:miter lim="400000"/>
            </a:ln>
            <a:effectLst/>
          </p:spPr>
          <p:txBody>
            <a:bodyPr wrap="square" lIns="71437" tIns="71437" rIns="71437" bIns="71437" numCol="1" anchor="ctr">
              <a:noAutofit/>
            </a:bodyPr>
            <a:lstStyle/>
            <a:p>
              <a:pPr>
                <a:defRPr sz="3000" b="0">
                  <a:solidFill>
                    <a:srgbClr val="FFFFFF"/>
                  </a:solidFill>
                  <a:latin typeface="+mn-lt"/>
                  <a:ea typeface="+mn-ea"/>
                  <a:cs typeface="+mn-cs"/>
                  <a:sym typeface="Helvetica Neue Medium"/>
                </a:defRPr>
              </a:pPr>
              <a:endParaRPr/>
            </a:p>
          </p:txBody>
        </p:sp>
        <p:sp>
          <p:nvSpPr>
            <p:cNvPr id="212" name="Oval"/>
            <p:cNvSpPr/>
            <p:nvPr/>
          </p:nvSpPr>
          <p:spPr>
            <a:xfrm>
              <a:off x="0" y="2415"/>
              <a:ext cx="993784" cy="1004820"/>
            </a:xfrm>
            <a:prstGeom prst="ellipse">
              <a:avLst/>
            </a:prstGeom>
            <a:solidFill>
              <a:srgbClr val="E88C1C"/>
            </a:solidFill>
            <a:ln w="12700" cap="flat">
              <a:noFill/>
              <a:miter lim="400000"/>
            </a:ln>
            <a:effectLst/>
          </p:spPr>
          <p:txBody>
            <a:bodyPr wrap="square" lIns="71437" tIns="71437" rIns="71437" bIns="71437" numCol="1" anchor="ctr">
              <a:noAutofit/>
            </a:bodyPr>
            <a:lstStyle/>
            <a:p>
              <a:pPr>
                <a:defRPr sz="3000" b="0">
                  <a:solidFill>
                    <a:srgbClr val="FFFFFF"/>
                  </a:solidFill>
                  <a:latin typeface="+mn-lt"/>
                  <a:ea typeface="+mn-ea"/>
                  <a:cs typeface="+mn-cs"/>
                  <a:sym typeface="Helvetica Neue Medium"/>
                </a:defRPr>
              </a:pPr>
              <a:endParaRPr/>
            </a:p>
          </p:txBody>
        </p:sp>
        <p:sp>
          <p:nvSpPr>
            <p:cNvPr id="213" name="Training Films"/>
            <p:cNvSpPr txBox="1"/>
            <p:nvPr/>
          </p:nvSpPr>
          <p:spPr>
            <a:xfrm>
              <a:off x="1095926" y="0"/>
              <a:ext cx="15907651" cy="100965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numCol="1" anchor="ctr">
              <a:noAutofit/>
            </a:bodyPr>
            <a:lstStyle/>
            <a:p>
              <a:pPr algn="l">
                <a:defRPr sz="3700">
                  <a:solidFill>
                    <a:srgbClr val="FFFFFF"/>
                  </a:solidFill>
                  <a:latin typeface="Quattrocento Sans"/>
                  <a:ea typeface="Quattrocento Sans"/>
                  <a:cs typeface="Quattrocento Sans"/>
                  <a:sym typeface="Quattrocento Sans"/>
                </a:defRPr>
              </a:pPr>
              <a:r>
                <a:rPr dirty="0"/>
                <a:t>Training </a:t>
              </a:r>
              <a:r>
                <a:rPr lang="en-GB" dirty="0"/>
                <a:t>f</a:t>
              </a:r>
              <a:r>
                <a:rPr dirty="0" err="1"/>
                <a:t>ilms</a:t>
              </a:r>
              <a:r>
                <a:rPr dirty="0"/>
                <a:t> </a:t>
              </a:r>
            </a:p>
          </p:txBody>
        </p:sp>
      </p:grpSp>
      <p:grpSp>
        <p:nvGrpSpPr>
          <p:cNvPr id="23" name="Group 22">
            <a:extLst>
              <a:ext uri="{FF2B5EF4-FFF2-40B4-BE49-F238E27FC236}">
                <a16:creationId xmlns:a16="http://schemas.microsoft.com/office/drawing/2014/main" id="{3E3ED4EA-ED3F-4571-BF83-0AF02C7F2E3C}"/>
              </a:ext>
            </a:extLst>
          </p:cNvPr>
          <p:cNvGrpSpPr/>
          <p:nvPr/>
        </p:nvGrpSpPr>
        <p:grpSpPr>
          <a:xfrm>
            <a:off x="950976" y="12015216"/>
            <a:ext cx="20007072" cy="1275082"/>
            <a:chOff x="950976" y="12015216"/>
            <a:chExt cx="20007072" cy="1275082"/>
          </a:xfrm>
        </p:grpSpPr>
        <p:sp>
          <p:nvSpPr>
            <p:cNvPr id="24" name="Rectangle 23">
              <a:extLst>
                <a:ext uri="{FF2B5EF4-FFF2-40B4-BE49-F238E27FC236}">
                  <a16:creationId xmlns:a16="http://schemas.microsoft.com/office/drawing/2014/main" id="{40959141-995E-466E-96AD-BAECF3B23C43}"/>
                </a:ext>
              </a:extLst>
            </p:cNvPr>
            <p:cNvSpPr/>
            <p:nvPr/>
          </p:nvSpPr>
          <p:spPr>
            <a:xfrm>
              <a:off x="950976" y="12015216"/>
              <a:ext cx="20007072" cy="1275082"/>
            </a:xfrm>
            <a:prstGeom prst="rect">
              <a:avLst/>
            </a:prstGeom>
            <a:solidFill>
              <a:schemeClr val="bg1"/>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GB" sz="30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25" name="Picture 2" descr="Image result for gamcare logo png">
              <a:hlinkClick r:id="rId2"/>
              <a:extLst>
                <a:ext uri="{FF2B5EF4-FFF2-40B4-BE49-F238E27FC236}">
                  <a16:creationId xmlns:a16="http://schemas.microsoft.com/office/drawing/2014/main" id="{58F1C1B8-C866-4DC8-B6A6-AFB11699532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50976" y="12223557"/>
              <a:ext cx="3359380" cy="970488"/>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2761B250-1323-410F-8EF7-A203AE0ED2F3}"/>
                </a:ext>
              </a:extLst>
            </p:cNvPr>
            <p:cNvSpPr txBox="1"/>
            <p:nvPr/>
          </p:nvSpPr>
          <p:spPr>
            <a:xfrm>
              <a:off x="4310356" y="12151308"/>
              <a:ext cx="3557070" cy="10675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GB" sz="2000" b="1" i="0" u="none" strike="noStrike" cap="none" spc="-150" normalizeH="0" baseline="0" dirty="0">
                  <a:ln>
                    <a:noFill/>
                  </a:ln>
                  <a:solidFill>
                    <a:schemeClr val="bg2">
                      <a:lumMod val="50000"/>
                    </a:schemeClr>
                  </a:solidFill>
                  <a:effectLst/>
                  <a:uFillTx/>
                  <a:latin typeface="Quattrocento Sans" panose="020B0502050000020003" pitchFamily="34" charset="0"/>
                  <a:sym typeface="Helvetica Neue"/>
                </a:rPr>
                <a:t>NATIONAL GAMBLING HELPLINE </a:t>
              </a:r>
              <a:r>
                <a:rPr kumimoji="0" lang="en-GB" sz="4000" i="0" u="none" strike="noStrike" cap="none" spc="0" normalizeH="0" baseline="0" dirty="0">
                  <a:ln>
                    <a:noFill/>
                  </a:ln>
                  <a:solidFill>
                    <a:srgbClr val="512373"/>
                  </a:solidFill>
                  <a:effectLst/>
                  <a:uFillTx/>
                  <a:latin typeface="Quattrocento Sans" panose="020B0502050000020003" pitchFamily="34" charset="0"/>
                  <a:sym typeface="Helvetica Neue"/>
                </a:rPr>
                <a:t>0808 8020 133</a:t>
              </a:r>
              <a:endParaRPr kumimoji="0" lang="en-GB" sz="3200" i="0" u="none" strike="noStrike" cap="none" spc="0" normalizeH="0" baseline="0" dirty="0">
                <a:ln>
                  <a:noFill/>
                </a:ln>
                <a:solidFill>
                  <a:srgbClr val="512373"/>
                </a:solidFill>
                <a:effectLst/>
                <a:uFillTx/>
                <a:latin typeface="Quattrocento Sans" panose="020B0502050000020003" pitchFamily="34" charset="0"/>
                <a:sym typeface="Helvetica Neue"/>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98"/>
                                        </p:tgtEl>
                                        <p:attrNameLst>
                                          <p:attrName>style.visibility</p:attrName>
                                        </p:attrNameLst>
                                      </p:cBhvr>
                                      <p:to>
                                        <p:strVal val="visible"/>
                                      </p:to>
                                    </p:set>
                                    <p:anim calcmode="lin" valueType="num">
                                      <p:cBhvr additive="base">
                                        <p:cTn id="7" dur="500" fill="hold"/>
                                        <p:tgtEl>
                                          <p:spTgt spid="198"/>
                                        </p:tgtEl>
                                        <p:attrNameLst>
                                          <p:attrName>ppt_x</p:attrName>
                                        </p:attrNameLst>
                                      </p:cBhvr>
                                      <p:tavLst>
                                        <p:tav tm="0">
                                          <p:val>
                                            <p:strVal val="1+#ppt_w/2"/>
                                          </p:val>
                                        </p:tav>
                                        <p:tav tm="100000">
                                          <p:val>
                                            <p:strVal val="#ppt_x"/>
                                          </p:val>
                                        </p:tav>
                                      </p:tavLst>
                                    </p:anim>
                                    <p:anim calcmode="lin" valueType="num">
                                      <p:cBhvr additive="base">
                                        <p:cTn id="8" dur="500" fill="hold"/>
                                        <p:tgtEl>
                                          <p:spTgt spid="19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02"/>
                                        </p:tgtEl>
                                        <p:attrNameLst>
                                          <p:attrName>style.visibility</p:attrName>
                                        </p:attrNameLst>
                                      </p:cBhvr>
                                      <p:to>
                                        <p:strVal val="visible"/>
                                      </p:to>
                                    </p:set>
                                    <p:anim calcmode="lin" valueType="num">
                                      <p:cBhvr additive="base">
                                        <p:cTn id="13" dur="500" fill="hold"/>
                                        <p:tgtEl>
                                          <p:spTgt spid="202"/>
                                        </p:tgtEl>
                                        <p:attrNameLst>
                                          <p:attrName>ppt_x</p:attrName>
                                        </p:attrNameLst>
                                      </p:cBhvr>
                                      <p:tavLst>
                                        <p:tav tm="0">
                                          <p:val>
                                            <p:strVal val="1+#ppt_w/2"/>
                                          </p:val>
                                        </p:tav>
                                        <p:tav tm="100000">
                                          <p:val>
                                            <p:strVal val="#ppt_x"/>
                                          </p:val>
                                        </p:tav>
                                      </p:tavLst>
                                    </p:anim>
                                    <p:anim calcmode="lin" valueType="num">
                                      <p:cBhvr additive="base">
                                        <p:cTn id="14" dur="500" fill="hold"/>
                                        <p:tgtEl>
                                          <p:spTgt spid="20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206"/>
                                        </p:tgtEl>
                                        <p:attrNameLst>
                                          <p:attrName>style.visibility</p:attrName>
                                        </p:attrNameLst>
                                      </p:cBhvr>
                                      <p:to>
                                        <p:strVal val="visible"/>
                                      </p:to>
                                    </p:set>
                                    <p:anim calcmode="lin" valueType="num">
                                      <p:cBhvr additive="base">
                                        <p:cTn id="19" dur="500" fill="hold"/>
                                        <p:tgtEl>
                                          <p:spTgt spid="206"/>
                                        </p:tgtEl>
                                        <p:attrNameLst>
                                          <p:attrName>ppt_x</p:attrName>
                                        </p:attrNameLst>
                                      </p:cBhvr>
                                      <p:tavLst>
                                        <p:tav tm="0">
                                          <p:val>
                                            <p:strVal val="1+#ppt_w/2"/>
                                          </p:val>
                                        </p:tav>
                                        <p:tav tm="100000">
                                          <p:val>
                                            <p:strVal val="#ppt_x"/>
                                          </p:val>
                                        </p:tav>
                                      </p:tavLst>
                                    </p:anim>
                                    <p:anim calcmode="lin" valueType="num">
                                      <p:cBhvr additive="base">
                                        <p:cTn id="20" dur="500" fill="hold"/>
                                        <p:tgtEl>
                                          <p:spTgt spid="20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210"/>
                                        </p:tgtEl>
                                        <p:attrNameLst>
                                          <p:attrName>style.visibility</p:attrName>
                                        </p:attrNameLst>
                                      </p:cBhvr>
                                      <p:to>
                                        <p:strVal val="visible"/>
                                      </p:to>
                                    </p:set>
                                    <p:anim calcmode="lin" valueType="num">
                                      <p:cBhvr additive="base">
                                        <p:cTn id="25" dur="500" fill="hold"/>
                                        <p:tgtEl>
                                          <p:spTgt spid="210"/>
                                        </p:tgtEl>
                                        <p:attrNameLst>
                                          <p:attrName>ppt_x</p:attrName>
                                        </p:attrNameLst>
                                      </p:cBhvr>
                                      <p:tavLst>
                                        <p:tav tm="0">
                                          <p:val>
                                            <p:strVal val="1+#ppt_w/2"/>
                                          </p:val>
                                        </p:tav>
                                        <p:tav tm="100000">
                                          <p:val>
                                            <p:strVal val="#ppt_x"/>
                                          </p:val>
                                        </p:tav>
                                      </p:tavLst>
                                    </p:anim>
                                    <p:anim calcmode="lin" valueType="num">
                                      <p:cBhvr additive="base">
                                        <p:cTn id="26" dur="500" fill="hold"/>
                                        <p:tgtEl>
                                          <p:spTgt spid="210"/>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214"/>
                                        </p:tgtEl>
                                        <p:attrNameLst>
                                          <p:attrName>style.visibility</p:attrName>
                                        </p:attrNameLst>
                                      </p:cBhvr>
                                      <p:to>
                                        <p:strVal val="visible"/>
                                      </p:to>
                                    </p:set>
                                    <p:anim calcmode="lin" valueType="num">
                                      <p:cBhvr additive="base">
                                        <p:cTn id="31" dur="500" fill="hold"/>
                                        <p:tgtEl>
                                          <p:spTgt spid="214"/>
                                        </p:tgtEl>
                                        <p:attrNameLst>
                                          <p:attrName>ppt_x</p:attrName>
                                        </p:attrNameLst>
                                      </p:cBhvr>
                                      <p:tavLst>
                                        <p:tav tm="0">
                                          <p:val>
                                            <p:strVal val="1+#ppt_w/2"/>
                                          </p:val>
                                        </p:tav>
                                        <p:tav tm="100000">
                                          <p:val>
                                            <p:strVal val="#ppt_x"/>
                                          </p:val>
                                        </p:tav>
                                      </p:tavLst>
                                    </p:anim>
                                    <p:anim calcmode="lin" valueType="num">
                                      <p:cBhvr additive="base">
                                        <p:cTn id="32" dur="500" fill="hold"/>
                                        <p:tgtEl>
                                          <p:spTgt spid="2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Today’s aims"/>
          <p:cNvSpPr txBox="1">
            <a:spLocks noGrp="1"/>
          </p:cNvSpPr>
          <p:nvPr>
            <p:ph type="body" idx="13"/>
          </p:nvPr>
        </p:nvSpPr>
        <p:spPr>
          <a:xfrm>
            <a:off x="1140418" y="1427776"/>
            <a:ext cx="3912930" cy="137537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0" indent="0">
              <a:spcBef>
                <a:spcPts val="0"/>
              </a:spcBef>
              <a:buSzTx/>
              <a:buNone/>
              <a:defRPr sz="8000">
                <a:solidFill>
                  <a:srgbClr val="FFFFFF"/>
                </a:solidFill>
                <a:latin typeface="Oswald DemiBold"/>
                <a:ea typeface="Oswald DemiBold"/>
                <a:cs typeface="Oswald DemiBold"/>
                <a:sym typeface="Oswald DemiBold"/>
              </a:defRPr>
            </a:lvl1pPr>
          </a:lstStyle>
          <a:p>
            <a:r>
              <a:rPr lang="en-GB" dirty="0"/>
              <a:t>Attitudes</a:t>
            </a:r>
            <a:endParaRPr dirty="0"/>
          </a:p>
        </p:txBody>
      </p:sp>
      <p:grpSp>
        <p:nvGrpSpPr>
          <p:cNvPr id="6" name="Group 5">
            <a:extLst>
              <a:ext uri="{FF2B5EF4-FFF2-40B4-BE49-F238E27FC236}">
                <a16:creationId xmlns:a16="http://schemas.microsoft.com/office/drawing/2014/main" id="{DD731303-505C-48D9-AD48-E9A72DC24242}"/>
              </a:ext>
            </a:extLst>
          </p:cNvPr>
          <p:cNvGrpSpPr/>
          <p:nvPr/>
        </p:nvGrpSpPr>
        <p:grpSpPr>
          <a:xfrm>
            <a:off x="1155699" y="5009691"/>
            <a:ext cx="13154154" cy="792000"/>
            <a:chOff x="1155699" y="5613195"/>
            <a:chExt cx="13154154" cy="792000"/>
          </a:xfrm>
        </p:grpSpPr>
        <p:grpSp>
          <p:nvGrpSpPr>
            <p:cNvPr id="186" name="Group"/>
            <p:cNvGrpSpPr/>
            <p:nvPr/>
          </p:nvGrpSpPr>
          <p:grpSpPr>
            <a:xfrm>
              <a:off x="1155699" y="5613195"/>
              <a:ext cx="792000" cy="792000"/>
              <a:chOff x="0" y="0"/>
              <a:chExt cx="447675" cy="447675"/>
            </a:xfrm>
          </p:grpSpPr>
          <p:sp>
            <p:nvSpPr>
              <p:cNvPr id="184" name="Circle"/>
              <p:cNvSpPr/>
              <p:nvPr/>
            </p:nvSpPr>
            <p:spPr>
              <a:xfrm>
                <a:off x="0" y="0"/>
                <a:ext cx="447675" cy="447675"/>
              </a:xfrm>
              <a:prstGeom prst="ellipse">
                <a:avLst/>
              </a:prstGeom>
              <a:solidFill>
                <a:srgbClr val="E56F0A"/>
              </a:solidFill>
              <a:ln w="12700" cap="flat">
                <a:noFill/>
                <a:miter lim="400000"/>
              </a:ln>
              <a:effectLst/>
            </p:spPr>
            <p:txBody>
              <a:bodyPr wrap="square" lIns="71437" tIns="71437" rIns="71437" bIns="71437" numCol="1" anchor="ctr">
                <a:noAutofit/>
              </a:bodyPr>
              <a:lstStyle/>
              <a:p>
                <a:pPr>
                  <a:defRPr sz="3000" b="0">
                    <a:solidFill>
                      <a:srgbClr val="FFFFFF"/>
                    </a:solidFill>
                    <a:latin typeface="+mn-lt"/>
                    <a:ea typeface="+mn-ea"/>
                    <a:cs typeface="+mn-cs"/>
                    <a:sym typeface="Helvetica Neue Medium"/>
                  </a:defRPr>
                </a:pPr>
                <a:endParaRPr/>
              </a:p>
            </p:txBody>
          </p:sp>
          <p:pic>
            <p:nvPicPr>
              <p:cNvPr id="185" name="YGAM Motif WHITE.ai" descr="YGAM Motif WHITE.ai"/>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4876" y="72840"/>
                <a:ext cx="277923" cy="301995"/>
              </a:xfrm>
              <a:prstGeom prst="rect">
                <a:avLst/>
              </a:prstGeom>
              <a:ln w="12700" cap="flat">
                <a:noFill/>
                <a:miter lim="400000"/>
              </a:ln>
              <a:effectLst/>
            </p:spPr>
          </p:pic>
        </p:grpSp>
        <p:sp>
          <p:nvSpPr>
            <p:cNvPr id="2" name="Rectangle 1">
              <a:extLst>
                <a:ext uri="{FF2B5EF4-FFF2-40B4-BE49-F238E27FC236}">
                  <a16:creationId xmlns:a16="http://schemas.microsoft.com/office/drawing/2014/main" id="{774600FA-13AA-4A9D-B4D7-8CE21A50FF96}"/>
                </a:ext>
              </a:extLst>
            </p:cNvPr>
            <p:cNvSpPr/>
            <p:nvPr/>
          </p:nvSpPr>
          <p:spPr>
            <a:xfrm>
              <a:off x="2097856" y="5685738"/>
              <a:ext cx="12211997" cy="707886"/>
            </a:xfrm>
            <a:prstGeom prst="rect">
              <a:avLst/>
            </a:prstGeom>
          </p:spPr>
          <p:txBody>
            <a:bodyPr wrap="none">
              <a:spAutoFit/>
            </a:bodyPr>
            <a:lstStyle/>
            <a:p>
              <a:r>
                <a:rPr lang="en-US" sz="4000" b="0" dirty="0">
                  <a:latin typeface="Quattrocento Sans" panose="020B0502050000020003" pitchFamily="34" charset="0"/>
                </a:rPr>
                <a:t>What is the difference between gambling and gaming?</a:t>
              </a:r>
            </a:p>
          </p:txBody>
        </p:sp>
      </p:grpSp>
      <p:grpSp>
        <p:nvGrpSpPr>
          <p:cNvPr id="7" name="Group 6">
            <a:extLst>
              <a:ext uri="{FF2B5EF4-FFF2-40B4-BE49-F238E27FC236}">
                <a16:creationId xmlns:a16="http://schemas.microsoft.com/office/drawing/2014/main" id="{48CC0DA3-9BF8-4A7C-B325-2AB700D487A8}"/>
              </a:ext>
            </a:extLst>
          </p:cNvPr>
          <p:cNvGrpSpPr/>
          <p:nvPr/>
        </p:nvGrpSpPr>
        <p:grpSpPr>
          <a:xfrm>
            <a:off x="1155699" y="6466974"/>
            <a:ext cx="10305619" cy="810107"/>
            <a:chOff x="1155699" y="7070478"/>
            <a:chExt cx="10305619" cy="810107"/>
          </a:xfrm>
        </p:grpSpPr>
        <p:grpSp>
          <p:nvGrpSpPr>
            <p:cNvPr id="189" name="Group"/>
            <p:cNvGrpSpPr/>
            <p:nvPr/>
          </p:nvGrpSpPr>
          <p:grpSpPr>
            <a:xfrm>
              <a:off x="1155699" y="7070478"/>
              <a:ext cx="792000" cy="792000"/>
              <a:chOff x="0" y="0"/>
              <a:chExt cx="447675" cy="447675"/>
            </a:xfrm>
          </p:grpSpPr>
          <p:sp>
            <p:nvSpPr>
              <p:cNvPr id="187" name="Circle"/>
              <p:cNvSpPr/>
              <p:nvPr/>
            </p:nvSpPr>
            <p:spPr>
              <a:xfrm>
                <a:off x="0" y="0"/>
                <a:ext cx="447675" cy="447675"/>
              </a:xfrm>
              <a:prstGeom prst="ellipse">
                <a:avLst/>
              </a:prstGeom>
              <a:solidFill>
                <a:srgbClr val="E56F0A"/>
              </a:solidFill>
              <a:ln w="12700" cap="flat">
                <a:noFill/>
                <a:miter lim="400000"/>
              </a:ln>
              <a:effectLst/>
            </p:spPr>
            <p:txBody>
              <a:bodyPr wrap="square" lIns="71437" tIns="71437" rIns="71437" bIns="71437" numCol="1" anchor="ctr">
                <a:noAutofit/>
              </a:bodyPr>
              <a:lstStyle/>
              <a:p>
                <a:pPr>
                  <a:defRPr sz="3000" b="0">
                    <a:solidFill>
                      <a:srgbClr val="FFFFFF"/>
                    </a:solidFill>
                    <a:latin typeface="+mn-lt"/>
                    <a:ea typeface="+mn-ea"/>
                    <a:cs typeface="+mn-cs"/>
                    <a:sym typeface="Helvetica Neue Medium"/>
                  </a:defRPr>
                </a:pPr>
                <a:endParaRPr/>
              </a:p>
            </p:txBody>
          </p:sp>
          <p:pic>
            <p:nvPicPr>
              <p:cNvPr id="188" name="YGAM Motif WHITE.ai" descr="YGAM Motif WHITE.ai"/>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4876" y="72840"/>
                <a:ext cx="277923" cy="301995"/>
              </a:xfrm>
              <a:prstGeom prst="rect">
                <a:avLst/>
              </a:prstGeom>
              <a:ln w="12700" cap="flat">
                <a:noFill/>
                <a:miter lim="400000"/>
              </a:ln>
              <a:effectLst/>
            </p:spPr>
          </p:pic>
        </p:grpSp>
        <p:sp>
          <p:nvSpPr>
            <p:cNvPr id="3" name="Rectangle 2">
              <a:extLst>
                <a:ext uri="{FF2B5EF4-FFF2-40B4-BE49-F238E27FC236}">
                  <a16:creationId xmlns:a16="http://schemas.microsoft.com/office/drawing/2014/main" id="{2A19A664-4504-4E64-9E82-1655A5E3D771}"/>
                </a:ext>
              </a:extLst>
            </p:cNvPr>
            <p:cNvSpPr/>
            <p:nvPr/>
          </p:nvSpPr>
          <p:spPr>
            <a:xfrm>
              <a:off x="2097856" y="7172699"/>
              <a:ext cx="9363462" cy="707886"/>
            </a:xfrm>
            <a:prstGeom prst="rect">
              <a:avLst/>
            </a:prstGeom>
          </p:spPr>
          <p:txBody>
            <a:bodyPr wrap="none">
              <a:spAutoFit/>
            </a:bodyPr>
            <a:lstStyle/>
            <a:p>
              <a:r>
                <a:rPr lang="en-US" sz="4000" b="0" dirty="0">
                  <a:latin typeface="Quattrocento Sans" panose="020B0502050000020003" pitchFamily="34" charset="0"/>
                </a:rPr>
                <a:t>Why do people choose to gamble/game?</a:t>
              </a:r>
              <a:endParaRPr lang="en-GB" sz="4000" dirty="0"/>
            </a:p>
          </p:txBody>
        </p:sp>
      </p:grpSp>
      <p:grpSp>
        <p:nvGrpSpPr>
          <p:cNvPr id="8" name="Group 7">
            <a:extLst>
              <a:ext uri="{FF2B5EF4-FFF2-40B4-BE49-F238E27FC236}">
                <a16:creationId xmlns:a16="http://schemas.microsoft.com/office/drawing/2014/main" id="{D7FE58C1-49C3-46B3-B9DC-1FA687A2B78C}"/>
              </a:ext>
            </a:extLst>
          </p:cNvPr>
          <p:cNvGrpSpPr/>
          <p:nvPr/>
        </p:nvGrpSpPr>
        <p:grpSpPr>
          <a:xfrm>
            <a:off x="1155699" y="7925771"/>
            <a:ext cx="9909676" cy="836750"/>
            <a:chOff x="1155699" y="8529275"/>
            <a:chExt cx="9909676" cy="836750"/>
          </a:xfrm>
        </p:grpSpPr>
        <p:grpSp>
          <p:nvGrpSpPr>
            <p:cNvPr id="192" name="Group"/>
            <p:cNvGrpSpPr/>
            <p:nvPr/>
          </p:nvGrpSpPr>
          <p:grpSpPr>
            <a:xfrm>
              <a:off x="1155699" y="8529275"/>
              <a:ext cx="792000" cy="792000"/>
              <a:chOff x="0" y="0"/>
              <a:chExt cx="447675" cy="447675"/>
            </a:xfrm>
          </p:grpSpPr>
          <p:sp>
            <p:nvSpPr>
              <p:cNvPr id="190" name="Circle"/>
              <p:cNvSpPr/>
              <p:nvPr/>
            </p:nvSpPr>
            <p:spPr>
              <a:xfrm>
                <a:off x="0" y="0"/>
                <a:ext cx="447675" cy="447675"/>
              </a:xfrm>
              <a:prstGeom prst="ellipse">
                <a:avLst/>
              </a:prstGeom>
              <a:solidFill>
                <a:srgbClr val="E56F0A"/>
              </a:solidFill>
              <a:ln w="12700" cap="flat">
                <a:noFill/>
                <a:miter lim="400000"/>
              </a:ln>
              <a:effectLst/>
            </p:spPr>
            <p:txBody>
              <a:bodyPr wrap="square" lIns="71437" tIns="71437" rIns="71437" bIns="71437" numCol="1" anchor="ctr">
                <a:noAutofit/>
              </a:bodyPr>
              <a:lstStyle/>
              <a:p>
                <a:pPr>
                  <a:defRPr sz="3000" b="0">
                    <a:solidFill>
                      <a:srgbClr val="FFFFFF"/>
                    </a:solidFill>
                    <a:latin typeface="+mn-lt"/>
                    <a:ea typeface="+mn-ea"/>
                    <a:cs typeface="+mn-cs"/>
                    <a:sym typeface="Helvetica Neue Medium"/>
                  </a:defRPr>
                </a:pPr>
                <a:endParaRPr/>
              </a:p>
            </p:txBody>
          </p:sp>
          <p:pic>
            <p:nvPicPr>
              <p:cNvPr id="191" name="YGAM Motif WHITE.ai" descr="YGAM Motif WHITE.ai"/>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4876" y="72840"/>
                <a:ext cx="277923" cy="301995"/>
              </a:xfrm>
              <a:prstGeom prst="rect">
                <a:avLst/>
              </a:prstGeom>
              <a:ln w="12700" cap="flat">
                <a:noFill/>
                <a:miter lim="400000"/>
              </a:ln>
              <a:effectLst/>
            </p:spPr>
          </p:pic>
        </p:grpSp>
        <p:sp>
          <p:nvSpPr>
            <p:cNvPr id="4" name="Rectangle 3">
              <a:extLst>
                <a:ext uri="{FF2B5EF4-FFF2-40B4-BE49-F238E27FC236}">
                  <a16:creationId xmlns:a16="http://schemas.microsoft.com/office/drawing/2014/main" id="{F1CF624C-A86D-44F5-AA3A-06819459A38C}"/>
                </a:ext>
              </a:extLst>
            </p:cNvPr>
            <p:cNvSpPr/>
            <p:nvPr/>
          </p:nvSpPr>
          <p:spPr>
            <a:xfrm>
              <a:off x="2097856" y="8658139"/>
              <a:ext cx="8967519" cy="707886"/>
            </a:xfrm>
            <a:prstGeom prst="rect">
              <a:avLst/>
            </a:prstGeom>
          </p:spPr>
          <p:txBody>
            <a:bodyPr wrap="none">
              <a:spAutoFit/>
            </a:bodyPr>
            <a:lstStyle/>
            <a:p>
              <a:r>
                <a:rPr lang="en-US" sz="4000" b="0" dirty="0">
                  <a:latin typeface="Quattrocento Sans" panose="020B0502050000020003" pitchFamily="34" charset="0"/>
                </a:rPr>
                <a:t>Is there a stereotypical gambler/gamer?</a:t>
              </a:r>
            </a:p>
          </p:txBody>
        </p:sp>
      </p:grpSp>
      <p:grpSp>
        <p:nvGrpSpPr>
          <p:cNvPr id="9" name="Group 8">
            <a:extLst>
              <a:ext uri="{FF2B5EF4-FFF2-40B4-BE49-F238E27FC236}">
                <a16:creationId xmlns:a16="http://schemas.microsoft.com/office/drawing/2014/main" id="{6B357F31-81E5-4863-936A-02086EC92188}"/>
              </a:ext>
            </a:extLst>
          </p:cNvPr>
          <p:cNvGrpSpPr/>
          <p:nvPr/>
        </p:nvGrpSpPr>
        <p:grpSpPr>
          <a:xfrm>
            <a:off x="1140418" y="9379183"/>
            <a:ext cx="19854205" cy="868778"/>
            <a:chOff x="1140418" y="9982687"/>
            <a:chExt cx="19854205" cy="868778"/>
          </a:xfrm>
        </p:grpSpPr>
        <p:grpSp>
          <p:nvGrpSpPr>
            <p:cNvPr id="20" name="Group">
              <a:extLst>
                <a:ext uri="{FF2B5EF4-FFF2-40B4-BE49-F238E27FC236}">
                  <a16:creationId xmlns:a16="http://schemas.microsoft.com/office/drawing/2014/main" id="{564A879D-284B-41C7-8174-6B31024EF540}"/>
                </a:ext>
              </a:extLst>
            </p:cNvPr>
            <p:cNvGrpSpPr/>
            <p:nvPr/>
          </p:nvGrpSpPr>
          <p:grpSpPr>
            <a:xfrm>
              <a:off x="1140418" y="9982687"/>
              <a:ext cx="792000" cy="792000"/>
              <a:chOff x="0" y="0"/>
              <a:chExt cx="447675" cy="447675"/>
            </a:xfrm>
          </p:grpSpPr>
          <p:sp>
            <p:nvSpPr>
              <p:cNvPr id="21" name="Circle">
                <a:extLst>
                  <a:ext uri="{FF2B5EF4-FFF2-40B4-BE49-F238E27FC236}">
                    <a16:creationId xmlns:a16="http://schemas.microsoft.com/office/drawing/2014/main" id="{64EB08FF-D143-4E26-BA1B-917B2942793D}"/>
                  </a:ext>
                </a:extLst>
              </p:cNvPr>
              <p:cNvSpPr/>
              <p:nvPr/>
            </p:nvSpPr>
            <p:spPr>
              <a:xfrm>
                <a:off x="0" y="0"/>
                <a:ext cx="447675" cy="447675"/>
              </a:xfrm>
              <a:prstGeom prst="ellipse">
                <a:avLst/>
              </a:prstGeom>
              <a:solidFill>
                <a:srgbClr val="E56F0A"/>
              </a:solidFill>
              <a:ln w="12700" cap="flat">
                <a:noFill/>
                <a:miter lim="400000"/>
              </a:ln>
              <a:effectLst/>
            </p:spPr>
            <p:txBody>
              <a:bodyPr wrap="square" lIns="71437" tIns="71437" rIns="71437" bIns="71437" numCol="1" anchor="ctr">
                <a:noAutofit/>
              </a:bodyPr>
              <a:lstStyle/>
              <a:p>
                <a:pPr>
                  <a:defRPr sz="3000" b="0">
                    <a:solidFill>
                      <a:srgbClr val="FFFFFF"/>
                    </a:solidFill>
                    <a:latin typeface="+mn-lt"/>
                    <a:ea typeface="+mn-ea"/>
                    <a:cs typeface="+mn-cs"/>
                    <a:sym typeface="Helvetica Neue Medium"/>
                  </a:defRPr>
                </a:pPr>
                <a:endParaRPr/>
              </a:p>
            </p:txBody>
          </p:sp>
          <p:pic>
            <p:nvPicPr>
              <p:cNvPr id="22" name="YGAM Motif WHITE.ai" descr="YGAM Motif WHITE.ai">
                <a:extLst>
                  <a:ext uri="{FF2B5EF4-FFF2-40B4-BE49-F238E27FC236}">
                    <a16:creationId xmlns:a16="http://schemas.microsoft.com/office/drawing/2014/main" id="{4ED7E42C-98CA-4A35-96FA-97D8F544A46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4876" y="72840"/>
                <a:ext cx="277923" cy="301995"/>
              </a:xfrm>
              <a:prstGeom prst="rect">
                <a:avLst/>
              </a:prstGeom>
              <a:ln w="12700" cap="flat">
                <a:noFill/>
                <a:miter lim="400000"/>
              </a:ln>
              <a:effectLst/>
            </p:spPr>
          </p:pic>
        </p:grpSp>
        <p:sp>
          <p:nvSpPr>
            <p:cNvPr id="5" name="Rectangle 4">
              <a:extLst>
                <a:ext uri="{FF2B5EF4-FFF2-40B4-BE49-F238E27FC236}">
                  <a16:creationId xmlns:a16="http://schemas.microsoft.com/office/drawing/2014/main" id="{275EF163-F2B3-42A4-844D-CC057A1DE694}"/>
                </a:ext>
              </a:extLst>
            </p:cNvPr>
            <p:cNvSpPr/>
            <p:nvPr/>
          </p:nvSpPr>
          <p:spPr>
            <a:xfrm>
              <a:off x="2097856" y="10143579"/>
              <a:ext cx="18896767" cy="707886"/>
            </a:xfrm>
            <a:prstGeom prst="rect">
              <a:avLst/>
            </a:prstGeom>
          </p:spPr>
          <p:txBody>
            <a:bodyPr wrap="square">
              <a:spAutoFit/>
            </a:bodyPr>
            <a:lstStyle/>
            <a:p>
              <a:pPr algn="l"/>
              <a:r>
                <a:rPr lang="en-US" sz="4000" b="0" dirty="0">
                  <a:latin typeface="Quattrocento Sans" panose="020B0502050000020003" pitchFamily="34" charset="0"/>
                </a:rPr>
                <a:t>Is there a stigma associated with (</a:t>
              </a:r>
              <a:r>
                <a:rPr lang="en-US" sz="4000" b="0" dirty="0" err="1">
                  <a:latin typeface="Quattrocento Sans" panose="020B0502050000020003" pitchFamily="34" charset="0"/>
                </a:rPr>
                <a:t>i</a:t>
              </a:r>
              <a:r>
                <a:rPr lang="en-US" sz="4000" b="0" dirty="0">
                  <a:latin typeface="Quattrocento Sans" panose="020B0502050000020003" pitchFamily="34" charset="0"/>
                </a:rPr>
                <a:t>) gambling or (ii) problem gambling and if so, why?</a:t>
              </a:r>
              <a:endParaRPr lang="en-GB" sz="4000" b="0" dirty="0">
                <a:latin typeface="Quattrocento Sans" panose="020B0502050000020003" pitchFamily="34" charset="0"/>
              </a:endParaRPr>
            </a:p>
          </p:txBody>
        </p:sp>
      </p:grpSp>
      <p:grpSp>
        <p:nvGrpSpPr>
          <p:cNvPr id="24" name="Group 23">
            <a:extLst>
              <a:ext uri="{FF2B5EF4-FFF2-40B4-BE49-F238E27FC236}">
                <a16:creationId xmlns:a16="http://schemas.microsoft.com/office/drawing/2014/main" id="{837FBCA0-C6C6-4963-B181-F9406AA751FB}"/>
              </a:ext>
            </a:extLst>
          </p:cNvPr>
          <p:cNvGrpSpPr/>
          <p:nvPr/>
        </p:nvGrpSpPr>
        <p:grpSpPr>
          <a:xfrm>
            <a:off x="950976" y="12015216"/>
            <a:ext cx="20007072" cy="1275082"/>
            <a:chOff x="950976" y="12015216"/>
            <a:chExt cx="20007072" cy="1275082"/>
          </a:xfrm>
        </p:grpSpPr>
        <p:sp>
          <p:nvSpPr>
            <p:cNvPr id="25" name="Rectangle 24">
              <a:extLst>
                <a:ext uri="{FF2B5EF4-FFF2-40B4-BE49-F238E27FC236}">
                  <a16:creationId xmlns:a16="http://schemas.microsoft.com/office/drawing/2014/main" id="{14413E19-95F6-42D0-B686-86A096158CF9}"/>
                </a:ext>
              </a:extLst>
            </p:cNvPr>
            <p:cNvSpPr/>
            <p:nvPr/>
          </p:nvSpPr>
          <p:spPr>
            <a:xfrm>
              <a:off x="950976" y="12015216"/>
              <a:ext cx="20007072" cy="1275082"/>
            </a:xfrm>
            <a:prstGeom prst="rect">
              <a:avLst/>
            </a:prstGeom>
            <a:solidFill>
              <a:schemeClr val="bg1"/>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GB" sz="30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26" name="Picture 2" descr="Image result for gamcare logo png">
              <a:hlinkClick r:id="rId3"/>
              <a:extLst>
                <a:ext uri="{FF2B5EF4-FFF2-40B4-BE49-F238E27FC236}">
                  <a16:creationId xmlns:a16="http://schemas.microsoft.com/office/drawing/2014/main" id="{6238D12B-01B1-4619-982B-59C9EA1E8D5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50976" y="12223557"/>
              <a:ext cx="3359380" cy="970488"/>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A776749C-7CB2-4273-9256-2EFBEEFF09FA}"/>
                </a:ext>
              </a:extLst>
            </p:cNvPr>
            <p:cNvSpPr txBox="1"/>
            <p:nvPr/>
          </p:nvSpPr>
          <p:spPr>
            <a:xfrm>
              <a:off x="4310356" y="12151308"/>
              <a:ext cx="3557070" cy="10675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GB" sz="2000" b="1" i="0" u="none" strike="noStrike" cap="none" spc="-150" normalizeH="0" baseline="0" dirty="0">
                  <a:ln>
                    <a:noFill/>
                  </a:ln>
                  <a:solidFill>
                    <a:schemeClr val="bg2">
                      <a:lumMod val="50000"/>
                    </a:schemeClr>
                  </a:solidFill>
                  <a:effectLst/>
                  <a:uFillTx/>
                  <a:latin typeface="Quattrocento Sans" panose="020B0502050000020003" pitchFamily="34" charset="0"/>
                  <a:sym typeface="Helvetica Neue"/>
                </a:rPr>
                <a:t>NATIONAL GAMBLING HELPLINE </a:t>
              </a:r>
              <a:r>
                <a:rPr kumimoji="0" lang="en-GB" sz="4000" i="0" u="none" strike="noStrike" cap="none" spc="0" normalizeH="0" baseline="0" dirty="0">
                  <a:ln>
                    <a:noFill/>
                  </a:ln>
                  <a:solidFill>
                    <a:srgbClr val="512373"/>
                  </a:solidFill>
                  <a:effectLst/>
                  <a:uFillTx/>
                  <a:latin typeface="Quattrocento Sans" panose="020B0502050000020003" pitchFamily="34" charset="0"/>
                  <a:sym typeface="Helvetica Neue"/>
                </a:rPr>
                <a:t>0808 8020 133</a:t>
              </a:r>
              <a:endParaRPr kumimoji="0" lang="en-GB" sz="3200" i="0" u="none" strike="noStrike" cap="none" spc="0" normalizeH="0" baseline="0" dirty="0">
                <a:ln>
                  <a:noFill/>
                </a:ln>
                <a:solidFill>
                  <a:srgbClr val="512373"/>
                </a:solidFill>
                <a:effectLst/>
                <a:uFillTx/>
                <a:latin typeface="Quattrocento Sans" panose="020B0502050000020003" pitchFamily="34" charset="0"/>
                <a:sym typeface="Helvetica Neue"/>
              </a:endParaRPr>
            </a:p>
          </p:txBody>
        </p:sp>
      </p:grpSp>
    </p:spTree>
    <p:extLst>
      <p:ext uri="{BB962C8B-B14F-4D97-AF65-F5344CB8AC3E}">
        <p14:creationId xmlns:p14="http://schemas.microsoft.com/office/powerpoint/2010/main" val="222233679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2" name="Getting to know you"/>
          <p:cNvSpPr txBox="1">
            <a:spLocks noGrp="1"/>
          </p:cNvSpPr>
          <p:nvPr>
            <p:ph type="body" idx="13"/>
          </p:nvPr>
        </p:nvSpPr>
        <p:spPr>
          <a:xfrm>
            <a:off x="1140418" y="1358226"/>
            <a:ext cx="8261748" cy="151447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0" indent="0">
              <a:spcBef>
                <a:spcPts val="0"/>
              </a:spcBef>
              <a:buSzTx/>
              <a:buNone/>
              <a:defRPr sz="8000">
                <a:solidFill>
                  <a:srgbClr val="FFFFFF"/>
                </a:solidFill>
                <a:latin typeface="Oswald DemiBold"/>
                <a:ea typeface="Oswald DemiBold"/>
                <a:cs typeface="Oswald DemiBold"/>
                <a:sym typeface="Oswald DemiBold"/>
              </a:defRPr>
            </a:lvl1pPr>
          </a:lstStyle>
          <a:p>
            <a:r>
              <a:t>Getting to know you</a:t>
            </a:r>
          </a:p>
        </p:txBody>
      </p:sp>
      <p:sp>
        <p:nvSpPr>
          <p:cNvPr id="232" name="Do you, or have you ever?"/>
          <p:cNvSpPr txBox="1"/>
          <p:nvPr/>
        </p:nvSpPr>
        <p:spPr>
          <a:xfrm>
            <a:off x="607060" y="3805273"/>
            <a:ext cx="5831459" cy="701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lgn="l">
              <a:defRPr sz="4000">
                <a:latin typeface="Quattrocento Sans"/>
                <a:ea typeface="Quattrocento Sans"/>
                <a:cs typeface="Quattrocento Sans"/>
                <a:sym typeface="Quattrocento Sans"/>
              </a:defRPr>
            </a:lvl1pPr>
          </a:lstStyle>
          <a:p>
            <a:r>
              <a:rPr dirty="0"/>
              <a:t>Do you, or have you ever?</a:t>
            </a:r>
          </a:p>
        </p:txBody>
      </p:sp>
      <p:grpSp>
        <p:nvGrpSpPr>
          <p:cNvPr id="2" name="Group 1">
            <a:extLst>
              <a:ext uri="{FF2B5EF4-FFF2-40B4-BE49-F238E27FC236}">
                <a16:creationId xmlns:a16="http://schemas.microsoft.com/office/drawing/2014/main" id="{E83F8D74-D3CA-4004-A06D-6799688337CD}"/>
              </a:ext>
            </a:extLst>
          </p:cNvPr>
          <p:cNvGrpSpPr/>
          <p:nvPr/>
        </p:nvGrpSpPr>
        <p:grpSpPr>
          <a:xfrm>
            <a:off x="18007076" y="4542509"/>
            <a:ext cx="6047942" cy="1056681"/>
            <a:chOff x="17970500" y="5072861"/>
            <a:chExt cx="6047942" cy="1056681"/>
          </a:xfrm>
        </p:grpSpPr>
        <p:sp>
          <p:nvSpPr>
            <p:cNvPr id="221" name="Rounded Rectangle"/>
            <p:cNvSpPr/>
            <p:nvPr/>
          </p:nvSpPr>
          <p:spPr>
            <a:xfrm>
              <a:off x="17970500" y="5072861"/>
              <a:ext cx="6047942" cy="1056681"/>
            </a:xfrm>
            <a:prstGeom prst="roundRect">
              <a:avLst>
                <a:gd name="adj" fmla="val 10524"/>
              </a:avLst>
            </a:prstGeom>
            <a:solidFill>
              <a:srgbClr val="E56F0A"/>
            </a:solidFill>
            <a:ln w="12700">
              <a:miter lim="400000"/>
            </a:ln>
          </p:spPr>
          <p:txBody>
            <a:bodyPr lIns="71437" tIns="71437" rIns="71437" bIns="71437" anchor="ctr"/>
            <a:lstStyle/>
            <a:p>
              <a:pPr>
                <a:defRPr sz="3000" b="0">
                  <a:solidFill>
                    <a:srgbClr val="E56F0A"/>
                  </a:solidFill>
                  <a:latin typeface="+mn-lt"/>
                  <a:ea typeface="+mn-ea"/>
                  <a:cs typeface="+mn-cs"/>
                  <a:sym typeface="Helvetica Neue Medium"/>
                </a:defRPr>
              </a:pPr>
              <a:endParaRPr/>
            </a:p>
          </p:txBody>
        </p:sp>
        <p:sp>
          <p:nvSpPr>
            <p:cNvPr id="233" name="What is gambling?"/>
            <p:cNvSpPr txBox="1"/>
            <p:nvPr/>
          </p:nvSpPr>
          <p:spPr>
            <a:xfrm>
              <a:off x="18097500" y="5255424"/>
              <a:ext cx="5793942" cy="701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defRPr sz="4000">
                  <a:solidFill>
                    <a:srgbClr val="FFFFFF"/>
                  </a:solidFill>
                  <a:latin typeface="Quattrocento Sans"/>
                  <a:ea typeface="Quattrocento Sans"/>
                  <a:cs typeface="Quattrocento Sans"/>
                  <a:sym typeface="Quattrocento Sans"/>
                </a:defRPr>
              </a:lvl1pPr>
            </a:lstStyle>
            <a:p>
              <a:r>
                <a:rPr dirty="0"/>
                <a:t>What is gambling?</a:t>
              </a:r>
            </a:p>
          </p:txBody>
        </p:sp>
      </p:grpSp>
      <p:sp>
        <p:nvSpPr>
          <p:cNvPr id="234" name="Betting, gaming or participating in a lottery."/>
          <p:cNvSpPr txBox="1"/>
          <p:nvPr/>
        </p:nvSpPr>
        <p:spPr>
          <a:xfrm>
            <a:off x="18035235" y="5716584"/>
            <a:ext cx="5991623" cy="12221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lnSpc>
                <a:spcPct val="120000"/>
              </a:lnSpc>
              <a:defRPr sz="3000" b="0">
                <a:latin typeface="Quattrocento Sans"/>
                <a:ea typeface="Quattrocento Sans"/>
                <a:cs typeface="Quattrocento Sans"/>
                <a:sym typeface="Quattrocento Sans"/>
              </a:defRPr>
            </a:lvl1pPr>
          </a:lstStyle>
          <a:p>
            <a:r>
              <a:rPr dirty="0"/>
              <a:t>Betting, gaming or participating </a:t>
            </a:r>
            <a:br>
              <a:rPr lang="en-GB" dirty="0"/>
            </a:br>
            <a:r>
              <a:rPr dirty="0"/>
              <a:t>in a lottery.</a:t>
            </a:r>
          </a:p>
        </p:txBody>
      </p:sp>
      <p:grpSp>
        <p:nvGrpSpPr>
          <p:cNvPr id="3" name="Group 2">
            <a:extLst>
              <a:ext uri="{FF2B5EF4-FFF2-40B4-BE49-F238E27FC236}">
                <a16:creationId xmlns:a16="http://schemas.microsoft.com/office/drawing/2014/main" id="{1FFE923F-1D19-425D-B7BF-66104820849B}"/>
              </a:ext>
            </a:extLst>
          </p:cNvPr>
          <p:cNvGrpSpPr/>
          <p:nvPr/>
        </p:nvGrpSpPr>
        <p:grpSpPr>
          <a:xfrm>
            <a:off x="18007076" y="7095218"/>
            <a:ext cx="6047942" cy="1514476"/>
            <a:chOff x="17970500" y="7625570"/>
            <a:chExt cx="6047942" cy="1514476"/>
          </a:xfrm>
        </p:grpSpPr>
        <p:sp>
          <p:nvSpPr>
            <p:cNvPr id="235" name="Rounded Rectangle"/>
            <p:cNvSpPr/>
            <p:nvPr/>
          </p:nvSpPr>
          <p:spPr>
            <a:xfrm>
              <a:off x="17970500" y="7625570"/>
              <a:ext cx="6047942" cy="1514476"/>
            </a:xfrm>
            <a:prstGeom prst="roundRect">
              <a:avLst>
                <a:gd name="adj" fmla="val 7343"/>
              </a:avLst>
            </a:prstGeom>
            <a:solidFill>
              <a:srgbClr val="E56F0A"/>
            </a:solidFill>
            <a:ln w="12700">
              <a:miter lim="400000"/>
            </a:ln>
          </p:spPr>
          <p:txBody>
            <a:bodyPr lIns="71437" tIns="71437" rIns="71437" bIns="71437" anchor="ctr"/>
            <a:lstStyle/>
            <a:p>
              <a:pPr>
                <a:defRPr sz="3000" b="0">
                  <a:solidFill>
                    <a:srgbClr val="E56F0A"/>
                  </a:solidFill>
                  <a:latin typeface="+mn-lt"/>
                  <a:ea typeface="+mn-ea"/>
                  <a:cs typeface="+mn-cs"/>
                  <a:sym typeface="Helvetica Neue Medium"/>
                </a:defRPr>
              </a:pPr>
              <a:endParaRPr/>
            </a:p>
          </p:txBody>
        </p:sp>
        <p:sp>
          <p:nvSpPr>
            <p:cNvPr id="236" name="What is a problem gambler?"/>
            <p:cNvSpPr txBox="1"/>
            <p:nvPr/>
          </p:nvSpPr>
          <p:spPr>
            <a:xfrm>
              <a:off x="18097500" y="7757333"/>
              <a:ext cx="5793942" cy="12604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defRPr sz="4000">
                  <a:solidFill>
                    <a:srgbClr val="FFFFFF"/>
                  </a:solidFill>
                  <a:latin typeface="Quattrocento Sans"/>
                  <a:ea typeface="Quattrocento Sans"/>
                  <a:cs typeface="Quattrocento Sans"/>
                  <a:sym typeface="Quattrocento Sans"/>
                </a:defRPr>
              </a:lvl1pPr>
            </a:lstStyle>
            <a:p>
              <a:r>
                <a:rPr dirty="0"/>
                <a:t>What is a problem gambler?</a:t>
              </a:r>
            </a:p>
          </p:txBody>
        </p:sp>
      </p:grpSp>
      <p:sp>
        <p:nvSpPr>
          <p:cNvPr id="237" name="Someone whose habit compromises, disrupts or damages family, personal or recreational pursuits."/>
          <p:cNvSpPr txBox="1"/>
          <p:nvPr/>
        </p:nvSpPr>
        <p:spPr>
          <a:xfrm>
            <a:off x="18058382" y="8681639"/>
            <a:ext cx="5991623" cy="23301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lnSpc>
                <a:spcPct val="120000"/>
              </a:lnSpc>
              <a:defRPr sz="3000" b="0">
                <a:latin typeface="Quattrocento Sans"/>
                <a:ea typeface="Quattrocento Sans"/>
                <a:cs typeface="Quattrocento Sans"/>
                <a:sym typeface="Quattrocento Sans"/>
              </a:defRPr>
            </a:lvl1pPr>
          </a:lstStyle>
          <a:p>
            <a:r>
              <a:rPr dirty="0"/>
              <a:t>Someone whose habit compromises, disrupts or </a:t>
            </a:r>
            <a:br>
              <a:rPr lang="en-GB" dirty="0"/>
            </a:br>
            <a:r>
              <a:rPr dirty="0"/>
              <a:t>damages family, personal or recreational pursuits.</a:t>
            </a:r>
          </a:p>
        </p:txBody>
      </p:sp>
      <p:grpSp>
        <p:nvGrpSpPr>
          <p:cNvPr id="19" name="Group 18">
            <a:extLst>
              <a:ext uri="{FF2B5EF4-FFF2-40B4-BE49-F238E27FC236}">
                <a16:creationId xmlns:a16="http://schemas.microsoft.com/office/drawing/2014/main" id="{7D77F712-27EC-45AC-933D-6FD3F13EB1C3}"/>
              </a:ext>
            </a:extLst>
          </p:cNvPr>
          <p:cNvGrpSpPr/>
          <p:nvPr/>
        </p:nvGrpSpPr>
        <p:grpSpPr>
          <a:xfrm>
            <a:off x="950976" y="12015216"/>
            <a:ext cx="20007072" cy="1275082"/>
            <a:chOff x="950976" y="12015216"/>
            <a:chExt cx="20007072" cy="1275082"/>
          </a:xfrm>
        </p:grpSpPr>
        <p:sp>
          <p:nvSpPr>
            <p:cNvPr id="20" name="Rectangle 19">
              <a:extLst>
                <a:ext uri="{FF2B5EF4-FFF2-40B4-BE49-F238E27FC236}">
                  <a16:creationId xmlns:a16="http://schemas.microsoft.com/office/drawing/2014/main" id="{6B40026C-CF5B-48FA-B060-1A1831A69351}"/>
                </a:ext>
              </a:extLst>
            </p:cNvPr>
            <p:cNvSpPr/>
            <p:nvPr/>
          </p:nvSpPr>
          <p:spPr>
            <a:xfrm>
              <a:off x="950976" y="12015216"/>
              <a:ext cx="20007072" cy="1275082"/>
            </a:xfrm>
            <a:prstGeom prst="rect">
              <a:avLst/>
            </a:prstGeom>
            <a:solidFill>
              <a:schemeClr val="bg1"/>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GB" sz="30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21" name="Picture 2" descr="Image result for gamcare logo png">
              <a:hlinkClick r:id="rId2"/>
              <a:extLst>
                <a:ext uri="{FF2B5EF4-FFF2-40B4-BE49-F238E27FC236}">
                  <a16:creationId xmlns:a16="http://schemas.microsoft.com/office/drawing/2014/main" id="{EA6E7A87-30C1-49E2-92B8-95D69D3C5EF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50976" y="12223557"/>
              <a:ext cx="3359380" cy="970488"/>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F767323A-7057-4F0B-A87E-959E1E066A18}"/>
                </a:ext>
              </a:extLst>
            </p:cNvPr>
            <p:cNvSpPr txBox="1"/>
            <p:nvPr/>
          </p:nvSpPr>
          <p:spPr>
            <a:xfrm>
              <a:off x="4310356" y="12151308"/>
              <a:ext cx="3557070" cy="10675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GB" sz="2000" b="1" i="0" u="none" strike="noStrike" cap="none" spc="-150" normalizeH="0" baseline="0" dirty="0">
                  <a:ln>
                    <a:noFill/>
                  </a:ln>
                  <a:solidFill>
                    <a:schemeClr val="bg2">
                      <a:lumMod val="50000"/>
                    </a:schemeClr>
                  </a:solidFill>
                  <a:effectLst/>
                  <a:uFillTx/>
                  <a:latin typeface="Quattrocento Sans" panose="020B0502050000020003" pitchFamily="34" charset="0"/>
                  <a:sym typeface="Helvetica Neue"/>
                </a:rPr>
                <a:t>NATIONAL GAMBLING HELPLINE </a:t>
              </a:r>
              <a:r>
                <a:rPr kumimoji="0" lang="en-GB" sz="4000" i="0" u="none" strike="noStrike" cap="none" spc="0" normalizeH="0" baseline="0" dirty="0">
                  <a:ln>
                    <a:noFill/>
                  </a:ln>
                  <a:solidFill>
                    <a:srgbClr val="512373"/>
                  </a:solidFill>
                  <a:effectLst/>
                  <a:uFillTx/>
                  <a:latin typeface="Quattrocento Sans" panose="020B0502050000020003" pitchFamily="34" charset="0"/>
                  <a:sym typeface="Helvetica Neue"/>
                </a:rPr>
                <a:t>0808 8020 133</a:t>
              </a:r>
              <a:endParaRPr kumimoji="0" lang="en-GB" sz="3200" i="0" u="none" strike="noStrike" cap="none" spc="0" normalizeH="0" baseline="0" dirty="0">
                <a:ln>
                  <a:noFill/>
                </a:ln>
                <a:solidFill>
                  <a:srgbClr val="512373"/>
                </a:solidFill>
                <a:effectLst/>
                <a:uFillTx/>
                <a:latin typeface="Quattrocento Sans" panose="020B0502050000020003" pitchFamily="34" charset="0"/>
                <a:sym typeface="Helvetica Neue"/>
              </a:endParaRPr>
            </a:p>
          </p:txBody>
        </p:sp>
      </p:grpSp>
      <p:pic>
        <p:nvPicPr>
          <p:cNvPr id="23" name="Picture 16" descr="Image result for bingo">
            <a:extLst>
              <a:ext uri="{FF2B5EF4-FFF2-40B4-BE49-F238E27FC236}">
                <a16:creationId xmlns:a16="http://schemas.microsoft.com/office/drawing/2014/main" id="{A1384DCB-0379-41D9-8E9B-3FC85665B21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06311" y="8249189"/>
            <a:ext cx="3592374" cy="285031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2" descr="Image result for grand national">
            <a:extLst>
              <a:ext uri="{FF2B5EF4-FFF2-40B4-BE49-F238E27FC236}">
                <a16:creationId xmlns:a16="http://schemas.microsoft.com/office/drawing/2014/main" id="{52A85989-5DF6-4579-889D-67D8F43A3A74}"/>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884892" y="4808346"/>
            <a:ext cx="3513793" cy="264239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Related image">
            <a:extLst>
              <a:ext uri="{FF2B5EF4-FFF2-40B4-BE49-F238E27FC236}">
                <a16:creationId xmlns:a16="http://schemas.microsoft.com/office/drawing/2014/main" id="{AAE5D7DF-62F5-4185-806A-5623159BCDC9}"/>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1596073" y="4685947"/>
            <a:ext cx="2231346" cy="300127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descr="Image result for bookie shop">
            <a:extLst>
              <a:ext uri="{FF2B5EF4-FFF2-40B4-BE49-F238E27FC236}">
                <a16:creationId xmlns:a16="http://schemas.microsoft.com/office/drawing/2014/main" id="{72CD8F03-E606-4F3E-8BB9-5A7CE99F68CD}"/>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13310389" y="4717154"/>
            <a:ext cx="3828789" cy="258310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Image result for scratch card lottery">
            <a:extLst>
              <a:ext uri="{FF2B5EF4-FFF2-40B4-BE49-F238E27FC236}">
                <a16:creationId xmlns:a16="http://schemas.microsoft.com/office/drawing/2014/main" id="{AB80BAC4-DDE7-485B-AE1D-355C145B2966}"/>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9151426" y="4795406"/>
            <a:ext cx="3530476" cy="232338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8" descr="Related image">
            <a:extLst>
              <a:ext uri="{FF2B5EF4-FFF2-40B4-BE49-F238E27FC236}">
                <a16:creationId xmlns:a16="http://schemas.microsoft.com/office/drawing/2014/main" id="{3B94C4E6-727E-4A70-8FC6-030CEC35F0ED}"/>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8867797" y="8327159"/>
            <a:ext cx="3825547" cy="272631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0" descr="Image result for casino hippodrome london">
            <a:extLst>
              <a:ext uri="{FF2B5EF4-FFF2-40B4-BE49-F238E27FC236}">
                <a16:creationId xmlns:a16="http://schemas.microsoft.com/office/drawing/2014/main" id="{B0FBBF70-11CA-493A-B10B-ECB66DA9C152}"/>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950976" y="8262310"/>
            <a:ext cx="3521541" cy="279116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4" descr="Related image">
            <a:extLst>
              <a:ext uri="{FF2B5EF4-FFF2-40B4-BE49-F238E27FC236}">
                <a16:creationId xmlns:a16="http://schemas.microsoft.com/office/drawing/2014/main" id="{0BD76E2F-8727-4D0D-9287-B8A1882FF03E}"/>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14961031" y="7450737"/>
            <a:ext cx="2846856" cy="379032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909096B9-7FAE-4F59-B89C-4485B8E5C9C7}"/>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3388864" y="8603069"/>
            <a:ext cx="2118359" cy="2408694"/>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2"/>
                                        </p:tgtEl>
                                        <p:attrNameLst>
                                          <p:attrName>style.visibility</p:attrName>
                                        </p:attrNameLst>
                                      </p:cBhvr>
                                      <p:to>
                                        <p:strVal val="visible"/>
                                      </p:to>
                                    </p:set>
                                    <p:animEffect transition="in" filter="fade">
                                      <p:cBhvr>
                                        <p:cTn id="7" dur="500"/>
                                        <p:tgtEl>
                                          <p:spTgt spid="2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5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
                                        </p:tgtEl>
                                        <p:attrNameLst>
                                          <p:attrName>style.visibility</p:attrName>
                                        </p:attrNameLst>
                                      </p:cBhvr>
                                      <p:to>
                                        <p:strVal val="visible"/>
                                      </p:to>
                                    </p:set>
                                    <p:animEffect transition="in" filter="fade">
                                      <p:cBhvr>
                                        <p:cTn id="57" dur="500"/>
                                        <p:tgtEl>
                                          <p:spTgt spid="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34"/>
                                        </p:tgtEl>
                                        <p:attrNameLst>
                                          <p:attrName>style.visibility</p:attrName>
                                        </p:attrNameLst>
                                      </p:cBhvr>
                                      <p:to>
                                        <p:strVal val="visible"/>
                                      </p:to>
                                    </p:set>
                                    <p:animEffect transition="in" filter="fade">
                                      <p:cBhvr>
                                        <p:cTn id="62" dur="500"/>
                                        <p:tgtEl>
                                          <p:spTgt spid="234"/>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
                                        </p:tgtEl>
                                        <p:attrNameLst>
                                          <p:attrName>style.visibility</p:attrName>
                                        </p:attrNameLst>
                                      </p:cBhvr>
                                      <p:to>
                                        <p:strVal val="visible"/>
                                      </p:to>
                                    </p:set>
                                    <p:animEffect transition="in" filter="fade">
                                      <p:cBhvr>
                                        <p:cTn id="67" dur="500"/>
                                        <p:tgtEl>
                                          <p:spTgt spid="3"/>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37"/>
                                        </p:tgtEl>
                                        <p:attrNameLst>
                                          <p:attrName>style.visibility</p:attrName>
                                        </p:attrNameLst>
                                      </p:cBhvr>
                                      <p:to>
                                        <p:strVal val="visible"/>
                                      </p:to>
                                    </p:set>
                                    <p:animEffect transition="in" filter="fade">
                                      <p:cBhvr>
                                        <p:cTn id="72" dur="500"/>
                                        <p:tgtEl>
                                          <p:spTgt spid="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 grpId="0" animBg="1"/>
      <p:bldP spid="234" grpId="0" animBg="1"/>
      <p:bldP spid="23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 name="Image" descr="Image"/>
          <p:cNvPicPr>
            <a:picLocks noChangeAspect="1"/>
          </p:cNvPicPr>
          <p:nvPr/>
        </p:nvPicPr>
        <p:blipFill>
          <a:blip r:embed="rId3"/>
          <a:stretch>
            <a:fillRect/>
          </a:stretch>
        </p:blipFill>
        <p:spPr>
          <a:xfrm>
            <a:off x="-26186" y="-18096"/>
            <a:ext cx="24436372" cy="13752192"/>
          </a:xfrm>
          <a:prstGeom prst="rect">
            <a:avLst/>
          </a:prstGeom>
          <a:ln w="12700">
            <a:miter lim="400000"/>
          </a:ln>
        </p:spPr>
      </p:pic>
      <p:pic>
        <p:nvPicPr>
          <p:cNvPr id="272" name="Image" descr="Image"/>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3601" y="12306799"/>
            <a:ext cx="1402517" cy="590226"/>
          </a:xfrm>
          <a:prstGeom prst="rect">
            <a:avLst/>
          </a:prstGeom>
          <a:ln w="12700">
            <a:miter lim="400000"/>
          </a:ln>
        </p:spPr>
      </p:pic>
      <p:grpSp>
        <p:nvGrpSpPr>
          <p:cNvPr id="5" name="Group 4">
            <a:extLst>
              <a:ext uri="{FF2B5EF4-FFF2-40B4-BE49-F238E27FC236}">
                <a16:creationId xmlns:a16="http://schemas.microsoft.com/office/drawing/2014/main" id="{7AECE651-2CB0-4041-9100-2912776D16DC}"/>
              </a:ext>
            </a:extLst>
          </p:cNvPr>
          <p:cNvGrpSpPr/>
          <p:nvPr/>
        </p:nvGrpSpPr>
        <p:grpSpPr>
          <a:xfrm>
            <a:off x="950976" y="12015216"/>
            <a:ext cx="20007072" cy="1275082"/>
            <a:chOff x="950976" y="12015216"/>
            <a:chExt cx="20007072" cy="1275082"/>
          </a:xfrm>
        </p:grpSpPr>
        <p:sp>
          <p:nvSpPr>
            <p:cNvPr id="6" name="Rectangle 5">
              <a:extLst>
                <a:ext uri="{FF2B5EF4-FFF2-40B4-BE49-F238E27FC236}">
                  <a16:creationId xmlns:a16="http://schemas.microsoft.com/office/drawing/2014/main" id="{E370770E-A6C8-4431-8CC7-83B8D588BF28}"/>
                </a:ext>
              </a:extLst>
            </p:cNvPr>
            <p:cNvSpPr/>
            <p:nvPr/>
          </p:nvSpPr>
          <p:spPr>
            <a:xfrm>
              <a:off x="950976" y="12015216"/>
              <a:ext cx="20007072" cy="1275082"/>
            </a:xfrm>
            <a:prstGeom prst="rect">
              <a:avLst/>
            </a:prstGeom>
            <a:solidFill>
              <a:schemeClr val="bg1"/>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GB" sz="30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7" name="Picture 2" descr="Image result for gamcare logo png">
              <a:hlinkClick r:id="rId5"/>
              <a:extLst>
                <a:ext uri="{FF2B5EF4-FFF2-40B4-BE49-F238E27FC236}">
                  <a16:creationId xmlns:a16="http://schemas.microsoft.com/office/drawing/2014/main" id="{DCACD6AD-8576-4BC4-AD38-6C6713F27291}"/>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50976" y="12223557"/>
              <a:ext cx="3359380" cy="97048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25E5C49-4AFF-44E8-8440-D9ADDB33F7D8}"/>
                </a:ext>
              </a:extLst>
            </p:cNvPr>
            <p:cNvSpPr txBox="1"/>
            <p:nvPr/>
          </p:nvSpPr>
          <p:spPr>
            <a:xfrm>
              <a:off x="4310356" y="12151308"/>
              <a:ext cx="3557070" cy="10675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GB" sz="2000" b="1" i="0" u="none" strike="noStrike" cap="none" spc="-150" normalizeH="0" baseline="0" dirty="0">
                  <a:ln>
                    <a:noFill/>
                  </a:ln>
                  <a:solidFill>
                    <a:schemeClr val="bg2">
                      <a:lumMod val="50000"/>
                    </a:schemeClr>
                  </a:solidFill>
                  <a:effectLst/>
                  <a:uFillTx/>
                  <a:latin typeface="Quattrocento Sans" panose="020B0502050000020003" pitchFamily="34" charset="0"/>
                  <a:sym typeface="Helvetica Neue"/>
                </a:rPr>
                <a:t>NATIONAL GAMBLING HELPLINE </a:t>
              </a:r>
              <a:r>
                <a:rPr kumimoji="0" lang="en-GB" sz="4000" i="0" u="none" strike="noStrike" cap="none" spc="0" normalizeH="0" baseline="0" dirty="0">
                  <a:ln>
                    <a:noFill/>
                  </a:ln>
                  <a:solidFill>
                    <a:srgbClr val="512373"/>
                  </a:solidFill>
                  <a:effectLst/>
                  <a:uFillTx/>
                  <a:latin typeface="Quattrocento Sans" panose="020B0502050000020003" pitchFamily="34" charset="0"/>
                  <a:sym typeface="Helvetica Neue"/>
                </a:rPr>
                <a:t>0808 8020 133</a:t>
              </a:r>
              <a:endParaRPr kumimoji="0" lang="en-GB" sz="3200" i="0" u="none" strike="noStrike" cap="none" spc="0" normalizeH="0" baseline="0" dirty="0">
                <a:ln>
                  <a:noFill/>
                </a:ln>
                <a:solidFill>
                  <a:srgbClr val="512373"/>
                </a:solidFill>
                <a:effectLst/>
                <a:uFillTx/>
                <a:latin typeface="Quattrocento Sans" panose="020B0502050000020003" pitchFamily="34" charset="0"/>
                <a:sym typeface="Helvetica Neue"/>
              </a:endParaRPr>
            </a:p>
          </p:txBody>
        </p:sp>
      </p:grpSp>
      <p:pic>
        <p:nvPicPr>
          <p:cNvPr id="2" name="Online Media 1" title="The Secret Addiction">
            <a:hlinkClick r:id="" action="ppaction://media"/>
            <a:extLst>
              <a:ext uri="{FF2B5EF4-FFF2-40B4-BE49-F238E27FC236}">
                <a16:creationId xmlns:a16="http://schemas.microsoft.com/office/drawing/2014/main" id="{6CAE744F-DC1A-40F0-BCE9-DA9C4A5D0B7C}"/>
              </a:ext>
            </a:extLst>
          </p:cNvPr>
          <p:cNvPicPr>
            <a:picLocks noRot="1" noChangeAspect="1"/>
          </p:cNvPicPr>
          <p:nvPr>
            <a:videoFile r:link="rId1"/>
          </p:nvPr>
        </p:nvPicPr>
        <p:blipFill>
          <a:blip r:embed="rId7"/>
          <a:stretch>
            <a:fillRect/>
          </a:stretch>
        </p:blipFill>
        <p:spPr>
          <a:xfrm>
            <a:off x="5676900" y="3894268"/>
            <a:ext cx="13648267" cy="7677150"/>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Advertising"/>
          <p:cNvSpPr txBox="1">
            <a:spLocks noGrp="1"/>
          </p:cNvSpPr>
          <p:nvPr>
            <p:ph type="body" idx="13"/>
          </p:nvPr>
        </p:nvSpPr>
        <p:spPr>
          <a:xfrm>
            <a:off x="1140418" y="1358226"/>
            <a:ext cx="4733033" cy="151447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0" indent="0">
              <a:spcBef>
                <a:spcPts val="0"/>
              </a:spcBef>
              <a:buSzTx/>
              <a:buNone/>
              <a:defRPr sz="8000">
                <a:solidFill>
                  <a:srgbClr val="FFFFFF"/>
                </a:solidFill>
                <a:latin typeface="Oswald DemiBold"/>
                <a:ea typeface="Oswald DemiBold"/>
                <a:cs typeface="Oswald DemiBold"/>
                <a:sym typeface="Oswald DemiBold"/>
              </a:defRPr>
            </a:lvl1pPr>
          </a:lstStyle>
          <a:p>
            <a:r>
              <a:t>Advertising</a:t>
            </a:r>
          </a:p>
        </p:txBody>
      </p:sp>
      <p:grpSp>
        <p:nvGrpSpPr>
          <p:cNvPr id="4" name="Group 3">
            <a:extLst>
              <a:ext uri="{FF2B5EF4-FFF2-40B4-BE49-F238E27FC236}">
                <a16:creationId xmlns:a16="http://schemas.microsoft.com/office/drawing/2014/main" id="{DF0C5F4C-B147-4F8D-9085-0F2F5E34EBFB}"/>
              </a:ext>
            </a:extLst>
          </p:cNvPr>
          <p:cNvGrpSpPr/>
          <p:nvPr/>
        </p:nvGrpSpPr>
        <p:grpSpPr>
          <a:xfrm>
            <a:off x="17455231" y="4215936"/>
            <a:ext cx="6636917" cy="1871580"/>
            <a:chOff x="1051312" y="5860752"/>
            <a:chExt cx="6636917" cy="1871580"/>
          </a:xfrm>
        </p:grpSpPr>
        <p:sp>
          <p:nvSpPr>
            <p:cNvPr id="280" name="Rounded Rectangle"/>
            <p:cNvSpPr/>
            <p:nvPr/>
          </p:nvSpPr>
          <p:spPr>
            <a:xfrm>
              <a:off x="1051312" y="5860752"/>
              <a:ext cx="6636917" cy="1871580"/>
            </a:xfrm>
            <a:prstGeom prst="roundRect">
              <a:avLst>
                <a:gd name="adj" fmla="val 10179"/>
              </a:avLst>
            </a:prstGeom>
            <a:solidFill>
              <a:srgbClr val="E56F0A"/>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83" name="Football"/>
            <p:cNvSpPr/>
            <p:nvPr/>
          </p:nvSpPr>
          <p:spPr>
            <a:xfrm>
              <a:off x="1419372" y="6161541"/>
              <a:ext cx="1270001" cy="12700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45" y="0"/>
                    <a:pt x="0" y="4845"/>
                    <a:pt x="0" y="10800"/>
                  </a:cubicBezTo>
                  <a:cubicBezTo>
                    <a:pt x="0" y="16755"/>
                    <a:pt x="4845" y="21600"/>
                    <a:pt x="10800" y="21600"/>
                  </a:cubicBezTo>
                  <a:cubicBezTo>
                    <a:pt x="16755" y="21600"/>
                    <a:pt x="21600" y="16755"/>
                    <a:pt x="21600" y="10800"/>
                  </a:cubicBezTo>
                  <a:cubicBezTo>
                    <a:pt x="21600" y="4845"/>
                    <a:pt x="16755" y="0"/>
                    <a:pt x="10800" y="0"/>
                  </a:cubicBezTo>
                  <a:close/>
                  <a:moveTo>
                    <a:pt x="8380" y="1007"/>
                  </a:moveTo>
                  <a:lnTo>
                    <a:pt x="7597" y="2254"/>
                  </a:lnTo>
                  <a:lnTo>
                    <a:pt x="3645" y="5118"/>
                  </a:lnTo>
                  <a:lnTo>
                    <a:pt x="2239" y="5471"/>
                  </a:lnTo>
                  <a:cubicBezTo>
                    <a:pt x="3610" y="3277"/>
                    <a:pt x="5802" y="1645"/>
                    <a:pt x="8380" y="1007"/>
                  </a:cubicBezTo>
                  <a:close/>
                  <a:moveTo>
                    <a:pt x="13220" y="1007"/>
                  </a:moveTo>
                  <a:cubicBezTo>
                    <a:pt x="15798" y="1645"/>
                    <a:pt x="17990" y="3277"/>
                    <a:pt x="19361" y="5471"/>
                  </a:cubicBezTo>
                  <a:lnTo>
                    <a:pt x="17936" y="5113"/>
                  </a:lnTo>
                  <a:lnTo>
                    <a:pt x="13993" y="2239"/>
                  </a:lnTo>
                  <a:lnTo>
                    <a:pt x="13220" y="1007"/>
                  </a:lnTo>
                  <a:close/>
                  <a:moveTo>
                    <a:pt x="14077" y="2789"/>
                  </a:moveTo>
                  <a:lnTo>
                    <a:pt x="17407" y="5216"/>
                  </a:lnTo>
                  <a:lnTo>
                    <a:pt x="17342" y="8466"/>
                  </a:lnTo>
                  <a:lnTo>
                    <a:pt x="14101" y="9519"/>
                  </a:lnTo>
                  <a:lnTo>
                    <a:pt x="10997" y="7265"/>
                  </a:lnTo>
                  <a:lnTo>
                    <a:pt x="10997" y="3856"/>
                  </a:lnTo>
                  <a:lnTo>
                    <a:pt x="14077" y="2789"/>
                  </a:lnTo>
                  <a:close/>
                  <a:moveTo>
                    <a:pt x="7530" y="2791"/>
                  </a:moveTo>
                  <a:lnTo>
                    <a:pt x="10603" y="3856"/>
                  </a:lnTo>
                  <a:lnTo>
                    <a:pt x="10603" y="7265"/>
                  </a:lnTo>
                  <a:lnTo>
                    <a:pt x="7499" y="9519"/>
                  </a:lnTo>
                  <a:lnTo>
                    <a:pt x="4258" y="8466"/>
                  </a:lnTo>
                  <a:lnTo>
                    <a:pt x="4193" y="5208"/>
                  </a:lnTo>
                  <a:lnTo>
                    <a:pt x="7530" y="2791"/>
                  </a:lnTo>
                  <a:close/>
                  <a:moveTo>
                    <a:pt x="4134" y="8842"/>
                  </a:moveTo>
                  <a:lnTo>
                    <a:pt x="7388" y="9899"/>
                  </a:lnTo>
                  <a:lnTo>
                    <a:pt x="8569" y="13534"/>
                  </a:lnTo>
                  <a:lnTo>
                    <a:pt x="6559" y="16301"/>
                  </a:lnTo>
                  <a:lnTo>
                    <a:pt x="3441" y="15355"/>
                  </a:lnTo>
                  <a:lnTo>
                    <a:pt x="2173" y="11434"/>
                  </a:lnTo>
                  <a:lnTo>
                    <a:pt x="4134" y="8842"/>
                  </a:lnTo>
                  <a:close/>
                  <a:moveTo>
                    <a:pt x="17466" y="8842"/>
                  </a:moveTo>
                  <a:lnTo>
                    <a:pt x="19432" y="11441"/>
                  </a:lnTo>
                  <a:lnTo>
                    <a:pt x="18152" y="15358"/>
                  </a:lnTo>
                  <a:lnTo>
                    <a:pt x="15041" y="16301"/>
                  </a:lnTo>
                  <a:lnTo>
                    <a:pt x="13031" y="13534"/>
                  </a:lnTo>
                  <a:lnTo>
                    <a:pt x="14212" y="9899"/>
                  </a:lnTo>
                  <a:lnTo>
                    <a:pt x="17466" y="8842"/>
                  </a:lnTo>
                  <a:close/>
                  <a:moveTo>
                    <a:pt x="739" y="10076"/>
                  </a:moveTo>
                  <a:lnTo>
                    <a:pt x="1684" y="11205"/>
                  </a:lnTo>
                  <a:lnTo>
                    <a:pt x="3186" y="15849"/>
                  </a:lnTo>
                  <a:lnTo>
                    <a:pt x="3086" y="17292"/>
                  </a:lnTo>
                  <a:cubicBezTo>
                    <a:pt x="1606" y="15536"/>
                    <a:pt x="712" y="13271"/>
                    <a:pt x="712" y="10800"/>
                  </a:cubicBezTo>
                  <a:cubicBezTo>
                    <a:pt x="712" y="10557"/>
                    <a:pt x="722" y="10315"/>
                    <a:pt x="739" y="10076"/>
                  </a:cubicBezTo>
                  <a:close/>
                  <a:moveTo>
                    <a:pt x="20861" y="10076"/>
                  </a:moveTo>
                  <a:cubicBezTo>
                    <a:pt x="20878" y="10315"/>
                    <a:pt x="20888" y="10557"/>
                    <a:pt x="20888" y="10800"/>
                  </a:cubicBezTo>
                  <a:cubicBezTo>
                    <a:pt x="20888" y="13271"/>
                    <a:pt x="19994" y="15536"/>
                    <a:pt x="18514" y="17292"/>
                  </a:cubicBezTo>
                  <a:lnTo>
                    <a:pt x="18414" y="15830"/>
                  </a:lnTo>
                  <a:lnTo>
                    <a:pt x="19928" y="11192"/>
                  </a:lnTo>
                  <a:lnTo>
                    <a:pt x="20861" y="10076"/>
                  </a:lnTo>
                  <a:close/>
                  <a:moveTo>
                    <a:pt x="8893" y="13762"/>
                  </a:moveTo>
                  <a:lnTo>
                    <a:pt x="12707" y="13762"/>
                  </a:lnTo>
                  <a:lnTo>
                    <a:pt x="14722" y="16534"/>
                  </a:lnTo>
                  <a:lnTo>
                    <a:pt x="12859" y="19207"/>
                  </a:lnTo>
                  <a:lnTo>
                    <a:pt x="8738" y="19200"/>
                  </a:lnTo>
                  <a:lnTo>
                    <a:pt x="6878" y="16534"/>
                  </a:lnTo>
                  <a:lnTo>
                    <a:pt x="8893" y="13762"/>
                  </a:lnTo>
                  <a:close/>
                  <a:moveTo>
                    <a:pt x="8368" y="19595"/>
                  </a:moveTo>
                  <a:lnTo>
                    <a:pt x="13249" y="19602"/>
                  </a:lnTo>
                  <a:lnTo>
                    <a:pt x="14597" y="20145"/>
                  </a:lnTo>
                  <a:cubicBezTo>
                    <a:pt x="13424" y="20623"/>
                    <a:pt x="12142" y="20888"/>
                    <a:pt x="10800" y="20888"/>
                  </a:cubicBezTo>
                  <a:cubicBezTo>
                    <a:pt x="9458" y="20888"/>
                    <a:pt x="8176" y="20623"/>
                    <a:pt x="7003" y="20145"/>
                  </a:cubicBezTo>
                  <a:lnTo>
                    <a:pt x="8368" y="19595"/>
                  </a:lnTo>
                  <a:close/>
                </a:path>
              </a:pathLst>
            </a:custGeom>
            <a:solidFill>
              <a:srgbClr val="FFFFFF"/>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84" name="World Cup…"/>
            <p:cNvSpPr txBox="1"/>
            <p:nvPr/>
          </p:nvSpPr>
          <p:spPr>
            <a:xfrm>
              <a:off x="2917855" y="6245302"/>
              <a:ext cx="4733033" cy="11207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algn="l">
                <a:lnSpc>
                  <a:spcPct val="120000"/>
                </a:lnSpc>
                <a:defRPr>
                  <a:solidFill>
                    <a:srgbClr val="FFFFFF"/>
                  </a:solidFill>
                  <a:latin typeface="Quattrocento Sans"/>
                  <a:ea typeface="Quattrocento Sans"/>
                  <a:cs typeface="Quattrocento Sans"/>
                  <a:sym typeface="Quattrocento Sans"/>
                </a:defRPr>
              </a:pPr>
              <a:r>
                <a:rPr dirty="0"/>
                <a:t>World Cup</a:t>
              </a:r>
            </a:p>
            <a:p>
              <a:pPr algn="l">
                <a:lnSpc>
                  <a:spcPct val="120000"/>
                </a:lnSpc>
                <a:defRPr b="0">
                  <a:solidFill>
                    <a:srgbClr val="FFFFFF"/>
                  </a:solidFill>
                  <a:latin typeface="Quattrocento Sans"/>
                  <a:ea typeface="Quattrocento Sans"/>
                  <a:cs typeface="Quattrocento Sans"/>
                  <a:sym typeface="Quattrocento Sans"/>
                </a:defRPr>
              </a:pPr>
              <a:r>
                <a:rPr dirty="0"/>
                <a:t>90 minutes of adverts</a:t>
              </a:r>
            </a:p>
          </p:txBody>
        </p:sp>
      </p:grpSp>
      <p:grpSp>
        <p:nvGrpSpPr>
          <p:cNvPr id="3" name="Group 2">
            <a:extLst>
              <a:ext uri="{FF2B5EF4-FFF2-40B4-BE49-F238E27FC236}">
                <a16:creationId xmlns:a16="http://schemas.microsoft.com/office/drawing/2014/main" id="{2534CD1A-6069-4B59-9A4F-E1FB061825B5}"/>
              </a:ext>
            </a:extLst>
          </p:cNvPr>
          <p:cNvGrpSpPr/>
          <p:nvPr/>
        </p:nvGrpSpPr>
        <p:grpSpPr>
          <a:xfrm>
            <a:off x="17518730" y="6693408"/>
            <a:ext cx="6636918" cy="1887375"/>
            <a:chOff x="8886620" y="5860752"/>
            <a:chExt cx="6636918" cy="1887375"/>
          </a:xfrm>
        </p:grpSpPr>
        <p:sp>
          <p:nvSpPr>
            <p:cNvPr id="281" name="Rounded Rectangle"/>
            <p:cNvSpPr/>
            <p:nvPr/>
          </p:nvSpPr>
          <p:spPr>
            <a:xfrm>
              <a:off x="8886620" y="5860752"/>
              <a:ext cx="6636918" cy="1871580"/>
            </a:xfrm>
            <a:prstGeom prst="roundRect">
              <a:avLst>
                <a:gd name="adj" fmla="val 10179"/>
              </a:avLst>
            </a:prstGeom>
            <a:solidFill>
              <a:srgbClr val="E56F0A"/>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85" name="168 Premier League Games…"/>
            <p:cNvSpPr txBox="1"/>
            <p:nvPr/>
          </p:nvSpPr>
          <p:spPr>
            <a:xfrm>
              <a:off x="10461182" y="5863253"/>
              <a:ext cx="4998856" cy="18848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nchor="ctr">
              <a:spAutoFit/>
            </a:bodyPr>
            <a:lstStyle/>
            <a:p>
              <a:pPr algn="l">
                <a:lnSpc>
                  <a:spcPct val="120000"/>
                </a:lnSpc>
                <a:defRPr>
                  <a:solidFill>
                    <a:srgbClr val="FFFFFF"/>
                  </a:solidFill>
                  <a:latin typeface="Quattrocento Sans"/>
                  <a:ea typeface="Quattrocento Sans"/>
                  <a:cs typeface="Quattrocento Sans"/>
                  <a:sym typeface="Quattrocento Sans"/>
                </a:defRPr>
              </a:pPr>
              <a:r>
                <a:rPr lang="en-GB" dirty="0"/>
                <a:t>200</a:t>
              </a:r>
              <a:r>
                <a:rPr dirty="0"/>
                <a:t> Premier League</a:t>
              </a:r>
              <a:r>
                <a:rPr lang="en-GB" dirty="0"/>
                <a:t> games</a:t>
              </a:r>
              <a:endParaRPr dirty="0"/>
            </a:p>
            <a:p>
              <a:pPr algn="l">
                <a:lnSpc>
                  <a:spcPct val="120000"/>
                </a:lnSpc>
                <a:defRPr b="0">
                  <a:solidFill>
                    <a:srgbClr val="FFFFFF"/>
                  </a:solidFill>
                  <a:latin typeface="Quattrocento Sans"/>
                  <a:ea typeface="Quattrocento Sans"/>
                  <a:cs typeface="Quattrocento Sans"/>
                  <a:sym typeface="Quattrocento Sans"/>
                </a:defRPr>
              </a:pPr>
              <a:r>
                <a:rPr dirty="0"/>
                <a:t>televised live in the UK each season</a:t>
              </a:r>
            </a:p>
          </p:txBody>
        </p:sp>
        <p:sp>
          <p:nvSpPr>
            <p:cNvPr id="286" name="Radio Tower"/>
            <p:cNvSpPr/>
            <p:nvPr/>
          </p:nvSpPr>
          <p:spPr>
            <a:xfrm>
              <a:off x="9315621" y="6070570"/>
              <a:ext cx="1007902" cy="1451943"/>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cubicBezTo>
                    <a:pt x="4844" y="0"/>
                    <a:pt x="0" y="3364"/>
                    <a:pt x="0" y="7498"/>
                  </a:cubicBezTo>
                  <a:cubicBezTo>
                    <a:pt x="0" y="10532"/>
                    <a:pt x="2679" y="13248"/>
                    <a:pt x="6711" y="14418"/>
                  </a:cubicBezTo>
                  <a:lnTo>
                    <a:pt x="6905" y="13852"/>
                  </a:lnTo>
                  <a:cubicBezTo>
                    <a:pt x="3202" y="12777"/>
                    <a:pt x="881" y="10284"/>
                    <a:pt x="881" y="7498"/>
                  </a:cubicBezTo>
                  <a:cubicBezTo>
                    <a:pt x="881" y="3702"/>
                    <a:pt x="5330" y="613"/>
                    <a:pt x="10799" y="613"/>
                  </a:cubicBezTo>
                  <a:cubicBezTo>
                    <a:pt x="16267" y="613"/>
                    <a:pt x="20717" y="3702"/>
                    <a:pt x="20717" y="7498"/>
                  </a:cubicBezTo>
                  <a:cubicBezTo>
                    <a:pt x="20717" y="10294"/>
                    <a:pt x="18385" y="12790"/>
                    <a:pt x="14664" y="13860"/>
                  </a:cubicBezTo>
                  <a:lnTo>
                    <a:pt x="14855" y="14426"/>
                  </a:lnTo>
                  <a:cubicBezTo>
                    <a:pt x="18907" y="13261"/>
                    <a:pt x="21600" y="10542"/>
                    <a:pt x="21600" y="7498"/>
                  </a:cubicBezTo>
                  <a:cubicBezTo>
                    <a:pt x="21600" y="3364"/>
                    <a:pt x="16754" y="0"/>
                    <a:pt x="10799" y="0"/>
                  </a:cubicBezTo>
                  <a:close/>
                  <a:moveTo>
                    <a:pt x="10782" y="2273"/>
                  </a:moveTo>
                  <a:cubicBezTo>
                    <a:pt x="6615" y="2273"/>
                    <a:pt x="3224" y="4625"/>
                    <a:pt x="3224" y="7518"/>
                  </a:cubicBezTo>
                  <a:cubicBezTo>
                    <a:pt x="3224" y="9596"/>
                    <a:pt x="4974" y="11397"/>
                    <a:pt x="7505" y="12246"/>
                  </a:cubicBezTo>
                  <a:lnTo>
                    <a:pt x="7730" y="11636"/>
                  </a:lnTo>
                  <a:cubicBezTo>
                    <a:pt x="5583" y="10866"/>
                    <a:pt x="4112" y="9308"/>
                    <a:pt x="4112" y="7518"/>
                  </a:cubicBezTo>
                  <a:cubicBezTo>
                    <a:pt x="4112" y="4965"/>
                    <a:pt x="7104" y="2890"/>
                    <a:pt x="10782" y="2890"/>
                  </a:cubicBezTo>
                  <a:cubicBezTo>
                    <a:pt x="14459" y="2890"/>
                    <a:pt x="17452" y="4965"/>
                    <a:pt x="17452" y="7518"/>
                  </a:cubicBezTo>
                  <a:cubicBezTo>
                    <a:pt x="17452" y="9308"/>
                    <a:pt x="15979" y="10866"/>
                    <a:pt x="13831" y="11636"/>
                  </a:cubicBezTo>
                  <a:lnTo>
                    <a:pt x="14059" y="12246"/>
                  </a:lnTo>
                  <a:cubicBezTo>
                    <a:pt x="16590" y="11397"/>
                    <a:pt x="18340" y="9596"/>
                    <a:pt x="18340" y="7518"/>
                  </a:cubicBezTo>
                  <a:cubicBezTo>
                    <a:pt x="18340" y="4625"/>
                    <a:pt x="14949" y="2273"/>
                    <a:pt x="10782" y="2273"/>
                  </a:cubicBezTo>
                  <a:close/>
                  <a:moveTo>
                    <a:pt x="10782" y="4513"/>
                  </a:moveTo>
                  <a:cubicBezTo>
                    <a:pt x="8395" y="4513"/>
                    <a:pt x="6452" y="5861"/>
                    <a:pt x="6452" y="7518"/>
                  </a:cubicBezTo>
                  <a:cubicBezTo>
                    <a:pt x="6452" y="8546"/>
                    <a:pt x="7201" y="9456"/>
                    <a:pt x="8337" y="9998"/>
                  </a:cubicBezTo>
                  <a:lnTo>
                    <a:pt x="8575" y="9351"/>
                  </a:lnTo>
                  <a:cubicBezTo>
                    <a:pt x="7820" y="8912"/>
                    <a:pt x="7340" y="8253"/>
                    <a:pt x="7340" y="7518"/>
                  </a:cubicBezTo>
                  <a:cubicBezTo>
                    <a:pt x="7340" y="6201"/>
                    <a:pt x="8884" y="5129"/>
                    <a:pt x="10782" y="5129"/>
                  </a:cubicBezTo>
                  <a:cubicBezTo>
                    <a:pt x="12680" y="5129"/>
                    <a:pt x="14223" y="6201"/>
                    <a:pt x="14223" y="7518"/>
                  </a:cubicBezTo>
                  <a:cubicBezTo>
                    <a:pt x="14223" y="8253"/>
                    <a:pt x="13743" y="8912"/>
                    <a:pt x="12989" y="9351"/>
                  </a:cubicBezTo>
                  <a:lnTo>
                    <a:pt x="13226" y="9996"/>
                  </a:lnTo>
                  <a:cubicBezTo>
                    <a:pt x="14363" y="9454"/>
                    <a:pt x="15112" y="8546"/>
                    <a:pt x="15112" y="7518"/>
                  </a:cubicBezTo>
                  <a:cubicBezTo>
                    <a:pt x="15112" y="5861"/>
                    <a:pt x="13169" y="4513"/>
                    <a:pt x="10782" y="4513"/>
                  </a:cubicBezTo>
                  <a:close/>
                  <a:moveTo>
                    <a:pt x="10782" y="6734"/>
                  </a:moveTo>
                  <a:cubicBezTo>
                    <a:pt x="10157" y="6734"/>
                    <a:pt x="9652" y="7085"/>
                    <a:pt x="9652" y="7518"/>
                  </a:cubicBezTo>
                  <a:cubicBezTo>
                    <a:pt x="9652" y="7780"/>
                    <a:pt x="9837" y="8012"/>
                    <a:pt x="10121" y="8155"/>
                  </a:cubicBezTo>
                  <a:lnTo>
                    <a:pt x="5153" y="21600"/>
                  </a:lnTo>
                  <a:lnTo>
                    <a:pt x="6317" y="21600"/>
                  </a:lnTo>
                  <a:lnTo>
                    <a:pt x="10782" y="19994"/>
                  </a:lnTo>
                  <a:lnTo>
                    <a:pt x="15247" y="21600"/>
                  </a:lnTo>
                  <a:lnTo>
                    <a:pt x="16411" y="21600"/>
                  </a:lnTo>
                  <a:lnTo>
                    <a:pt x="11443" y="8155"/>
                  </a:lnTo>
                  <a:cubicBezTo>
                    <a:pt x="11727" y="8012"/>
                    <a:pt x="11912" y="7780"/>
                    <a:pt x="11912" y="7518"/>
                  </a:cubicBezTo>
                  <a:cubicBezTo>
                    <a:pt x="11912" y="7085"/>
                    <a:pt x="11406" y="6734"/>
                    <a:pt x="10782" y="6734"/>
                  </a:cubicBezTo>
                  <a:close/>
                  <a:moveTo>
                    <a:pt x="10782" y="9574"/>
                  </a:moveTo>
                  <a:lnTo>
                    <a:pt x="11648" y="11920"/>
                  </a:lnTo>
                  <a:lnTo>
                    <a:pt x="9915" y="11920"/>
                  </a:lnTo>
                  <a:lnTo>
                    <a:pt x="10782" y="9574"/>
                  </a:lnTo>
                  <a:close/>
                  <a:moveTo>
                    <a:pt x="10029" y="12215"/>
                  </a:moveTo>
                  <a:lnTo>
                    <a:pt x="11532" y="12215"/>
                  </a:lnTo>
                  <a:lnTo>
                    <a:pt x="10782" y="12891"/>
                  </a:lnTo>
                  <a:lnTo>
                    <a:pt x="10029" y="12215"/>
                  </a:lnTo>
                  <a:close/>
                  <a:moveTo>
                    <a:pt x="9729" y="12427"/>
                  </a:moveTo>
                  <a:lnTo>
                    <a:pt x="10513" y="13133"/>
                  </a:lnTo>
                  <a:lnTo>
                    <a:pt x="8947" y="14541"/>
                  </a:lnTo>
                  <a:lnTo>
                    <a:pt x="9729" y="12427"/>
                  </a:lnTo>
                  <a:close/>
                  <a:moveTo>
                    <a:pt x="11835" y="12427"/>
                  </a:moveTo>
                  <a:lnTo>
                    <a:pt x="12616" y="14541"/>
                  </a:lnTo>
                  <a:lnTo>
                    <a:pt x="11050" y="13133"/>
                  </a:lnTo>
                  <a:lnTo>
                    <a:pt x="11835" y="12427"/>
                  </a:lnTo>
                  <a:close/>
                  <a:moveTo>
                    <a:pt x="10782" y="13375"/>
                  </a:moveTo>
                  <a:lnTo>
                    <a:pt x="12568" y="14979"/>
                  </a:lnTo>
                  <a:lnTo>
                    <a:pt x="8996" y="14979"/>
                  </a:lnTo>
                  <a:lnTo>
                    <a:pt x="10782" y="13375"/>
                  </a:lnTo>
                  <a:close/>
                  <a:moveTo>
                    <a:pt x="9003" y="15275"/>
                  </a:moveTo>
                  <a:lnTo>
                    <a:pt x="12561" y="15275"/>
                  </a:lnTo>
                  <a:lnTo>
                    <a:pt x="10782" y="16237"/>
                  </a:lnTo>
                  <a:lnTo>
                    <a:pt x="9003" y="15275"/>
                  </a:lnTo>
                  <a:close/>
                  <a:moveTo>
                    <a:pt x="8613" y="15439"/>
                  </a:moveTo>
                  <a:lnTo>
                    <a:pt x="10436" y="16426"/>
                  </a:lnTo>
                  <a:lnTo>
                    <a:pt x="7703" y="17904"/>
                  </a:lnTo>
                  <a:lnTo>
                    <a:pt x="8613" y="15439"/>
                  </a:lnTo>
                  <a:close/>
                  <a:moveTo>
                    <a:pt x="12948" y="15439"/>
                  </a:moveTo>
                  <a:lnTo>
                    <a:pt x="13860" y="17904"/>
                  </a:lnTo>
                  <a:lnTo>
                    <a:pt x="11128" y="16426"/>
                  </a:lnTo>
                  <a:lnTo>
                    <a:pt x="12948" y="15439"/>
                  </a:lnTo>
                  <a:close/>
                  <a:moveTo>
                    <a:pt x="10782" y="16612"/>
                  </a:moveTo>
                  <a:lnTo>
                    <a:pt x="13785" y="18238"/>
                  </a:lnTo>
                  <a:lnTo>
                    <a:pt x="7778" y="18238"/>
                  </a:lnTo>
                  <a:lnTo>
                    <a:pt x="10782" y="16612"/>
                  </a:lnTo>
                  <a:close/>
                  <a:moveTo>
                    <a:pt x="7643" y="18534"/>
                  </a:moveTo>
                  <a:lnTo>
                    <a:pt x="13921" y="18534"/>
                  </a:lnTo>
                  <a:lnTo>
                    <a:pt x="10782" y="19661"/>
                  </a:lnTo>
                  <a:lnTo>
                    <a:pt x="7643" y="18534"/>
                  </a:lnTo>
                  <a:close/>
                  <a:moveTo>
                    <a:pt x="7382" y="18773"/>
                  </a:moveTo>
                  <a:lnTo>
                    <a:pt x="10320" y="19828"/>
                  </a:lnTo>
                  <a:lnTo>
                    <a:pt x="6484" y="21207"/>
                  </a:lnTo>
                  <a:lnTo>
                    <a:pt x="7382" y="18773"/>
                  </a:lnTo>
                  <a:close/>
                  <a:moveTo>
                    <a:pt x="14180" y="18773"/>
                  </a:moveTo>
                  <a:lnTo>
                    <a:pt x="15080" y="21207"/>
                  </a:lnTo>
                  <a:lnTo>
                    <a:pt x="11244" y="19828"/>
                  </a:lnTo>
                  <a:lnTo>
                    <a:pt x="14180" y="18773"/>
                  </a:lnTo>
                  <a:close/>
                </a:path>
              </a:pathLst>
            </a:custGeom>
            <a:solidFill>
              <a:srgbClr val="FFFFFF"/>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grpSp>
      <p:grpSp>
        <p:nvGrpSpPr>
          <p:cNvPr id="2" name="Group 1">
            <a:extLst>
              <a:ext uri="{FF2B5EF4-FFF2-40B4-BE49-F238E27FC236}">
                <a16:creationId xmlns:a16="http://schemas.microsoft.com/office/drawing/2014/main" id="{2B7926CE-C87E-4185-89C4-3847E0FF3203}"/>
              </a:ext>
            </a:extLst>
          </p:cNvPr>
          <p:cNvGrpSpPr/>
          <p:nvPr/>
        </p:nvGrpSpPr>
        <p:grpSpPr>
          <a:xfrm>
            <a:off x="17518731" y="9170880"/>
            <a:ext cx="6663076" cy="1871580"/>
            <a:chOff x="16695771" y="5860752"/>
            <a:chExt cx="6663076" cy="1871580"/>
          </a:xfrm>
        </p:grpSpPr>
        <p:sp>
          <p:nvSpPr>
            <p:cNvPr id="282" name="Rounded Rectangle"/>
            <p:cNvSpPr/>
            <p:nvPr/>
          </p:nvSpPr>
          <p:spPr>
            <a:xfrm>
              <a:off x="16695771" y="5860752"/>
              <a:ext cx="6636917" cy="1871580"/>
            </a:xfrm>
            <a:prstGeom prst="roundRect">
              <a:avLst>
                <a:gd name="adj" fmla="val 10179"/>
              </a:avLst>
            </a:prstGeom>
            <a:solidFill>
              <a:srgbClr val="E56F0A"/>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287" name="Match Of The Day…"/>
            <p:cNvSpPr txBox="1"/>
            <p:nvPr/>
          </p:nvSpPr>
          <p:spPr>
            <a:xfrm>
              <a:off x="18625814" y="6236154"/>
              <a:ext cx="4733033" cy="11207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algn="l">
                <a:lnSpc>
                  <a:spcPct val="120000"/>
                </a:lnSpc>
                <a:defRPr>
                  <a:solidFill>
                    <a:srgbClr val="FFFFFF"/>
                  </a:solidFill>
                  <a:latin typeface="Quattrocento Sans"/>
                  <a:ea typeface="Quattrocento Sans"/>
                  <a:cs typeface="Quattrocento Sans"/>
                  <a:sym typeface="Quattrocento Sans"/>
                </a:defRPr>
              </a:pPr>
              <a:r>
                <a:t>Match Of The Day</a:t>
              </a:r>
            </a:p>
            <a:p>
              <a:pPr algn="l">
                <a:lnSpc>
                  <a:spcPct val="120000"/>
                </a:lnSpc>
                <a:defRPr b="0">
                  <a:solidFill>
                    <a:srgbClr val="FFFFFF"/>
                  </a:solidFill>
                  <a:latin typeface="Quattrocento Sans"/>
                  <a:ea typeface="Quattrocento Sans"/>
                  <a:cs typeface="Quattrocento Sans"/>
                  <a:sym typeface="Quattrocento Sans"/>
                </a:defRPr>
              </a:pPr>
              <a:r>
                <a:t>241 times</a:t>
              </a:r>
            </a:p>
          </p:txBody>
        </p:sp>
        <p:pic>
          <p:nvPicPr>
            <p:cNvPr id="288" name="Image" descr="Image"/>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134135" y="6355860"/>
              <a:ext cx="1270001" cy="881363"/>
            </a:xfrm>
            <a:prstGeom prst="rect">
              <a:avLst/>
            </a:prstGeom>
            <a:ln w="12700">
              <a:miter lim="400000"/>
            </a:ln>
          </p:spPr>
        </p:pic>
      </p:grpSp>
      <p:sp>
        <p:nvSpPr>
          <p:cNvPr id="289" name="“Betting is increasingly seen as a normal part of supporting your team or following a sport.”…"/>
          <p:cNvSpPr txBox="1"/>
          <p:nvPr/>
        </p:nvSpPr>
        <p:spPr>
          <a:xfrm>
            <a:off x="291852" y="3697398"/>
            <a:ext cx="16773833" cy="16386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nchor="ctr">
            <a:spAutoFit/>
          </a:bodyPr>
          <a:lstStyle/>
          <a:p>
            <a:pPr>
              <a:lnSpc>
                <a:spcPct val="160000"/>
              </a:lnSpc>
              <a:defRPr b="0">
                <a:latin typeface="Quattrocento Sans"/>
                <a:ea typeface="Quattrocento Sans"/>
                <a:cs typeface="Quattrocento Sans"/>
                <a:sym typeface="Quattrocento Sans"/>
              </a:defRPr>
            </a:pPr>
            <a:r>
              <a:rPr dirty="0"/>
              <a:t>“</a:t>
            </a:r>
            <a:r>
              <a:rPr i="1" dirty="0"/>
              <a:t>Betting is increasingly seen as a normal part of supporting your team or following a sport.</a:t>
            </a:r>
            <a:r>
              <a:rPr dirty="0"/>
              <a:t>”</a:t>
            </a:r>
          </a:p>
          <a:p>
            <a:pPr>
              <a:lnSpc>
                <a:spcPct val="160000"/>
              </a:lnSpc>
              <a:defRPr b="0">
                <a:latin typeface="Quattrocento Sans"/>
                <a:ea typeface="Quattrocento Sans"/>
                <a:cs typeface="Quattrocento Sans"/>
                <a:sym typeface="Quattrocento Sans"/>
              </a:defRPr>
            </a:pPr>
            <a:r>
              <a:rPr b="1" dirty="0"/>
              <a:t>-</a:t>
            </a:r>
            <a:r>
              <a:rPr dirty="0"/>
              <a:t> </a:t>
            </a:r>
            <a:r>
              <a:rPr b="1" dirty="0"/>
              <a:t>Professor Jim Or</a:t>
            </a:r>
            <a:r>
              <a:rPr lang="en-GB" b="1" dirty="0"/>
              <a:t>ford</a:t>
            </a:r>
            <a:r>
              <a:rPr b="1" dirty="0"/>
              <a:t>,</a:t>
            </a:r>
            <a:r>
              <a:rPr dirty="0"/>
              <a:t> Gambling Watch UK</a:t>
            </a:r>
          </a:p>
        </p:txBody>
      </p:sp>
      <p:pic>
        <p:nvPicPr>
          <p:cNvPr id="22" name="Picture 21" descr="A picture containing clothing, shirt&#10;&#10;Description automatically generated">
            <a:extLst>
              <a:ext uri="{FF2B5EF4-FFF2-40B4-BE49-F238E27FC236}">
                <a16:creationId xmlns:a16="http://schemas.microsoft.com/office/drawing/2014/main" id="{46F73A17-08DF-4593-ACFD-B3BBD2A5A39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96378" y="5803990"/>
            <a:ext cx="2579613" cy="2723411"/>
          </a:xfrm>
          <a:prstGeom prst="rect">
            <a:avLst/>
          </a:prstGeom>
        </p:spPr>
      </p:pic>
      <p:pic>
        <p:nvPicPr>
          <p:cNvPr id="25" name="Picture 24" descr="A picture containing person, clothing, shirt&#10;&#10;Description automatically generated">
            <a:extLst>
              <a:ext uri="{FF2B5EF4-FFF2-40B4-BE49-F238E27FC236}">
                <a16:creationId xmlns:a16="http://schemas.microsoft.com/office/drawing/2014/main" id="{5E8FE7B1-B5B6-4226-AFBE-6EC02419F2B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434346" y="5761586"/>
            <a:ext cx="2731751" cy="2689894"/>
          </a:xfrm>
          <a:prstGeom prst="rect">
            <a:avLst/>
          </a:prstGeom>
        </p:spPr>
      </p:pic>
      <p:pic>
        <p:nvPicPr>
          <p:cNvPr id="26" name="Picture 25">
            <a:extLst>
              <a:ext uri="{FF2B5EF4-FFF2-40B4-BE49-F238E27FC236}">
                <a16:creationId xmlns:a16="http://schemas.microsoft.com/office/drawing/2014/main" id="{B4EF16D4-AF9E-4471-940F-210B2B6B082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84401" y="5685665"/>
            <a:ext cx="2731751" cy="2841737"/>
          </a:xfrm>
          <a:prstGeom prst="rect">
            <a:avLst/>
          </a:prstGeom>
        </p:spPr>
      </p:pic>
      <p:pic>
        <p:nvPicPr>
          <p:cNvPr id="27" name="Picture 26" descr="A picture containing clothing, person, shirt&#10;&#10;Description automatically generated">
            <a:extLst>
              <a:ext uri="{FF2B5EF4-FFF2-40B4-BE49-F238E27FC236}">
                <a16:creationId xmlns:a16="http://schemas.microsoft.com/office/drawing/2014/main" id="{D17E9BBD-E655-4AE5-A01F-18964DA54D67}"/>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2579224" y="8736440"/>
            <a:ext cx="2649657" cy="2739916"/>
          </a:xfrm>
          <a:prstGeom prst="rect">
            <a:avLst/>
          </a:prstGeom>
        </p:spPr>
      </p:pic>
      <p:pic>
        <p:nvPicPr>
          <p:cNvPr id="28" name="Picture 2" descr="Puma  Newcastle United Home Mens Short Sleeve Jersey 2019/2020">
            <a:hlinkClick r:id="rId7" tooltip="Puma  Newcastle United Home Mens Short Sleeve Jersey 2019/2020"/>
            <a:extLst>
              <a:ext uri="{FF2B5EF4-FFF2-40B4-BE49-F238E27FC236}">
                <a16:creationId xmlns:a16="http://schemas.microsoft.com/office/drawing/2014/main" id="{4E03A71C-45E9-40C2-BDD3-1B7C27BE86C6}"/>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6663862" y="8754782"/>
            <a:ext cx="2868727" cy="277626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A picture containing red, sky, clothing, outdoor&#10;&#10;Description automatically generated">
            <a:extLst>
              <a:ext uri="{FF2B5EF4-FFF2-40B4-BE49-F238E27FC236}">
                <a16:creationId xmlns:a16="http://schemas.microsoft.com/office/drawing/2014/main" id="{B4907443-4B19-4D1F-9FD1-2AD65FAF010C}"/>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497931" y="8833140"/>
            <a:ext cx="2338924" cy="2556850"/>
          </a:xfrm>
          <a:prstGeom prst="rect">
            <a:avLst/>
          </a:prstGeom>
        </p:spPr>
      </p:pic>
      <p:pic>
        <p:nvPicPr>
          <p:cNvPr id="30" name="Picture 29" descr="A red and white shirt&#10;&#10;Description automatically generated">
            <a:extLst>
              <a:ext uri="{FF2B5EF4-FFF2-40B4-BE49-F238E27FC236}">
                <a16:creationId xmlns:a16="http://schemas.microsoft.com/office/drawing/2014/main" id="{A713E2B2-C0F2-4B5F-889A-219E528D1920}"/>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4173541" y="5761586"/>
            <a:ext cx="2460628" cy="2689894"/>
          </a:xfrm>
          <a:prstGeom prst="rect">
            <a:avLst/>
          </a:prstGeom>
        </p:spPr>
      </p:pic>
      <p:pic>
        <p:nvPicPr>
          <p:cNvPr id="7" name="Picture 6" descr="A picture containing person&#10;&#10;Description automatically generated">
            <a:extLst>
              <a:ext uri="{FF2B5EF4-FFF2-40B4-BE49-F238E27FC236}">
                <a16:creationId xmlns:a16="http://schemas.microsoft.com/office/drawing/2014/main" id="{0BE1F84F-2DBC-40D5-9060-05F90984F9ED}"/>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12534157" y="5685665"/>
            <a:ext cx="2649656" cy="2816358"/>
          </a:xfrm>
          <a:prstGeom prst="rect">
            <a:avLst/>
          </a:prstGeom>
        </p:spPr>
      </p:pic>
      <p:pic>
        <p:nvPicPr>
          <p:cNvPr id="11" name="Picture 10" descr="A black and yellow shirt posing for a picture&#10;&#10;Description automatically generated">
            <a:extLst>
              <a:ext uri="{FF2B5EF4-FFF2-40B4-BE49-F238E27FC236}">
                <a16:creationId xmlns:a16="http://schemas.microsoft.com/office/drawing/2014/main" id="{25414F7E-CF31-4C1A-8FE1-0D1C38EB05CA}"/>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9710497" y="8700096"/>
            <a:ext cx="2590803" cy="2776260"/>
          </a:xfrm>
          <a:prstGeom prst="rect">
            <a:avLst/>
          </a:prstGeom>
        </p:spPr>
      </p:pic>
      <p:pic>
        <p:nvPicPr>
          <p:cNvPr id="13" name="Picture 12" descr="A blue and white shirt&#10;&#10;Description automatically generated">
            <a:extLst>
              <a:ext uri="{FF2B5EF4-FFF2-40B4-BE49-F238E27FC236}">
                <a16:creationId xmlns:a16="http://schemas.microsoft.com/office/drawing/2014/main" id="{8518C053-5850-499E-AE45-D8CB9D587D11}"/>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4114779" y="8713011"/>
            <a:ext cx="2460628" cy="2676979"/>
          </a:xfrm>
          <a:prstGeom prst="rect">
            <a:avLst/>
          </a:prstGeom>
        </p:spPr>
      </p:pic>
      <p:grpSp>
        <p:nvGrpSpPr>
          <p:cNvPr id="31" name="Group 30">
            <a:extLst>
              <a:ext uri="{FF2B5EF4-FFF2-40B4-BE49-F238E27FC236}">
                <a16:creationId xmlns:a16="http://schemas.microsoft.com/office/drawing/2014/main" id="{110701DC-4B89-4ECB-B479-44F9A870C25B}"/>
              </a:ext>
            </a:extLst>
          </p:cNvPr>
          <p:cNvGrpSpPr/>
          <p:nvPr/>
        </p:nvGrpSpPr>
        <p:grpSpPr>
          <a:xfrm>
            <a:off x="950976" y="12015216"/>
            <a:ext cx="20007072" cy="1275082"/>
            <a:chOff x="950976" y="12015216"/>
            <a:chExt cx="20007072" cy="1275082"/>
          </a:xfrm>
        </p:grpSpPr>
        <p:sp>
          <p:nvSpPr>
            <p:cNvPr id="32" name="Rectangle 31">
              <a:extLst>
                <a:ext uri="{FF2B5EF4-FFF2-40B4-BE49-F238E27FC236}">
                  <a16:creationId xmlns:a16="http://schemas.microsoft.com/office/drawing/2014/main" id="{E4219715-0FDA-45E2-85AD-3756CD364442}"/>
                </a:ext>
              </a:extLst>
            </p:cNvPr>
            <p:cNvSpPr/>
            <p:nvPr/>
          </p:nvSpPr>
          <p:spPr>
            <a:xfrm>
              <a:off x="950976" y="12015216"/>
              <a:ext cx="20007072" cy="1275082"/>
            </a:xfrm>
            <a:prstGeom prst="rect">
              <a:avLst/>
            </a:prstGeom>
            <a:solidFill>
              <a:schemeClr val="bg1"/>
            </a:solidFill>
            <a:ln w="127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GB" sz="30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33" name="Picture 2" descr="Image result for gamcare logo png">
              <a:hlinkClick r:id="rId14"/>
              <a:extLst>
                <a:ext uri="{FF2B5EF4-FFF2-40B4-BE49-F238E27FC236}">
                  <a16:creationId xmlns:a16="http://schemas.microsoft.com/office/drawing/2014/main" id="{F89D1015-CE11-45B5-92BC-EC48DB54702A}"/>
                </a:ext>
              </a:extLst>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950976" y="12223557"/>
              <a:ext cx="3359380" cy="970488"/>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C597CD64-68D7-4ABE-A745-2362EB9BB630}"/>
                </a:ext>
              </a:extLst>
            </p:cNvPr>
            <p:cNvSpPr txBox="1"/>
            <p:nvPr/>
          </p:nvSpPr>
          <p:spPr>
            <a:xfrm>
              <a:off x="4310356" y="12151308"/>
              <a:ext cx="3557070" cy="10675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GB" sz="2000" b="1" i="0" u="none" strike="noStrike" cap="none" spc="-150" normalizeH="0" baseline="0" dirty="0">
                  <a:ln>
                    <a:noFill/>
                  </a:ln>
                  <a:solidFill>
                    <a:schemeClr val="bg2">
                      <a:lumMod val="50000"/>
                    </a:schemeClr>
                  </a:solidFill>
                  <a:effectLst/>
                  <a:uFillTx/>
                  <a:latin typeface="Quattrocento Sans" panose="020B0502050000020003" pitchFamily="34" charset="0"/>
                  <a:sym typeface="Helvetica Neue"/>
                </a:rPr>
                <a:t>NATIONAL GAMBLING HELPLINE </a:t>
              </a:r>
              <a:r>
                <a:rPr kumimoji="0" lang="en-GB" sz="4000" i="0" u="none" strike="noStrike" cap="none" spc="0" normalizeH="0" baseline="0" dirty="0">
                  <a:ln>
                    <a:noFill/>
                  </a:ln>
                  <a:solidFill>
                    <a:srgbClr val="512373"/>
                  </a:solidFill>
                  <a:effectLst/>
                  <a:uFillTx/>
                  <a:latin typeface="Quattrocento Sans" panose="020B0502050000020003" pitchFamily="34" charset="0"/>
                  <a:sym typeface="Helvetica Neue"/>
                </a:rPr>
                <a:t>0808 8020 133</a:t>
              </a:r>
              <a:endParaRPr kumimoji="0" lang="en-GB" sz="3200" i="0" u="none" strike="noStrike" cap="none" spc="0" normalizeH="0" baseline="0" dirty="0">
                <a:ln>
                  <a:noFill/>
                </a:ln>
                <a:solidFill>
                  <a:srgbClr val="512373"/>
                </a:solidFill>
                <a:effectLst/>
                <a:uFillTx/>
                <a:latin typeface="Quattrocento Sans" panose="020B0502050000020003" pitchFamily="34" charset="0"/>
                <a:sym typeface="Helvetica Neue"/>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9"/>
                                        </p:tgtEl>
                                        <p:attrNameLst>
                                          <p:attrName>style.visibility</p:attrName>
                                        </p:attrNameLst>
                                      </p:cBhvr>
                                      <p:to>
                                        <p:strVal val="visible"/>
                                      </p:to>
                                    </p:set>
                                    <p:animEffect transition="in" filter="fade">
                                      <p:cBhvr>
                                        <p:cTn id="7" dur="500"/>
                                        <p:tgtEl>
                                          <p:spTgt spid="28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fade">
                                      <p:cBhvr>
                                        <p:cTn id="57" dur="500"/>
                                        <p:tgtEl>
                                          <p:spTgt spid="1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7"/>
                                        </p:tgtEl>
                                        <p:attrNameLst>
                                          <p:attrName>style.visibility</p:attrName>
                                        </p:attrNameLst>
                                      </p:cBhvr>
                                      <p:to>
                                        <p:strVal val="visible"/>
                                      </p:to>
                                    </p:set>
                                    <p:animEffect transition="in" filter="fade">
                                      <p:cBhvr>
                                        <p:cTn id="62" dur="500"/>
                                        <p:tgtEl>
                                          <p:spTgt spid="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fade">
                                      <p:cBhvr>
                                        <p:cTn id="67" dur="500"/>
                                        <p:tgtEl>
                                          <p:spTgt spid="27"/>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
                                        </p:tgtEl>
                                        <p:attrNameLst>
                                          <p:attrName>style.visibility</p:attrName>
                                        </p:attrNameLst>
                                      </p:cBhvr>
                                      <p:to>
                                        <p:strVal val="visible"/>
                                      </p:to>
                                    </p:set>
                                    <p:animEffect transition="in" filter="fade">
                                      <p:cBhvr>
                                        <p:cTn id="7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 grpId="0" animBg="1"/>
    </p:bldLst>
  </p:timing>
</p:sld>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7BA56A1B4C88240843CC58ED250C137" ma:contentTypeVersion="10" ma:contentTypeDescription="Create a new document." ma:contentTypeScope="" ma:versionID="cf4af46a1e06c8ff9e9a81c38174da42">
  <xsd:schema xmlns:xsd="http://www.w3.org/2001/XMLSchema" xmlns:xs="http://www.w3.org/2001/XMLSchema" xmlns:p="http://schemas.microsoft.com/office/2006/metadata/properties" xmlns:ns2="9ce0375d-48dc-40bd-97cf-84b003935848" xmlns:ns3="3d7c1fe1-4c36-412c-9522-d010c65bdad8" targetNamespace="http://schemas.microsoft.com/office/2006/metadata/properties" ma:root="true" ma:fieldsID="904f8a6326dd168246460726824db199" ns2:_="" ns3:_="">
    <xsd:import namespace="9ce0375d-48dc-40bd-97cf-84b003935848"/>
    <xsd:import namespace="3d7c1fe1-4c36-412c-9522-d010c65bdad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EventHashCode" minOccurs="0"/>
                <xsd:element ref="ns3: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e0375d-48dc-40bd-97cf-84b00393584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d7c1fe1-4c36-412c-9522-d010c65bdad8"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9B1C2CA-8371-43CE-927F-D00C3516A09C}">
  <ds:schemaRefs>
    <ds:schemaRef ds:uri="http://schemas.microsoft.com/office/2006/documentManagement/types"/>
    <ds:schemaRef ds:uri="http://schemas.microsoft.com/office/infopath/2007/PartnerControls"/>
    <ds:schemaRef ds:uri="http://purl.org/dc/elements/1.1/"/>
    <ds:schemaRef ds:uri="http://schemas.openxmlformats.org/package/2006/metadata/core-properties"/>
    <ds:schemaRef ds:uri="9ce0375d-48dc-40bd-97cf-84b003935848"/>
    <ds:schemaRef ds:uri="http://purl.org/dc/terms/"/>
    <ds:schemaRef ds:uri="http://www.w3.org/XML/1998/namespace"/>
    <ds:schemaRef ds:uri="3d7c1fe1-4c36-412c-9522-d010c65bdad8"/>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4250532A-2452-417D-B1C4-8ADF80358419}">
  <ds:schemaRefs>
    <ds:schemaRef ds:uri="http://schemas.microsoft.com/sharepoint/v3/contenttype/forms"/>
  </ds:schemaRefs>
</ds:datastoreItem>
</file>

<file path=customXml/itemProps3.xml><?xml version="1.0" encoding="utf-8"?>
<ds:datastoreItem xmlns:ds="http://schemas.openxmlformats.org/officeDocument/2006/customXml" ds:itemID="{A080BB49-2468-49B3-81C2-A4201673CC5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ce0375d-48dc-40bd-97cf-84b003935848"/>
    <ds:schemaRef ds:uri="3d7c1fe1-4c36-412c-9522-d010c65bdad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TotalTime>
  <Words>1203</Words>
  <Application>Microsoft Office PowerPoint</Application>
  <PresentationFormat>Custom</PresentationFormat>
  <Paragraphs>251</Paragraphs>
  <Slides>34</Slides>
  <Notes>1</Notes>
  <HiddenSlides>0</HiddenSlides>
  <MMClips>4</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34</vt:i4>
      </vt:variant>
    </vt:vector>
  </HeadingPairs>
  <TitlesOfParts>
    <vt:vector size="49" baseType="lpstr">
      <vt:lpstr>Arial</vt:lpstr>
      <vt:lpstr>Helvetica Light</vt:lpstr>
      <vt:lpstr>Helvetica Neue</vt:lpstr>
      <vt:lpstr>Helvetica Neue Light</vt:lpstr>
      <vt:lpstr>Helvetica Neue Medium</vt:lpstr>
      <vt:lpstr>Helvetica Neue Thin</vt:lpstr>
      <vt:lpstr>Oswald</vt:lpstr>
      <vt:lpstr>Oswald DemiBold</vt:lpstr>
      <vt:lpstr>Oswald Light</vt:lpstr>
      <vt:lpstr>Oswald Medium</vt:lpstr>
      <vt:lpstr>Oswald Regular</vt:lpstr>
      <vt:lpstr>Quattrocento Sans</vt:lpstr>
      <vt:lpstr>Times</vt:lpstr>
      <vt:lpstr>Wingdings</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Kev Clelland</dc:creator>
  <cp:lastModifiedBy>Carly Boyt</cp:lastModifiedBy>
  <cp:revision>37</cp:revision>
  <dcterms:modified xsi:type="dcterms:W3CDTF">2019-10-04T16:05:57Z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0x01010077BA56A1B4C88240843CC58ED250C137</vt:lpwstr>
  </property>
</Properties>
</file>