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Lst>
  <p:notesMasterIdLst>
    <p:notesMasterId r:id="rId177"/>
  </p:notesMasterIdLst>
  <p:sldIdLst>
    <p:sldId id="477" r:id="rId6"/>
    <p:sldId id="505" r:id="rId7"/>
    <p:sldId id="506" r:id="rId8"/>
    <p:sldId id="507" r:id="rId9"/>
    <p:sldId id="508" r:id="rId10"/>
    <p:sldId id="308" r:id="rId11"/>
    <p:sldId id="309" r:id="rId12"/>
    <p:sldId id="310" r:id="rId13"/>
    <p:sldId id="311" r:id="rId14"/>
    <p:sldId id="312" r:id="rId15"/>
    <p:sldId id="261" r:id="rId16"/>
    <p:sldId id="262" r:id="rId17"/>
    <p:sldId id="313" r:id="rId18"/>
    <p:sldId id="314" r:id="rId19"/>
    <p:sldId id="315" r:id="rId20"/>
    <p:sldId id="316" r:id="rId21"/>
    <p:sldId id="317" r:id="rId22"/>
    <p:sldId id="318" r:id="rId23"/>
    <p:sldId id="319" r:id="rId24"/>
    <p:sldId id="320" r:id="rId25"/>
    <p:sldId id="321" r:id="rId26"/>
    <p:sldId id="323" r:id="rId27"/>
    <p:sldId id="322" r:id="rId28"/>
    <p:sldId id="324" r:id="rId29"/>
    <p:sldId id="479" r:id="rId30"/>
    <p:sldId id="480" r:id="rId31"/>
    <p:sldId id="481" r:id="rId32"/>
    <p:sldId id="482" r:id="rId33"/>
    <p:sldId id="483" r:id="rId34"/>
    <p:sldId id="484" r:id="rId35"/>
    <p:sldId id="485" r:id="rId36"/>
    <p:sldId id="486" r:id="rId37"/>
    <p:sldId id="333" r:id="rId38"/>
    <p:sldId id="334" r:id="rId39"/>
    <p:sldId id="335" r:id="rId40"/>
    <p:sldId id="336" r:id="rId41"/>
    <p:sldId id="337" r:id="rId42"/>
    <p:sldId id="338" r:id="rId43"/>
    <p:sldId id="339" r:id="rId44"/>
    <p:sldId id="340" r:id="rId45"/>
    <p:sldId id="341" r:id="rId46"/>
    <p:sldId id="292" r:id="rId47"/>
    <p:sldId id="293" r:id="rId48"/>
    <p:sldId id="294" r:id="rId49"/>
    <p:sldId id="295" r:id="rId50"/>
    <p:sldId id="296" r:id="rId51"/>
    <p:sldId id="297" r:id="rId52"/>
    <p:sldId id="298" r:id="rId53"/>
    <p:sldId id="487" r:id="rId54"/>
    <p:sldId id="350" r:id="rId55"/>
    <p:sldId id="351" r:id="rId56"/>
    <p:sldId id="352" r:id="rId57"/>
    <p:sldId id="353" r:id="rId58"/>
    <p:sldId id="354" r:id="rId59"/>
    <p:sldId id="355" r:id="rId60"/>
    <p:sldId id="356" r:id="rId61"/>
    <p:sldId id="357" r:id="rId62"/>
    <p:sldId id="392" r:id="rId63"/>
    <p:sldId id="393" r:id="rId64"/>
    <p:sldId id="394" r:id="rId65"/>
    <p:sldId id="395" r:id="rId66"/>
    <p:sldId id="396" r:id="rId67"/>
    <p:sldId id="397" r:id="rId68"/>
    <p:sldId id="398" r:id="rId69"/>
    <p:sldId id="399" r:id="rId70"/>
    <p:sldId id="272" r:id="rId71"/>
    <p:sldId id="273" r:id="rId72"/>
    <p:sldId id="274" r:id="rId73"/>
    <p:sldId id="275" r:id="rId74"/>
    <p:sldId id="488" r:id="rId75"/>
    <p:sldId id="489" r:id="rId76"/>
    <p:sldId id="490" r:id="rId77"/>
    <p:sldId id="491" r:id="rId78"/>
    <p:sldId id="378" r:id="rId79"/>
    <p:sldId id="379" r:id="rId80"/>
    <p:sldId id="380" r:id="rId81"/>
    <p:sldId id="381" r:id="rId82"/>
    <p:sldId id="382" r:id="rId83"/>
    <p:sldId id="383" r:id="rId84"/>
    <p:sldId id="384" r:id="rId85"/>
    <p:sldId id="385" r:id="rId86"/>
    <p:sldId id="386" r:id="rId87"/>
    <p:sldId id="387" r:id="rId88"/>
    <p:sldId id="388" r:id="rId89"/>
    <p:sldId id="389" r:id="rId90"/>
    <p:sldId id="390" r:id="rId91"/>
    <p:sldId id="391" r:id="rId92"/>
    <p:sldId id="269" r:id="rId93"/>
    <p:sldId id="270" r:id="rId94"/>
    <p:sldId id="271" r:id="rId95"/>
    <p:sldId id="501" r:id="rId96"/>
    <p:sldId id="502" r:id="rId97"/>
    <p:sldId id="503" r:id="rId98"/>
    <p:sldId id="263" r:id="rId99"/>
    <p:sldId id="504" r:id="rId100"/>
    <p:sldId id="400" r:id="rId101"/>
    <p:sldId id="401" r:id="rId102"/>
    <p:sldId id="402" r:id="rId103"/>
    <p:sldId id="403" r:id="rId104"/>
    <p:sldId id="404" r:id="rId105"/>
    <p:sldId id="405" r:id="rId106"/>
    <p:sldId id="406" r:id="rId107"/>
    <p:sldId id="407" r:id="rId108"/>
    <p:sldId id="408" r:id="rId109"/>
    <p:sldId id="307" r:id="rId110"/>
    <p:sldId id="492" r:id="rId111"/>
    <p:sldId id="493" r:id="rId112"/>
    <p:sldId id="494" r:id="rId113"/>
    <p:sldId id="495" r:id="rId114"/>
    <p:sldId id="496" r:id="rId115"/>
    <p:sldId id="497" r:id="rId116"/>
    <p:sldId id="498" r:id="rId117"/>
    <p:sldId id="499" r:id="rId118"/>
    <p:sldId id="500" r:id="rId119"/>
    <p:sldId id="419" r:id="rId120"/>
    <p:sldId id="420" r:id="rId121"/>
    <p:sldId id="421" r:id="rId122"/>
    <p:sldId id="422" r:id="rId123"/>
    <p:sldId id="423" r:id="rId124"/>
    <p:sldId id="424" r:id="rId125"/>
    <p:sldId id="425" r:id="rId126"/>
    <p:sldId id="426" r:id="rId127"/>
    <p:sldId id="427" r:id="rId128"/>
    <p:sldId id="428" r:id="rId129"/>
    <p:sldId id="429" r:id="rId130"/>
    <p:sldId id="284" r:id="rId131"/>
    <p:sldId id="285" r:id="rId132"/>
    <p:sldId id="286" r:id="rId133"/>
    <p:sldId id="287" r:id="rId134"/>
    <p:sldId id="288" r:id="rId135"/>
    <p:sldId id="289" r:id="rId136"/>
    <p:sldId id="290" r:id="rId137"/>
    <p:sldId id="291" r:id="rId138"/>
    <p:sldId id="276" r:id="rId139"/>
    <p:sldId id="277" r:id="rId140"/>
    <p:sldId id="278" r:id="rId141"/>
    <p:sldId id="279" r:id="rId142"/>
    <p:sldId id="280" r:id="rId143"/>
    <p:sldId id="281" r:id="rId144"/>
    <p:sldId id="282" r:id="rId145"/>
    <p:sldId id="283" r:id="rId146"/>
    <p:sldId id="447" r:id="rId147"/>
    <p:sldId id="448" r:id="rId148"/>
    <p:sldId id="449" r:id="rId149"/>
    <p:sldId id="450" r:id="rId150"/>
    <p:sldId id="451" r:id="rId151"/>
    <p:sldId id="452" r:id="rId152"/>
    <p:sldId id="453" r:id="rId153"/>
    <p:sldId id="454" r:id="rId154"/>
    <p:sldId id="455" r:id="rId155"/>
    <p:sldId id="456" r:id="rId156"/>
    <p:sldId id="457" r:id="rId157"/>
    <p:sldId id="458" r:id="rId158"/>
    <p:sldId id="459" r:id="rId159"/>
    <p:sldId id="460" r:id="rId160"/>
    <p:sldId id="461" r:id="rId161"/>
    <p:sldId id="462" r:id="rId162"/>
    <p:sldId id="463" r:id="rId163"/>
    <p:sldId id="464" r:id="rId164"/>
    <p:sldId id="465" r:id="rId165"/>
    <p:sldId id="466" r:id="rId166"/>
    <p:sldId id="467" r:id="rId167"/>
    <p:sldId id="468" r:id="rId168"/>
    <p:sldId id="469" r:id="rId169"/>
    <p:sldId id="470" r:id="rId170"/>
    <p:sldId id="471" r:id="rId171"/>
    <p:sldId id="472" r:id="rId172"/>
    <p:sldId id="473" r:id="rId173"/>
    <p:sldId id="474" r:id="rId174"/>
    <p:sldId id="475" r:id="rId175"/>
    <p:sldId id="476"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5C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AB955-A6A2-4A58-832F-35A04CAE3146}" v="4" dt="2022-06-22T09:15:12.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tableStyles" Target="tableStyle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microsoft.com/office/2016/11/relationships/changesInfo" Target="changesInfos/changesInfo1.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notesMaster" Target="notesMasters/notesMaster1.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theme" Target="theme/theme1.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Patel" userId="0b94f1bf-e38b-4ca9-aae9-9cce60fe2f15" providerId="ADAL" clId="{0F1C5FEF-DC42-441D-803B-A24CFC739B17}"/>
    <pc:docChg chg="undo custSel modSld">
      <pc:chgData name="Claire Patel" userId="0b94f1bf-e38b-4ca9-aae9-9cce60fe2f15" providerId="ADAL" clId="{0F1C5FEF-DC42-441D-803B-A24CFC739B17}" dt="2022-03-07T11:12:42.383" v="83" actId="3626"/>
      <pc:docMkLst>
        <pc:docMk/>
      </pc:docMkLst>
      <pc:sldChg chg="delSp modSp mod">
        <pc:chgData name="Claire Patel" userId="0b94f1bf-e38b-4ca9-aae9-9cce60fe2f15" providerId="ADAL" clId="{0F1C5FEF-DC42-441D-803B-A24CFC739B17}" dt="2022-03-07T10:56:23.300" v="2"/>
        <pc:sldMkLst>
          <pc:docMk/>
          <pc:sldMk cId="3432931406" sldId="308"/>
        </pc:sldMkLst>
        <pc:spChg chg="del mod">
          <ac:chgData name="Claire Patel" userId="0b94f1bf-e38b-4ca9-aae9-9cce60fe2f15" providerId="ADAL" clId="{0F1C5FEF-DC42-441D-803B-A24CFC739B17}" dt="2022-03-07T10:56:23.300" v="2"/>
          <ac:spMkLst>
            <pc:docMk/>
            <pc:sldMk cId="3432931406" sldId="308"/>
            <ac:spMk id="3" creationId="{3E28D49D-84F1-4BB9-93FD-56C6844FBF4D}"/>
          </ac:spMkLst>
        </pc:spChg>
      </pc:sldChg>
      <pc:sldChg chg="modSp mod">
        <pc:chgData name="Claire Patel" userId="0b94f1bf-e38b-4ca9-aae9-9cce60fe2f15" providerId="ADAL" clId="{0F1C5FEF-DC42-441D-803B-A24CFC739B17}" dt="2022-03-07T11:06:06.926" v="82" actId="1076"/>
        <pc:sldMkLst>
          <pc:docMk/>
          <pc:sldMk cId="1836526690" sldId="309"/>
        </pc:sldMkLst>
        <pc:spChg chg="mod">
          <ac:chgData name="Claire Patel" userId="0b94f1bf-e38b-4ca9-aae9-9cce60fe2f15" providerId="ADAL" clId="{0F1C5FEF-DC42-441D-803B-A24CFC739B17}" dt="2022-03-07T11:06:06.926" v="82" actId="1076"/>
          <ac:spMkLst>
            <pc:docMk/>
            <pc:sldMk cId="1836526690" sldId="309"/>
            <ac:spMk id="9" creationId="{DFABA6DD-27D1-40C8-BBD3-41130A5307D3}"/>
          </ac:spMkLst>
        </pc:spChg>
      </pc:sldChg>
      <pc:sldChg chg="delSp modSp mod">
        <pc:chgData name="Claire Patel" userId="0b94f1bf-e38b-4ca9-aae9-9cce60fe2f15" providerId="ADAL" clId="{0F1C5FEF-DC42-441D-803B-A24CFC739B17}" dt="2022-03-07T10:56:57.075" v="4" actId="478"/>
        <pc:sldMkLst>
          <pc:docMk/>
          <pc:sldMk cId="3068879912" sldId="419"/>
        </pc:sldMkLst>
        <pc:spChg chg="del mod">
          <ac:chgData name="Claire Patel" userId="0b94f1bf-e38b-4ca9-aae9-9cce60fe2f15" providerId="ADAL" clId="{0F1C5FEF-DC42-441D-803B-A24CFC739B17}" dt="2022-03-07T10:56:57.075" v="4" actId="478"/>
          <ac:spMkLst>
            <pc:docMk/>
            <pc:sldMk cId="3068879912" sldId="419"/>
            <ac:spMk id="6" creationId="{5864DA59-0C0A-41C4-9D82-F3498291B7DD}"/>
          </ac:spMkLst>
        </pc:spChg>
      </pc:sldChg>
      <pc:sldChg chg="addSp modSp mod">
        <pc:chgData name="Claire Patel" userId="0b94f1bf-e38b-4ca9-aae9-9cce60fe2f15" providerId="ADAL" clId="{0F1C5FEF-DC42-441D-803B-A24CFC739B17}" dt="2022-03-07T11:12:42.383" v="83" actId="3626"/>
        <pc:sldMkLst>
          <pc:docMk/>
          <pc:sldMk cId="3860899201" sldId="477"/>
        </pc:sldMkLst>
        <pc:spChg chg="add mod">
          <ac:chgData name="Claire Patel" userId="0b94f1bf-e38b-4ca9-aae9-9cce60fe2f15" providerId="ADAL" clId="{0F1C5FEF-DC42-441D-803B-A24CFC739B17}" dt="2022-03-07T10:58:58.737" v="34" actId="1076"/>
          <ac:spMkLst>
            <pc:docMk/>
            <pc:sldMk cId="3860899201" sldId="477"/>
            <ac:spMk id="7" creationId="{BF40C569-4CCE-49A8-A358-150426874F80}"/>
          </ac:spMkLst>
        </pc:spChg>
        <pc:spChg chg="add mod">
          <ac:chgData name="Claire Patel" userId="0b94f1bf-e38b-4ca9-aae9-9cce60fe2f15" providerId="ADAL" clId="{0F1C5FEF-DC42-441D-803B-A24CFC739B17}" dt="2022-03-07T11:12:42.383" v="83" actId="3626"/>
          <ac:spMkLst>
            <pc:docMk/>
            <pc:sldMk cId="3860899201" sldId="477"/>
            <ac:spMk id="8" creationId="{847AA8DD-70C4-447A-8982-EF42F000308F}"/>
          </ac:spMkLst>
        </pc:spChg>
        <pc:graphicFrameChg chg="mod modGraphic">
          <ac:chgData name="Claire Patel" userId="0b94f1bf-e38b-4ca9-aae9-9cce60fe2f15" providerId="ADAL" clId="{0F1C5FEF-DC42-441D-803B-A24CFC739B17}" dt="2022-03-07T11:05:35.851" v="81" actId="14734"/>
          <ac:graphicFrameMkLst>
            <pc:docMk/>
            <pc:sldMk cId="3860899201" sldId="477"/>
            <ac:graphicFrameMk id="6" creationId="{75B999AE-6F32-4319-8A1C-4BEA56656C8A}"/>
          </ac:graphicFrameMkLst>
        </pc:graphicFrameChg>
      </pc:sldChg>
    </pc:docChg>
  </pc:docChgLst>
  <pc:docChgLst>
    <pc:chgData name="Claire Patel" userId="0b94f1bf-e38b-4ca9-aae9-9cce60fe2f15" providerId="ADAL" clId="{FCBAB955-A6A2-4A58-832F-35A04CAE3146}"/>
    <pc:docChg chg="modSld">
      <pc:chgData name="Claire Patel" userId="0b94f1bf-e38b-4ca9-aae9-9cce60fe2f15" providerId="ADAL" clId="{FCBAB955-A6A2-4A58-832F-35A04CAE3146}" dt="2022-06-22T09:15:50.842" v="72" actId="20577"/>
      <pc:docMkLst>
        <pc:docMk/>
      </pc:docMkLst>
      <pc:sldChg chg="modSp mod">
        <pc:chgData name="Claire Patel" userId="0b94f1bf-e38b-4ca9-aae9-9cce60fe2f15" providerId="ADAL" clId="{FCBAB955-A6A2-4A58-832F-35A04CAE3146}" dt="2022-06-22T09:15:50.842" v="72" actId="20577"/>
        <pc:sldMkLst>
          <pc:docMk/>
          <pc:sldMk cId="1226158546" sldId="505"/>
        </pc:sldMkLst>
        <pc:spChg chg="mod">
          <ac:chgData name="Claire Patel" userId="0b94f1bf-e38b-4ca9-aae9-9cce60fe2f15" providerId="ADAL" clId="{FCBAB955-A6A2-4A58-832F-35A04CAE3146}" dt="2022-06-22T09:15:50.842" v="72" actId="20577"/>
          <ac:spMkLst>
            <pc:docMk/>
            <pc:sldMk cId="1226158546" sldId="505"/>
            <ac:spMk id="3" creationId="{03763A96-042A-485A-986C-2FCB0C6A2AFF}"/>
          </ac:spMkLst>
        </pc:spChg>
      </pc:sldChg>
      <pc:sldChg chg="delSp modSp mod">
        <pc:chgData name="Claire Patel" userId="0b94f1bf-e38b-4ca9-aae9-9cce60fe2f15" providerId="ADAL" clId="{FCBAB955-A6A2-4A58-832F-35A04CAE3146}" dt="2022-06-22T09:15:18.261" v="2"/>
        <pc:sldMkLst>
          <pc:docMk/>
          <pc:sldMk cId="943042275" sldId="508"/>
        </pc:sldMkLst>
        <pc:spChg chg="del mod">
          <ac:chgData name="Claire Patel" userId="0b94f1bf-e38b-4ca9-aae9-9cce60fe2f15" providerId="ADAL" clId="{FCBAB955-A6A2-4A58-832F-35A04CAE3146}" dt="2022-06-22T09:15:18.261" v="2"/>
          <ac:spMkLst>
            <pc:docMk/>
            <pc:sldMk cId="943042275" sldId="508"/>
            <ac:spMk id="30" creationId="{434A6D5C-C51C-4A84-9719-149B1D33403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5D5E13-2F3B-44AF-BCCB-309EF3C0F4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6BE96A2-6CB0-4DC2-A07F-E536BBE3A69E}">
      <dgm:prSet/>
      <dgm:spPr/>
      <dgm:t>
        <a:bodyPr/>
        <a:lstStyle/>
        <a:p>
          <a:r>
            <a:rPr lang="en-GB"/>
            <a:t>How old were you when you received your first device?</a:t>
          </a:r>
          <a:endParaRPr lang="en-US"/>
        </a:p>
      </dgm:t>
    </dgm:pt>
    <dgm:pt modelId="{25DF82C3-71D1-4E54-920D-E6A9C297CABC}" type="parTrans" cxnId="{CE918172-E49E-4D30-81E3-2BC11B3BB98A}">
      <dgm:prSet/>
      <dgm:spPr/>
      <dgm:t>
        <a:bodyPr/>
        <a:lstStyle/>
        <a:p>
          <a:endParaRPr lang="en-US"/>
        </a:p>
      </dgm:t>
    </dgm:pt>
    <dgm:pt modelId="{A9CA9DAD-6DD3-48F7-9D7E-AB13E7A55DA6}" type="sibTrans" cxnId="{CE918172-E49E-4D30-81E3-2BC11B3BB98A}">
      <dgm:prSet/>
      <dgm:spPr/>
      <dgm:t>
        <a:bodyPr/>
        <a:lstStyle/>
        <a:p>
          <a:endParaRPr lang="en-US"/>
        </a:p>
      </dgm:t>
    </dgm:pt>
    <dgm:pt modelId="{97F464C7-5088-4F5E-8EE6-058F7124A6B9}">
      <dgm:prSet/>
      <dgm:spPr/>
      <dgm:t>
        <a:bodyPr/>
        <a:lstStyle/>
        <a:p>
          <a:r>
            <a:rPr lang="en-GB"/>
            <a:t>Are there any parent restrictions on your device?</a:t>
          </a:r>
          <a:endParaRPr lang="en-US"/>
        </a:p>
      </dgm:t>
    </dgm:pt>
    <dgm:pt modelId="{A565DE43-3CD0-4177-95A4-24ACF7631CB1}" type="parTrans" cxnId="{6180A4F0-07D1-49B3-B0D3-0BE14EBBB14D}">
      <dgm:prSet/>
      <dgm:spPr/>
      <dgm:t>
        <a:bodyPr/>
        <a:lstStyle/>
        <a:p>
          <a:endParaRPr lang="en-US"/>
        </a:p>
      </dgm:t>
    </dgm:pt>
    <dgm:pt modelId="{BB3CA9DB-AC85-4A13-BE65-946F6192DFAA}" type="sibTrans" cxnId="{6180A4F0-07D1-49B3-B0D3-0BE14EBBB14D}">
      <dgm:prSet/>
      <dgm:spPr/>
      <dgm:t>
        <a:bodyPr/>
        <a:lstStyle/>
        <a:p>
          <a:endParaRPr lang="en-US"/>
        </a:p>
      </dgm:t>
    </dgm:pt>
    <dgm:pt modelId="{718DB056-D962-4525-BBD3-60D98157DA92}">
      <dgm:prSet/>
      <dgm:spPr/>
      <dgm:t>
        <a:bodyPr/>
        <a:lstStyle/>
        <a:p>
          <a:r>
            <a:rPr lang="en-GB"/>
            <a:t>Do you play games with an unsuitable PEGI rating?</a:t>
          </a:r>
          <a:endParaRPr lang="en-US"/>
        </a:p>
      </dgm:t>
    </dgm:pt>
    <dgm:pt modelId="{84AE3FDC-7716-4036-A972-A142BF2B08EA}" type="parTrans" cxnId="{A4A2A697-12A6-41CB-9FEF-8B5D9A485276}">
      <dgm:prSet/>
      <dgm:spPr/>
      <dgm:t>
        <a:bodyPr/>
        <a:lstStyle/>
        <a:p>
          <a:endParaRPr lang="en-US"/>
        </a:p>
      </dgm:t>
    </dgm:pt>
    <dgm:pt modelId="{1CCBA7F8-3747-40CC-B6EB-AEBA437C9350}" type="sibTrans" cxnId="{A4A2A697-12A6-41CB-9FEF-8B5D9A485276}">
      <dgm:prSet/>
      <dgm:spPr/>
      <dgm:t>
        <a:bodyPr/>
        <a:lstStyle/>
        <a:p>
          <a:endParaRPr lang="en-US"/>
        </a:p>
      </dgm:t>
    </dgm:pt>
    <dgm:pt modelId="{1C154DD5-634B-4ECD-B835-7A652E6A8D83}">
      <dgm:prSet/>
      <dgm:spPr/>
      <dgm:t>
        <a:bodyPr/>
        <a:lstStyle/>
        <a:p>
          <a:r>
            <a:rPr lang="en-GB"/>
            <a:t>What’s your top three favourite games to play?</a:t>
          </a:r>
          <a:endParaRPr lang="en-US"/>
        </a:p>
      </dgm:t>
    </dgm:pt>
    <dgm:pt modelId="{75D7D52B-75D8-4D80-AEFC-CFE205234621}" type="parTrans" cxnId="{0B3FB891-8E92-4DE6-8BC1-AF2122DD102D}">
      <dgm:prSet/>
      <dgm:spPr/>
      <dgm:t>
        <a:bodyPr/>
        <a:lstStyle/>
        <a:p>
          <a:endParaRPr lang="en-US"/>
        </a:p>
      </dgm:t>
    </dgm:pt>
    <dgm:pt modelId="{13F535A0-2887-4114-8011-198CFF60B2F7}" type="sibTrans" cxnId="{0B3FB891-8E92-4DE6-8BC1-AF2122DD102D}">
      <dgm:prSet/>
      <dgm:spPr/>
      <dgm:t>
        <a:bodyPr/>
        <a:lstStyle/>
        <a:p>
          <a:endParaRPr lang="en-US"/>
        </a:p>
      </dgm:t>
    </dgm:pt>
    <dgm:pt modelId="{0DE656F4-FE5B-4BDA-9FF8-42D52A90C518}">
      <dgm:prSet/>
      <dgm:spPr/>
      <dgm:t>
        <a:bodyPr/>
        <a:lstStyle/>
        <a:p>
          <a:r>
            <a:rPr lang="en-GB"/>
            <a:t>Do you play online against friends?</a:t>
          </a:r>
          <a:endParaRPr lang="en-US"/>
        </a:p>
      </dgm:t>
    </dgm:pt>
    <dgm:pt modelId="{BD2621DF-48AB-4B36-902F-D0D065A17812}" type="parTrans" cxnId="{A2BC718A-9574-427B-AC38-63EF8A9C4C66}">
      <dgm:prSet/>
      <dgm:spPr/>
      <dgm:t>
        <a:bodyPr/>
        <a:lstStyle/>
        <a:p>
          <a:endParaRPr lang="en-US"/>
        </a:p>
      </dgm:t>
    </dgm:pt>
    <dgm:pt modelId="{F8D91117-B24B-44B7-85DA-AF52CD5D4F05}" type="sibTrans" cxnId="{A2BC718A-9574-427B-AC38-63EF8A9C4C66}">
      <dgm:prSet/>
      <dgm:spPr/>
      <dgm:t>
        <a:bodyPr/>
        <a:lstStyle/>
        <a:p>
          <a:endParaRPr lang="en-US"/>
        </a:p>
      </dgm:t>
    </dgm:pt>
    <dgm:pt modelId="{940FD227-C936-4BD7-B9DE-8547588C6DC3}">
      <dgm:prSet/>
      <dgm:spPr/>
      <dgm:t>
        <a:bodyPr/>
        <a:lstStyle/>
        <a:p>
          <a:r>
            <a:rPr lang="en-GB"/>
            <a:t>Do you play online against strangers?</a:t>
          </a:r>
          <a:endParaRPr lang="en-US"/>
        </a:p>
      </dgm:t>
    </dgm:pt>
    <dgm:pt modelId="{CC907F1B-4CAD-4088-81B1-A42BEE00574A}" type="parTrans" cxnId="{7A2C1BF6-7614-4639-94D3-579674D70DE2}">
      <dgm:prSet/>
      <dgm:spPr/>
      <dgm:t>
        <a:bodyPr/>
        <a:lstStyle/>
        <a:p>
          <a:endParaRPr lang="en-US"/>
        </a:p>
      </dgm:t>
    </dgm:pt>
    <dgm:pt modelId="{728F645C-BA18-4CA8-96F0-7555E96AB1C6}" type="sibTrans" cxnId="{7A2C1BF6-7614-4639-94D3-579674D70DE2}">
      <dgm:prSet/>
      <dgm:spPr/>
      <dgm:t>
        <a:bodyPr/>
        <a:lstStyle/>
        <a:p>
          <a:endParaRPr lang="en-US"/>
        </a:p>
      </dgm:t>
    </dgm:pt>
    <dgm:pt modelId="{9AB7DF78-3900-4A2A-899C-B8C084DEAC14}">
      <dgm:prSet/>
      <dgm:spPr/>
      <dgm:t>
        <a:bodyPr/>
        <a:lstStyle/>
        <a:p>
          <a:r>
            <a:rPr lang="en-GB"/>
            <a:t>Do you spend money on in-game items? If so, who pays?</a:t>
          </a:r>
          <a:endParaRPr lang="en-US"/>
        </a:p>
      </dgm:t>
    </dgm:pt>
    <dgm:pt modelId="{97930F65-8A8A-4617-BCAB-A6F36D20837E}" type="parTrans" cxnId="{13DC966D-C84C-4F89-B12D-784BD23A98A0}">
      <dgm:prSet/>
      <dgm:spPr/>
      <dgm:t>
        <a:bodyPr/>
        <a:lstStyle/>
        <a:p>
          <a:endParaRPr lang="en-US"/>
        </a:p>
      </dgm:t>
    </dgm:pt>
    <dgm:pt modelId="{EBE07B8E-EFA3-44D7-AA7F-72A8E940D6BF}" type="sibTrans" cxnId="{13DC966D-C84C-4F89-B12D-784BD23A98A0}">
      <dgm:prSet/>
      <dgm:spPr/>
      <dgm:t>
        <a:bodyPr/>
        <a:lstStyle/>
        <a:p>
          <a:endParaRPr lang="en-US"/>
        </a:p>
      </dgm:t>
    </dgm:pt>
    <dgm:pt modelId="{42549000-44BC-47CC-BD82-B18890C966B2}">
      <dgm:prSet/>
      <dgm:spPr/>
      <dgm:t>
        <a:bodyPr/>
        <a:lstStyle/>
        <a:p>
          <a:r>
            <a:rPr lang="en-GB"/>
            <a:t>Who much money do you spend per month on games/in-game items?</a:t>
          </a:r>
          <a:endParaRPr lang="en-US"/>
        </a:p>
      </dgm:t>
    </dgm:pt>
    <dgm:pt modelId="{E7F051CF-A2CB-44B9-B6F9-7C25FC2109FF}" type="parTrans" cxnId="{4EFA4E64-FD8C-428C-9FB0-0C26047AF914}">
      <dgm:prSet/>
      <dgm:spPr/>
      <dgm:t>
        <a:bodyPr/>
        <a:lstStyle/>
        <a:p>
          <a:endParaRPr lang="en-US"/>
        </a:p>
      </dgm:t>
    </dgm:pt>
    <dgm:pt modelId="{D4523D13-52E1-4487-9E5D-A15B1E08A255}" type="sibTrans" cxnId="{4EFA4E64-FD8C-428C-9FB0-0C26047AF914}">
      <dgm:prSet/>
      <dgm:spPr/>
      <dgm:t>
        <a:bodyPr/>
        <a:lstStyle/>
        <a:p>
          <a:endParaRPr lang="en-US"/>
        </a:p>
      </dgm:t>
    </dgm:pt>
    <dgm:pt modelId="{1160EBB1-B913-432B-8045-78F0015580A4}">
      <dgm:prSet/>
      <dgm:spPr/>
      <dgm:t>
        <a:bodyPr/>
        <a:lstStyle/>
        <a:p>
          <a:r>
            <a:rPr lang="en-GB"/>
            <a:t>How much time do you spend on gaming per month?</a:t>
          </a:r>
          <a:endParaRPr lang="en-US"/>
        </a:p>
      </dgm:t>
    </dgm:pt>
    <dgm:pt modelId="{D557452D-52F7-4700-A4CE-B07446BEE8FE}" type="parTrans" cxnId="{C707877F-5AA8-478D-ADBC-C3FD7BFED7FC}">
      <dgm:prSet/>
      <dgm:spPr/>
      <dgm:t>
        <a:bodyPr/>
        <a:lstStyle/>
        <a:p>
          <a:endParaRPr lang="en-US"/>
        </a:p>
      </dgm:t>
    </dgm:pt>
    <dgm:pt modelId="{84F3EBDB-661F-4CD4-8187-4E2B9C1110A8}" type="sibTrans" cxnId="{C707877F-5AA8-478D-ADBC-C3FD7BFED7FC}">
      <dgm:prSet/>
      <dgm:spPr/>
      <dgm:t>
        <a:bodyPr/>
        <a:lstStyle/>
        <a:p>
          <a:endParaRPr lang="en-US"/>
        </a:p>
      </dgm:t>
    </dgm:pt>
    <dgm:pt modelId="{F8CA28A8-FE0C-433E-8240-2A761DA290F1}" type="pres">
      <dgm:prSet presAssocID="{0E5D5E13-2F3B-44AF-BCCB-309EF3C0F4F4}" presName="linear" presStyleCnt="0">
        <dgm:presLayoutVars>
          <dgm:animLvl val="lvl"/>
          <dgm:resizeHandles val="exact"/>
        </dgm:presLayoutVars>
      </dgm:prSet>
      <dgm:spPr/>
    </dgm:pt>
    <dgm:pt modelId="{0D40A146-B746-4AAB-94E4-A730A84FD7C8}" type="pres">
      <dgm:prSet presAssocID="{46BE96A2-6CB0-4DC2-A07F-E536BBE3A69E}" presName="parentText" presStyleLbl="node1" presStyleIdx="0" presStyleCnt="9">
        <dgm:presLayoutVars>
          <dgm:chMax val="0"/>
          <dgm:bulletEnabled val="1"/>
        </dgm:presLayoutVars>
      </dgm:prSet>
      <dgm:spPr/>
    </dgm:pt>
    <dgm:pt modelId="{AF48F00F-FB88-4298-B5D3-C538D15AA51F}" type="pres">
      <dgm:prSet presAssocID="{A9CA9DAD-6DD3-48F7-9D7E-AB13E7A55DA6}" presName="spacer" presStyleCnt="0"/>
      <dgm:spPr/>
    </dgm:pt>
    <dgm:pt modelId="{8C727DF2-968E-4D7D-911D-1D49D773B2BA}" type="pres">
      <dgm:prSet presAssocID="{97F464C7-5088-4F5E-8EE6-058F7124A6B9}" presName="parentText" presStyleLbl="node1" presStyleIdx="1" presStyleCnt="9">
        <dgm:presLayoutVars>
          <dgm:chMax val="0"/>
          <dgm:bulletEnabled val="1"/>
        </dgm:presLayoutVars>
      </dgm:prSet>
      <dgm:spPr/>
    </dgm:pt>
    <dgm:pt modelId="{EFCAA54C-76D9-458E-9337-C5432556FF85}" type="pres">
      <dgm:prSet presAssocID="{BB3CA9DB-AC85-4A13-BE65-946F6192DFAA}" presName="spacer" presStyleCnt="0"/>
      <dgm:spPr/>
    </dgm:pt>
    <dgm:pt modelId="{12D900AE-EAA7-4599-B911-F961E9799D3B}" type="pres">
      <dgm:prSet presAssocID="{718DB056-D962-4525-BBD3-60D98157DA92}" presName="parentText" presStyleLbl="node1" presStyleIdx="2" presStyleCnt="9">
        <dgm:presLayoutVars>
          <dgm:chMax val="0"/>
          <dgm:bulletEnabled val="1"/>
        </dgm:presLayoutVars>
      </dgm:prSet>
      <dgm:spPr/>
    </dgm:pt>
    <dgm:pt modelId="{787F7425-7520-4B4D-A344-D659341F37A1}" type="pres">
      <dgm:prSet presAssocID="{1CCBA7F8-3747-40CC-B6EB-AEBA437C9350}" presName="spacer" presStyleCnt="0"/>
      <dgm:spPr/>
    </dgm:pt>
    <dgm:pt modelId="{C0A82A58-6253-4983-9ABD-964B913D2C83}" type="pres">
      <dgm:prSet presAssocID="{1C154DD5-634B-4ECD-B835-7A652E6A8D83}" presName="parentText" presStyleLbl="node1" presStyleIdx="3" presStyleCnt="9">
        <dgm:presLayoutVars>
          <dgm:chMax val="0"/>
          <dgm:bulletEnabled val="1"/>
        </dgm:presLayoutVars>
      </dgm:prSet>
      <dgm:spPr/>
    </dgm:pt>
    <dgm:pt modelId="{5B05E5ED-E412-4A01-A472-23EBE1ED8CEC}" type="pres">
      <dgm:prSet presAssocID="{13F535A0-2887-4114-8011-198CFF60B2F7}" presName="spacer" presStyleCnt="0"/>
      <dgm:spPr/>
    </dgm:pt>
    <dgm:pt modelId="{D00231B1-2E7F-400D-87E3-0AE048C15B3D}" type="pres">
      <dgm:prSet presAssocID="{0DE656F4-FE5B-4BDA-9FF8-42D52A90C518}" presName="parentText" presStyleLbl="node1" presStyleIdx="4" presStyleCnt="9">
        <dgm:presLayoutVars>
          <dgm:chMax val="0"/>
          <dgm:bulletEnabled val="1"/>
        </dgm:presLayoutVars>
      </dgm:prSet>
      <dgm:spPr/>
    </dgm:pt>
    <dgm:pt modelId="{92382E12-531D-4ABE-9955-E3DF539F4855}" type="pres">
      <dgm:prSet presAssocID="{F8D91117-B24B-44B7-85DA-AF52CD5D4F05}" presName="spacer" presStyleCnt="0"/>
      <dgm:spPr/>
    </dgm:pt>
    <dgm:pt modelId="{D539F7BA-439A-4F5E-A96C-8581DCCE6D22}" type="pres">
      <dgm:prSet presAssocID="{940FD227-C936-4BD7-B9DE-8547588C6DC3}" presName="parentText" presStyleLbl="node1" presStyleIdx="5" presStyleCnt="9">
        <dgm:presLayoutVars>
          <dgm:chMax val="0"/>
          <dgm:bulletEnabled val="1"/>
        </dgm:presLayoutVars>
      </dgm:prSet>
      <dgm:spPr/>
    </dgm:pt>
    <dgm:pt modelId="{5DE803D3-DADF-4C26-B027-6A979243D40E}" type="pres">
      <dgm:prSet presAssocID="{728F645C-BA18-4CA8-96F0-7555E96AB1C6}" presName="spacer" presStyleCnt="0"/>
      <dgm:spPr/>
    </dgm:pt>
    <dgm:pt modelId="{42EE1BAF-EB35-4A6D-B0CD-FC8E0650DEC7}" type="pres">
      <dgm:prSet presAssocID="{9AB7DF78-3900-4A2A-899C-B8C084DEAC14}" presName="parentText" presStyleLbl="node1" presStyleIdx="6" presStyleCnt="9">
        <dgm:presLayoutVars>
          <dgm:chMax val="0"/>
          <dgm:bulletEnabled val="1"/>
        </dgm:presLayoutVars>
      </dgm:prSet>
      <dgm:spPr/>
    </dgm:pt>
    <dgm:pt modelId="{08E3CEE9-4773-454A-92EC-FFF8B8410E81}" type="pres">
      <dgm:prSet presAssocID="{EBE07B8E-EFA3-44D7-AA7F-72A8E940D6BF}" presName="spacer" presStyleCnt="0"/>
      <dgm:spPr/>
    </dgm:pt>
    <dgm:pt modelId="{1E03476C-748C-4B90-83CA-0B8651F38A4C}" type="pres">
      <dgm:prSet presAssocID="{42549000-44BC-47CC-BD82-B18890C966B2}" presName="parentText" presStyleLbl="node1" presStyleIdx="7" presStyleCnt="9">
        <dgm:presLayoutVars>
          <dgm:chMax val="0"/>
          <dgm:bulletEnabled val="1"/>
        </dgm:presLayoutVars>
      </dgm:prSet>
      <dgm:spPr/>
    </dgm:pt>
    <dgm:pt modelId="{9214E9F5-A94E-41E7-959B-C8854F2447C1}" type="pres">
      <dgm:prSet presAssocID="{D4523D13-52E1-4487-9E5D-A15B1E08A255}" presName="spacer" presStyleCnt="0"/>
      <dgm:spPr/>
    </dgm:pt>
    <dgm:pt modelId="{CBFDF142-2611-41B6-B916-0D0CC92D16B3}" type="pres">
      <dgm:prSet presAssocID="{1160EBB1-B913-432B-8045-78F0015580A4}" presName="parentText" presStyleLbl="node1" presStyleIdx="8" presStyleCnt="9">
        <dgm:presLayoutVars>
          <dgm:chMax val="0"/>
          <dgm:bulletEnabled val="1"/>
        </dgm:presLayoutVars>
      </dgm:prSet>
      <dgm:spPr/>
    </dgm:pt>
  </dgm:ptLst>
  <dgm:cxnLst>
    <dgm:cxn modelId="{A8DA3B2E-66D4-4B0E-8B46-80429D6E25AF}" type="presOf" srcId="{1C154DD5-634B-4ECD-B835-7A652E6A8D83}" destId="{C0A82A58-6253-4983-9ABD-964B913D2C83}" srcOrd="0" destOrd="0" presId="urn:microsoft.com/office/officeart/2005/8/layout/vList2"/>
    <dgm:cxn modelId="{4EFA4E64-FD8C-428C-9FB0-0C26047AF914}" srcId="{0E5D5E13-2F3B-44AF-BCCB-309EF3C0F4F4}" destId="{42549000-44BC-47CC-BD82-B18890C966B2}" srcOrd="7" destOrd="0" parTransId="{E7F051CF-A2CB-44B9-B6F9-7C25FC2109FF}" sibTransId="{D4523D13-52E1-4487-9E5D-A15B1E08A255}"/>
    <dgm:cxn modelId="{13DC966D-C84C-4F89-B12D-784BD23A98A0}" srcId="{0E5D5E13-2F3B-44AF-BCCB-309EF3C0F4F4}" destId="{9AB7DF78-3900-4A2A-899C-B8C084DEAC14}" srcOrd="6" destOrd="0" parTransId="{97930F65-8A8A-4617-BCAB-A6F36D20837E}" sibTransId="{EBE07B8E-EFA3-44D7-AA7F-72A8E940D6BF}"/>
    <dgm:cxn modelId="{CE918172-E49E-4D30-81E3-2BC11B3BB98A}" srcId="{0E5D5E13-2F3B-44AF-BCCB-309EF3C0F4F4}" destId="{46BE96A2-6CB0-4DC2-A07F-E536BBE3A69E}" srcOrd="0" destOrd="0" parTransId="{25DF82C3-71D1-4E54-920D-E6A9C297CABC}" sibTransId="{A9CA9DAD-6DD3-48F7-9D7E-AB13E7A55DA6}"/>
    <dgm:cxn modelId="{C707877F-5AA8-478D-ADBC-C3FD7BFED7FC}" srcId="{0E5D5E13-2F3B-44AF-BCCB-309EF3C0F4F4}" destId="{1160EBB1-B913-432B-8045-78F0015580A4}" srcOrd="8" destOrd="0" parTransId="{D557452D-52F7-4700-A4CE-B07446BEE8FE}" sibTransId="{84F3EBDB-661F-4CD4-8187-4E2B9C1110A8}"/>
    <dgm:cxn modelId="{76A5E681-6411-405F-B2BB-73F5BA7CE401}" type="presOf" srcId="{42549000-44BC-47CC-BD82-B18890C966B2}" destId="{1E03476C-748C-4B90-83CA-0B8651F38A4C}" srcOrd="0" destOrd="0" presId="urn:microsoft.com/office/officeart/2005/8/layout/vList2"/>
    <dgm:cxn modelId="{49C00589-1454-4D7E-B525-BA2AB4E40741}" type="presOf" srcId="{718DB056-D962-4525-BBD3-60D98157DA92}" destId="{12D900AE-EAA7-4599-B911-F961E9799D3B}" srcOrd="0" destOrd="0" presId="urn:microsoft.com/office/officeart/2005/8/layout/vList2"/>
    <dgm:cxn modelId="{A2BC718A-9574-427B-AC38-63EF8A9C4C66}" srcId="{0E5D5E13-2F3B-44AF-BCCB-309EF3C0F4F4}" destId="{0DE656F4-FE5B-4BDA-9FF8-42D52A90C518}" srcOrd="4" destOrd="0" parTransId="{BD2621DF-48AB-4B36-902F-D0D065A17812}" sibTransId="{F8D91117-B24B-44B7-85DA-AF52CD5D4F05}"/>
    <dgm:cxn modelId="{0B3FB891-8E92-4DE6-8BC1-AF2122DD102D}" srcId="{0E5D5E13-2F3B-44AF-BCCB-309EF3C0F4F4}" destId="{1C154DD5-634B-4ECD-B835-7A652E6A8D83}" srcOrd="3" destOrd="0" parTransId="{75D7D52B-75D8-4D80-AEFC-CFE205234621}" sibTransId="{13F535A0-2887-4114-8011-198CFF60B2F7}"/>
    <dgm:cxn modelId="{A4A2A697-12A6-41CB-9FEF-8B5D9A485276}" srcId="{0E5D5E13-2F3B-44AF-BCCB-309EF3C0F4F4}" destId="{718DB056-D962-4525-BBD3-60D98157DA92}" srcOrd="2" destOrd="0" parTransId="{84AE3FDC-7716-4036-A972-A142BF2B08EA}" sibTransId="{1CCBA7F8-3747-40CC-B6EB-AEBA437C9350}"/>
    <dgm:cxn modelId="{B501F0A0-FEB5-4ED4-A46D-6D08F05CBC6F}" type="presOf" srcId="{46BE96A2-6CB0-4DC2-A07F-E536BBE3A69E}" destId="{0D40A146-B746-4AAB-94E4-A730A84FD7C8}" srcOrd="0" destOrd="0" presId="urn:microsoft.com/office/officeart/2005/8/layout/vList2"/>
    <dgm:cxn modelId="{E50BE6AF-DD18-4B76-9CF2-EAE3BE0A4FEF}" type="presOf" srcId="{940FD227-C936-4BD7-B9DE-8547588C6DC3}" destId="{D539F7BA-439A-4F5E-A96C-8581DCCE6D22}" srcOrd="0" destOrd="0" presId="urn:microsoft.com/office/officeart/2005/8/layout/vList2"/>
    <dgm:cxn modelId="{99CCE7C1-0C41-4228-808B-7621EDCB8B66}" type="presOf" srcId="{9AB7DF78-3900-4A2A-899C-B8C084DEAC14}" destId="{42EE1BAF-EB35-4A6D-B0CD-FC8E0650DEC7}" srcOrd="0" destOrd="0" presId="urn:microsoft.com/office/officeart/2005/8/layout/vList2"/>
    <dgm:cxn modelId="{4BEA01C2-B63B-497D-BC49-DE4ECC070658}" type="presOf" srcId="{0DE656F4-FE5B-4BDA-9FF8-42D52A90C518}" destId="{D00231B1-2E7F-400D-87E3-0AE048C15B3D}" srcOrd="0" destOrd="0" presId="urn:microsoft.com/office/officeart/2005/8/layout/vList2"/>
    <dgm:cxn modelId="{552F6BDE-E2D3-4CC9-8ACF-D9B289FF256D}" type="presOf" srcId="{1160EBB1-B913-432B-8045-78F0015580A4}" destId="{CBFDF142-2611-41B6-B916-0D0CC92D16B3}" srcOrd="0" destOrd="0" presId="urn:microsoft.com/office/officeart/2005/8/layout/vList2"/>
    <dgm:cxn modelId="{68182BE3-1C25-4C37-9DB2-734308BC7887}" type="presOf" srcId="{97F464C7-5088-4F5E-8EE6-058F7124A6B9}" destId="{8C727DF2-968E-4D7D-911D-1D49D773B2BA}" srcOrd="0" destOrd="0" presId="urn:microsoft.com/office/officeart/2005/8/layout/vList2"/>
    <dgm:cxn modelId="{6180A4F0-07D1-49B3-B0D3-0BE14EBBB14D}" srcId="{0E5D5E13-2F3B-44AF-BCCB-309EF3C0F4F4}" destId="{97F464C7-5088-4F5E-8EE6-058F7124A6B9}" srcOrd="1" destOrd="0" parTransId="{A565DE43-3CD0-4177-95A4-24ACF7631CB1}" sibTransId="{BB3CA9DB-AC85-4A13-BE65-946F6192DFAA}"/>
    <dgm:cxn modelId="{7A2C1BF6-7614-4639-94D3-579674D70DE2}" srcId="{0E5D5E13-2F3B-44AF-BCCB-309EF3C0F4F4}" destId="{940FD227-C936-4BD7-B9DE-8547588C6DC3}" srcOrd="5" destOrd="0" parTransId="{CC907F1B-4CAD-4088-81B1-A42BEE00574A}" sibTransId="{728F645C-BA18-4CA8-96F0-7555E96AB1C6}"/>
    <dgm:cxn modelId="{0D6698FA-5F99-4394-BB7E-AE1774949CD6}" type="presOf" srcId="{0E5D5E13-2F3B-44AF-BCCB-309EF3C0F4F4}" destId="{F8CA28A8-FE0C-433E-8240-2A761DA290F1}" srcOrd="0" destOrd="0" presId="urn:microsoft.com/office/officeart/2005/8/layout/vList2"/>
    <dgm:cxn modelId="{F2BBC00B-03E9-4D3F-A662-E7F8A4A504C2}" type="presParOf" srcId="{F8CA28A8-FE0C-433E-8240-2A761DA290F1}" destId="{0D40A146-B746-4AAB-94E4-A730A84FD7C8}" srcOrd="0" destOrd="0" presId="urn:microsoft.com/office/officeart/2005/8/layout/vList2"/>
    <dgm:cxn modelId="{62D68C53-9D5E-407E-8CD5-E43A60C8F724}" type="presParOf" srcId="{F8CA28A8-FE0C-433E-8240-2A761DA290F1}" destId="{AF48F00F-FB88-4298-B5D3-C538D15AA51F}" srcOrd="1" destOrd="0" presId="urn:microsoft.com/office/officeart/2005/8/layout/vList2"/>
    <dgm:cxn modelId="{64CA9DD3-726F-4D90-AC6E-C5402ADA2AB0}" type="presParOf" srcId="{F8CA28A8-FE0C-433E-8240-2A761DA290F1}" destId="{8C727DF2-968E-4D7D-911D-1D49D773B2BA}" srcOrd="2" destOrd="0" presId="urn:microsoft.com/office/officeart/2005/8/layout/vList2"/>
    <dgm:cxn modelId="{851234BD-5A6B-4D85-B020-D8B1D1F6A91D}" type="presParOf" srcId="{F8CA28A8-FE0C-433E-8240-2A761DA290F1}" destId="{EFCAA54C-76D9-458E-9337-C5432556FF85}" srcOrd="3" destOrd="0" presId="urn:microsoft.com/office/officeart/2005/8/layout/vList2"/>
    <dgm:cxn modelId="{40881B3F-5F06-4E2C-A5AA-4A2C27ADBB1F}" type="presParOf" srcId="{F8CA28A8-FE0C-433E-8240-2A761DA290F1}" destId="{12D900AE-EAA7-4599-B911-F961E9799D3B}" srcOrd="4" destOrd="0" presId="urn:microsoft.com/office/officeart/2005/8/layout/vList2"/>
    <dgm:cxn modelId="{449B1124-EC60-4A56-BA25-9136FCD3EB7C}" type="presParOf" srcId="{F8CA28A8-FE0C-433E-8240-2A761DA290F1}" destId="{787F7425-7520-4B4D-A344-D659341F37A1}" srcOrd="5" destOrd="0" presId="urn:microsoft.com/office/officeart/2005/8/layout/vList2"/>
    <dgm:cxn modelId="{BFE2E609-2B16-4254-B7EE-A87E85233669}" type="presParOf" srcId="{F8CA28A8-FE0C-433E-8240-2A761DA290F1}" destId="{C0A82A58-6253-4983-9ABD-964B913D2C83}" srcOrd="6" destOrd="0" presId="urn:microsoft.com/office/officeart/2005/8/layout/vList2"/>
    <dgm:cxn modelId="{1D720749-9229-4359-A6CF-F2AE1ECAD055}" type="presParOf" srcId="{F8CA28A8-FE0C-433E-8240-2A761DA290F1}" destId="{5B05E5ED-E412-4A01-A472-23EBE1ED8CEC}" srcOrd="7" destOrd="0" presId="urn:microsoft.com/office/officeart/2005/8/layout/vList2"/>
    <dgm:cxn modelId="{735C4222-FE1E-4D09-8C6D-61701081FAA7}" type="presParOf" srcId="{F8CA28A8-FE0C-433E-8240-2A761DA290F1}" destId="{D00231B1-2E7F-400D-87E3-0AE048C15B3D}" srcOrd="8" destOrd="0" presId="urn:microsoft.com/office/officeart/2005/8/layout/vList2"/>
    <dgm:cxn modelId="{E29D7E08-FDA3-4A28-B114-F0FA7062F0BD}" type="presParOf" srcId="{F8CA28A8-FE0C-433E-8240-2A761DA290F1}" destId="{92382E12-531D-4ABE-9955-E3DF539F4855}" srcOrd="9" destOrd="0" presId="urn:microsoft.com/office/officeart/2005/8/layout/vList2"/>
    <dgm:cxn modelId="{5FFA1595-FF3D-46AD-8B2A-A733BEDB44C7}" type="presParOf" srcId="{F8CA28A8-FE0C-433E-8240-2A761DA290F1}" destId="{D539F7BA-439A-4F5E-A96C-8581DCCE6D22}" srcOrd="10" destOrd="0" presId="urn:microsoft.com/office/officeart/2005/8/layout/vList2"/>
    <dgm:cxn modelId="{2C09FF94-C4EA-420B-8A20-FBC269711CD3}" type="presParOf" srcId="{F8CA28A8-FE0C-433E-8240-2A761DA290F1}" destId="{5DE803D3-DADF-4C26-B027-6A979243D40E}" srcOrd="11" destOrd="0" presId="urn:microsoft.com/office/officeart/2005/8/layout/vList2"/>
    <dgm:cxn modelId="{9690EC5E-6828-4C55-9C64-3F45661AD12E}" type="presParOf" srcId="{F8CA28A8-FE0C-433E-8240-2A761DA290F1}" destId="{42EE1BAF-EB35-4A6D-B0CD-FC8E0650DEC7}" srcOrd="12" destOrd="0" presId="urn:microsoft.com/office/officeart/2005/8/layout/vList2"/>
    <dgm:cxn modelId="{8A0605AC-B457-49BA-9A01-7AA05FDD0C99}" type="presParOf" srcId="{F8CA28A8-FE0C-433E-8240-2A761DA290F1}" destId="{08E3CEE9-4773-454A-92EC-FFF8B8410E81}" srcOrd="13" destOrd="0" presId="urn:microsoft.com/office/officeart/2005/8/layout/vList2"/>
    <dgm:cxn modelId="{D62245C7-C3F3-424D-8128-31DFAB71F887}" type="presParOf" srcId="{F8CA28A8-FE0C-433E-8240-2A761DA290F1}" destId="{1E03476C-748C-4B90-83CA-0B8651F38A4C}" srcOrd="14" destOrd="0" presId="urn:microsoft.com/office/officeart/2005/8/layout/vList2"/>
    <dgm:cxn modelId="{FC551F39-861F-4F7E-9A32-1DD97A479D25}" type="presParOf" srcId="{F8CA28A8-FE0C-433E-8240-2A761DA290F1}" destId="{9214E9F5-A94E-41E7-959B-C8854F2447C1}" srcOrd="15" destOrd="0" presId="urn:microsoft.com/office/officeart/2005/8/layout/vList2"/>
    <dgm:cxn modelId="{51FE965A-DB9C-47D0-89A5-9DBA37DE49CB}" type="presParOf" srcId="{F8CA28A8-FE0C-433E-8240-2A761DA290F1}" destId="{CBFDF142-2611-41B6-B916-0D0CC92D16B3}"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84C497-65D4-48F5-9B29-B8A1CD2258BC}"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2593AEBC-61E0-47F4-AAB2-B0AFD26ACFF6}">
      <dgm:prSet/>
      <dgm:spPr/>
      <dgm:t>
        <a:bodyPr/>
        <a:lstStyle/>
        <a:p>
          <a:r>
            <a:rPr lang="en-GB"/>
            <a:t>What is meant by risk?</a:t>
          </a:r>
          <a:endParaRPr lang="en-US"/>
        </a:p>
      </dgm:t>
    </dgm:pt>
    <dgm:pt modelId="{AD1C4FD0-46A8-4103-8F7F-CC8E4F9FEA23}" type="parTrans" cxnId="{1CA22C53-D729-4A1A-8929-21F8441D0726}">
      <dgm:prSet/>
      <dgm:spPr/>
      <dgm:t>
        <a:bodyPr/>
        <a:lstStyle/>
        <a:p>
          <a:endParaRPr lang="en-US"/>
        </a:p>
      </dgm:t>
    </dgm:pt>
    <dgm:pt modelId="{4E5FC173-F1CA-4F4F-A3C5-778BBEC3D6E8}" type="sibTrans" cxnId="{1CA22C53-D729-4A1A-8929-21F8441D0726}">
      <dgm:prSet/>
      <dgm:spPr/>
      <dgm:t>
        <a:bodyPr/>
        <a:lstStyle/>
        <a:p>
          <a:endParaRPr lang="en-US"/>
        </a:p>
      </dgm:t>
    </dgm:pt>
    <dgm:pt modelId="{2921145A-0C9A-4DE6-9CAD-1AB0B47C2B6F}">
      <dgm:prSet/>
      <dgm:spPr/>
      <dgm:t>
        <a:bodyPr/>
        <a:lstStyle/>
        <a:p>
          <a:r>
            <a:rPr lang="en-GB"/>
            <a:t>Each table has a set of behaviour statements. As a group, order them from high risk to low risk.</a:t>
          </a:r>
          <a:endParaRPr lang="en-US"/>
        </a:p>
      </dgm:t>
    </dgm:pt>
    <dgm:pt modelId="{DF8DA86A-96BF-45D0-93DF-AB42EC97184C}" type="parTrans" cxnId="{61E1DE57-8D06-4CC5-965B-C8CE405BD95D}">
      <dgm:prSet/>
      <dgm:spPr/>
      <dgm:t>
        <a:bodyPr/>
        <a:lstStyle/>
        <a:p>
          <a:endParaRPr lang="en-US"/>
        </a:p>
      </dgm:t>
    </dgm:pt>
    <dgm:pt modelId="{D9D0AC28-4142-4C3C-8048-4A1ABABFD4D6}" type="sibTrans" cxnId="{61E1DE57-8D06-4CC5-965B-C8CE405BD95D}">
      <dgm:prSet/>
      <dgm:spPr/>
      <dgm:t>
        <a:bodyPr/>
        <a:lstStyle/>
        <a:p>
          <a:endParaRPr lang="en-US"/>
        </a:p>
      </dgm:t>
    </dgm:pt>
    <dgm:pt modelId="{98588C3D-66FA-406C-AC8F-D83227663FF8}" type="pres">
      <dgm:prSet presAssocID="{A684C497-65D4-48F5-9B29-B8A1CD2258BC}" presName="diagram" presStyleCnt="0">
        <dgm:presLayoutVars>
          <dgm:dir/>
          <dgm:resizeHandles val="exact"/>
        </dgm:presLayoutVars>
      </dgm:prSet>
      <dgm:spPr/>
    </dgm:pt>
    <dgm:pt modelId="{49728621-3219-4AED-9144-C4C227139C35}" type="pres">
      <dgm:prSet presAssocID="{2593AEBC-61E0-47F4-AAB2-B0AFD26ACFF6}" presName="arrow" presStyleLbl="node1" presStyleIdx="0" presStyleCnt="2" custScaleX="84604" custScaleY="91048" custRadScaleRad="99493" custRadScaleInc="0">
        <dgm:presLayoutVars>
          <dgm:bulletEnabled val="1"/>
        </dgm:presLayoutVars>
      </dgm:prSet>
      <dgm:spPr/>
    </dgm:pt>
    <dgm:pt modelId="{A8425F29-5F3C-4723-B1E1-F5554CC51827}" type="pres">
      <dgm:prSet presAssocID="{2921145A-0C9A-4DE6-9CAD-1AB0B47C2B6F}" presName="arrow" presStyleLbl="node1" presStyleIdx="1" presStyleCnt="2" custScaleX="84981" custScaleY="88089" custRadScaleRad="102240" custRadScaleInc="0">
        <dgm:presLayoutVars>
          <dgm:bulletEnabled val="1"/>
        </dgm:presLayoutVars>
      </dgm:prSet>
      <dgm:spPr/>
    </dgm:pt>
  </dgm:ptLst>
  <dgm:cxnLst>
    <dgm:cxn modelId="{1CA22C53-D729-4A1A-8929-21F8441D0726}" srcId="{A684C497-65D4-48F5-9B29-B8A1CD2258BC}" destId="{2593AEBC-61E0-47F4-AAB2-B0AFD26ACFF6}" srcOrd="0" destOrd="0" parTransId="{AD1C4FD0-46A8-4103-8F7F-CC8E4F9FEA23}" sibTransId="{4E5FC173-F1CA-4F4F-A3C5-778BBEC3D6E8}"/>
    <dgm:cxn modelId="{61E1DE57-8D06-4CC5-965B-C8CE405BD95D}" srcId="{A684C497-65D4-48F5-9B29-B8A1CD2258BC}" destId="{2921145A-0C9A-4DE6-9CAD-1AB0B47C2B6F}" srcOrd="1" destOrd="0" parTransId="{DF8DA86A-96BF-45D0-93DF-AB42EC97184C}" sibTransId="{D9D0AC28-4142-4C3C-8048-4A1ABABFD4D6}"/>
    <dgm:cxn modelId="{47BB3883-42E8-4A7F-9CE1-1E73C0AF8C02}" type="presOf" srcId="{2921145A-0C9A-4DE6-9CAD-1AB0B47C2B6F}" destId="{A8425F29-5F3C-4723-B1E1-F5554CC51827}" srcOrd="0" destOrd="0" presId="urn:microsoft.com/office/officeart/2005/8/layout/arrow5"/>
    <dgm:cxn modelId="{AF33DA9A-88C7-4E94-B053-8B4DD63C00DC}" type="presOf" srcId="{2593AEBC-61E0-47F4-AAB2-B0AFD26ACFF6}" destId="{49728621-3219-4AED-9144-C4C227139C35}" srcOrd="0" destOrd="0" presId="urn:microsoft.com/office/officeart/2005/8/layout/arrow5"/>
    <dgm:cxn modelId="{1E22E0DC-7C61-4169-8A34-390522DACDB8}" type="presOf" srcId="{A684C497-65D4-48F5-9B29-B8A1CD2258BC}" destId="{98588C3D-66FA-406C-AC8F-D83227663FF8}" srcOrd="0" destOrd="0" presId="urn:microsoft.com/office/officeart/2005/8/layout/arrow5"/>
    <dgm:cxn modelId="{48503E83-6BA4-4266-9AD1-B2CCDE613468}" type="presParOf" srcId="{98588C3D-66FA-406C-AC8F-D83227663FF8}" destId="{49728621-3219-4AED-9144-C4C227139C35}" srcOrd="0" destOrd="0" presId="urn:microsoft.com/office/officeart/2005/8/layout/arrow5"/>
    <dgm:cxn modelId="{6CC4E922-AA2E-484A-A8B9-D728D06DDDAB}" type="presParOf" srcId="{98588C3D-66FA-406C-AC8F-D83227663FF8}" destId="{A8425F29-5F3C-4723-B1E1-F5554CC51827}"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E75ECC-D7C3-4349-A7C1-C7463ABF8094}"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66BCB7E1-4B10-4FB6-89CD-D38FD1A8EDA3}">
      <dgm:prSet/>
      <dgm:spPr/>
      <dgm:t>
        <a:bodyPr/>
        <a:lstStyle/>
        <a:p>
          <a:r>
            <a:rPr lang="en-GB"/>
            <a:t>What is gaming?</a:t>
          </a:r>
          <a:endParaRPr lang="en-US"/>
        </a:p>
      </dgm:t>
    </dgm:pt>
    <dgm:pt modelId="{B9140D12-45C8-4AC0-97A1-DA7007230EBA}" type="parTrans" cxnId="{A8F9C2B4-6880-4686-94AE-830D01A8A3C3}">
      <dgm:prSet/>
      <dgm:spPr/>
      <dgm:t>
        <a:bodyPr/>
        <a:lstStyle/>
        <a:p>
          <a:endParaRPr lang="en-US"/>
        </a:p>
      </dgm:t>
    </dgm:pt>
    <dgm:pt modelId="{72890E3B-CC99-4F25-B20D-235C61967C2A}" type="sibTrans" cxnId="{A8F9C2B4-6880-4686-94AE-830D01A8A3C3}">
      <dgm:prSet/>
      <dgm:spPr/>
      <dgm:t>
        <a:bodyPr/>
        <a:lstStyle/>
        <a:p>
          <a:endParaRPr lang="en-US"/>
        </a:p>
      </dgm:t>
    </dgm:pt>
    <dgm:pt modelId="{96209657-3D97-41CB-980B-5B4236999AA1}">
      <dgm:prSet/>
      <dgm:spPr/>
      <dgm:t>
        <a:bodyPr/>
        <a:lstStyle/>
        <a:p>
          <a:r>
            <a:rPr lang="en-GB"/>
            <a:t>What ways can you play these games? Think about the device(s) you may use.</a:t>
          </a:r>
          <a:endParaRPr lang="en-US"/>
        </a:p>
      </dgm:t>
    </dgm:pt>
    <dgm:pt modelId="{DAE61DE3-F1BD-4F7C-8CD8-505D857A7863}" type="parTrans" cxnId="{8A891914-C49B-45C9-87B0-0E3D0A6841E2}">
      <dgm:prSet/>
      <dgm:spPr/>
      <dgm:t>
        <a:bodyPr/>
        <a:lstStyle/>
        <a:p>
          <a:endParaRPr lang="en-US"/>
        </a:p>
      </dgm:t>
    </dgm:pt>
    <dgm:pt modelId="{3BA11B0F-1AEB-46C9-A1CF-BEDEB43D2B57}" type="sibTrans" cxnId="{8A891914-C49B-45C9-87B0-0E3D0A6841E2}">
      <dgm:prSet/>
      <dgm:spPr/>
      <dgm:t>
        <a:bodyPr/>
        <a:lstStyle/>
        <a:p>
          <a:endParaRPr lang="en-US"/>
        </a:p>
      </dgm:t>
    </dgm:pt>
    <dgm:pt modelId="{F671F77F-4D02-45D1-848D-A35A22CF4FB4}">
      <dgm:prSet/>
      <dgm:spPr/>
      <dgm:t>
        <a:bodyPr/>
        <a:lstStyle/>
        <a:p>
          <a:r>
            <a:rPr lang="en-GB"/>
            <a:t>What are the best things about computer games?</a:t>
          </a:r>
          <a:endParaRPr lang="en-US"/>
        </a:p>
      </dgm:t>
    </dgm:pt>
    <dgm:pt modelId="{3AC23BBC-D819-4192-B7F2-B03B2D8542D5}" type="parTrans" cxnId="{C732AD97-97E3-4760-A994-0D9A7B94231F}">
      <dgm:prSet/>
      <dgm:spPr/>
      <dgm:t>
        <a:bodyPr/>
        <a:lstStyle/>
        <a:p>
          <a:endParaRPr lang="en-US"/>
        </a:p>
      </dgm:t>
    </dgm:pt>
    <dgm:pt modelId="{80CF43EC-165C-4ABC-942D-FDAF303EC25B}" type="sibTrans" cxnId="{C732AD97-97E3-4760-A994-0D9A7B94231F}">
      <dgm:prSet/>
      <dgm:spPr/>
      <dgm:t>
        <a:bodyPr/>
        <a:lstStyle/>
        <a:p>
          <a:endParaRPr lang="en-US"/>
        </a:p>
      </dgm:t>
    </dgm:pt>
    <dgm:pt modelId="{319820A6-C9AB-4EB2-8A8F-69ECC091324B}">
      <dgm:prSet/>
      <dgm:spPr/>
      <dgm:t>
        <a:bodyPr/>
        <a:lstStyle/>
        <a:p>
          <a:r>
            <a:rPr lang="en-GB"/>
            <a:t>What are the worst things about computer games?</a:t>
          </a:r>
          <a:endParaRPr lang="en-US"/>
        </a:p>
      </dgm:t>
    </dgm:pt>
    <dgm:pt modelId="{B2C3F2AB-47C9-45BA-8FD4-39F1D79FB734}" type="parTrans" cxnId="{E933FB58-3368-47A0-B2EC-032E05951533}">
      <dgm:prSet/>
      <dgm:spPr/>
      <dgm:t>
        <a:bodyPr/>
        <a:lstStyle/>
        <a:p>
          <a:endParaRPr lang="en-US"/>
        </a:p>
      </dgm:t>
    </dgm:pt>
    <dgm:pt modelId="{B74FD871-F37C-4920-8EF3-D1DA5791C786}" type="sibTrans" cxnId="{E933FB58-3368-47A0-B2EC-032E05951533}">
      <dgm:prSet/>
      <dgm:spPr/>
      <dgm:t>
        <a:bodyPr/>
        <a:lstStyle/>
        <a:p>
          <a:endParaRPr lang="en-US"/>
        </a:p>
      </dgm:t>
    </dgm:pt>
    <dgm:pt modelId="{6107F626-B196-4A85-81BC-07892F913744}" type="pres">
      <dgm:prSet presAssocID="{5EE75ECC-D7C3-4349-A7C1-C7463ABF8094}" presName="diagram" presStyleCnt="0">
        <dgm:presLayoutVars>
          <dgm:dir/>
          <dgm:resizeHandles val="exact"/>
        </dgm:presLayoutVars>
      </dgm:prSet>
      <dgm:spPr/>
    </dgm:pt>
    <dgm:pt modelId="{586CE99F-ABBE-4415-9680-B144428582EB}" type="pres">
      <dgm:prSet presAssocID="{66BCB7E1-4B10-4FB6-89CD-D38FD1A8EDA3}" presName="node" presStyleLbl="node1" presStyleIdx="0" presStyleCnt="4">
        <dgm:presLayoutVars>
          <dgm:bulletEnabled val="1"/>
        </dgm:presLayoutVars>
      </dgm:prSet>
      <dgm:spPr/>
    </dgm:pt>
    <dgm:pt modelId="{8AF5DC48-9ECF-4D0B-96B2-60509BA71663}" type="pres">
      <dgm:prSet presAssocID="{72890E3B-CC99-4F25-B20D-235C61967C2A}" presName="sibTrans" presStyleLbl="sibTrans2D1" presStyleIdx="0" presStyleCnt="3"/>
      <dgm:spPr/>
    </dgm:pt>
    <dgm:pt modelId="{BB8F70F6-3DE1-4688-9037-58EB9F756F66}" type="pres">
      <dgm:prSet presAssocID="{72890E3B-CC99-4F25-B20D-235C61967C2A}" presName="connectorText" presStyleLbl="sibTrans2D1" presStyleIdx="0" presStyleCnt="3"/>
      <dgm:spPr/>
    </dgm:pt>
    <dgm:pt modelId="{B318487D-8059-42DD-AC0E-753D5A679EEA}" type="pres">
      <dgm:prSet presAssocID="{96209657-3D97-41CB-980B-5B4236999AA1}" presName="node" presStyleLbl="node1" presStyleIdx="1" presStyleCnt="4">
        <dgm:presLayoutVars>
          <dgm:bulletEnabled val="1"/>
        </dgm:presLayoutVars>
      </dgm:prSet>
      <dgm:spPr/>
    </dgm:pt>
    <dgm:pt modelId="{4367656C-1345-4862-B903-6BDF3BB4CCA2}" type="pres">
      <dgm:prSet presAssocID="{3BA11B0F-1AEB-46C9-A1CF-BEDEB43D2B57}" presName="sibTrans" presStyleLbl="sibTrans2D1" presStyleIdx="1" presStyleCnt="3"/>
      <dgm:spPr/>
    </dgm:pt>
    <dgm:pt modelId="{CEE59084-E526-4B86-BD88-3CE6ADED4E71}" type="pres">
      <dgm:prSet presAssocID="{3BA11B0F-1AEB-46C9-A1CF-BEDEB43D2B57}" presName="connectorText" presStyleLbl="sibTrans2D1" presStyleIdx="1" presStyleCnt="3"/>
      <dgm:spPr/>
    </dgm:pt>
    <dgm:pt modelId="{A174C1BD-FDCD-4D99-A3A0-E665D4D38F0C}" type="pres">
      <dgm:prSet presAssocID="{F671F77F-4D02-45D1-848D-A35A22CF4FB4}" presName="node" presStyleLbl="node1" presStyleIdx="2" presStyleCnt="4">
        <dgm:presLayoutVars>
          <dgm:bulletEnabled val="1"/>
        </dgm:presLayoutVars>
      </dgm:prSet>
      <dgm:spPr/>
    </dgm:pt>
    <dgm:pt modelId="{CFF4506F-2AD7-49DC-B3E0-A6001BC6E293}" type="pres">
      <dgm:prSet presAssocID="{80CF43EC-165C-4ABC-942D-FDAF303EC25B}" presName="sibTrans" presStyleLbl="sibTrans2D1" presStyleIdx="2" presStyleCnt="3"/>
      <dgm:spPr/>
    </dgm:pt>
    <dgm:pt modelId="{1DC9BCBC-85AB-4941-92DA-1AC2B1EDCF72}" type="pres">
      <dgm:prSet presAssocID="{80CF43EC-165C-4ABC-942D-FDAF303EC25B}" presName="connectorText" presStyleLbl="sibTrans2D1" presStyleIdx="2" presStyleCnt="3"/>
      <dgm:spPr/>
    </dgm:pt>
    <dgm:pt modelId="{BBE38FAD-87DE-4D4D-B94A-8ACB3A72C026}" type="pres">
      <dgm:prSet presAssocID="{319820A6-C9AB-4EB2-8A8F-69ECC091324B}" presName="node" presStyleLbl="node1" presStyleIdx="3" presStyleCnt="4">
        <dgm:presLayoutVars>
          <dgm:bulletEnabled val="1"/>
        </dgm:presLayoutVars>
      </dgm:prSet>
      <dgm:spPr/>
    </dgm:pt>
  </dgm:ptLst>
  <dgm:cxnLst>
    <dgm:cxn modelId="{8A891914-C49B-45C9-87B0-0E3D0A6841E2}" srcId="{5EE75ECC-D7C3-4349-A7C1-C7463ABF8094}" destId="{96209657-3D97-41CB-980B-5B4236999AA1}" srcOrd="1" destOrd="0" parTransId="{DAE61DE3-F1BD-4F7C-8CD8-505D857A7863}" sibTransId="{3BA11B0F-1AEB-46C9-A1CF-BEDEB43D2B57}"/>
    <dgm:cxn modelId="{9417FF1D-502F-4BF8-80D7-6622ACB28031}" type="presOf" srcId="{72890E3B-CC99-4F25-B20D-235C61967C2A}" destId="{8AF5DC48-9ECF-4D0B-96B2-60509BA71663}" srcOrd="0" destOrd="0" presId="urn:microsoft.com/office/officeart/2005/8/layout/process5"/>
    <dgm:cxn modelId="{B7E86D65-1245-4EB5-9DC9-0602A232F6AA}" type="presOf" srcId="{80CF43EC-165C-4ABC-942D-FDAF303EC25B}" destId="{CFF4506F-2AD7-49DC-B3E0-A6001BC6E293}" srcOrd="0" destOrd="0" presId="urn:microsoft.com/office/officeart/2005/8/layout/process5"/>
    <dgm:cxn modelId="{E933FB58-3368-47A0-B2EC-032E05951533}" srcId="{5EE75ECC-D7C3-4349-A7C1-C7463ABF8094}" destId="{319820A6-C9AB-4EB2-8A8F-69ECC091324B}" srcOrd="3" destOrd="0" parTransId="{B2C3F2AB-47C9-45BA-8FD4-39F1D79FB734}" sibTransId="{B74FD871-F37C-4920-8EF3-D1DA5791C786}"/>
    <dgm:cxn modelId="{C76D887A-AAC3-467A-AB6F-FD4E92DF42F9}" type="presOf" srcId="{80CF43EC-165C-4ABC-942D-FDAF303EC25B}" destId="{1DC9BCBC-85AB-4941-92DA-1AC2B1EDCF72}" srcOrd="1" destOrd="0" presId="urn:microsoft.com/office/officeart/2005/8/layout/process5"/>
    <dgm:cxn modelId="{9A085983-43F1-4B76-866C-300AF43B036F}" type="presOf" srcId="{72890E3B-CC99-4F25-B20D-235C61967C2A}" destId="{BB8F70F6-3DE1-4688-9037-58EB9F756F66}" srcOrd="1" destOrd="0" presId="urn:microsoft.com/office/officeart/2005/8/layout/process5"/>
    <dgm:cxn modelId="{C732AD97-97E3-4760-A994-0D9A7B94231F}" srcId="{5EE75ECC-D7C3-4349-A7C1-C7463ABF8094}" destId="{F671F77F-4D02-45D1-848D-A35A22CF4FB4}" srcOrd="2" destOrd="0" parTransId="{3AC23BBC-D819-4192-B7F2-B03B2D8542D5}" sibTransId="{80CF43EC-165C-4ABC-942D-FDAF303EC25B}"/>
    <dgm:cxn modelId="{CFC9E69E-B227-4F05-B401-FBAF0E7B0706}" type="presOf" srcId="{F671F77F-4D02-45D1-848D-A35A22CF4FB4}" destId="{A174C1BD-FDCD-4D99-A3A0-E665D4D38F0C}" srcOrd="0" destOrd="0" presId="urn:microsoft.com/office/officeart/2005/8/layout/process5"/>
    <dgm:cxn modelId="{4D4908A1-6AE5-4B5B-9023-E4F3D1C6B468}" type="presOf" srcId="{319820A6-C9AB-4EB2-8A8F-69ECC091324B}" destId="{BBE38FAD-87DE-4D4D-B94A-8ACB3A72C026}" srcOrd="0" destOrd="0" presId="urn:microsoft.com/office/officeart/2005/8/layout/process5"/>
    <dgm:cxn modelId="{A8F9C2B4-6880-4686-94AE-830D01A8A3C3}" srcId="{5EE75ECC-D7C3-4349-A7C1-C7463ABF8094}" destId="{66BCB7E1-4B10-4FB6-89CD-D38FD1A8EDA3}" srcOrd="0" destOrd="0" parTransId="{B9140D12-45C8-4AC0-97A1-DA7007230EBA}" sibTransId="{72890E3B-CC99-4F25-B20D-235C61967C2A}"/>
    <dgm:cxn modelId="{ECD984B6-A6BA-4DAE-8BB0-5B4CD87187E3}" type="presOf" srcId="{66BCB7E1-4B10-4FB6-89CD-D38FD1A8EDA3}" destId="{586CE99F-ABBE-4415-9680-B144428582EB}" srcOrd="0" destOrd="0" presId="urn:microsoft.com/office/officeart/2005/8/layout/process5"/>
    <dgm:cxn modelId="{69EE0AB9-5248-4C43-96AA-AC3B2ADED57C}" type="presOf" srcId="{5EE75ECC-D7C3-4349-A7C1-C7463ABF8094}" destId="{6107F626-B196-4A85-81BC-07892F913744}" srcOrd="0" destOrd="0" presId="urn:microsoft.com/office/officeart/2005/8/layout/process5"/>
    <dgm:cxn modelId="{58A2AADC-2D83-493F-835C-F86E7E5BA180}" type="presOf" srcId="{96209657-3D97-41CB-980B-5B4236999AA1}" destId="{B318487D-8059-42DD-AC0E-753D5A679EEA}" srcOrd="0" destOrd="0" presId="urn:microsoft.com/office/officeart/2005/8/layout/process5"/>
    <dgm:cxn modelId="{973DAFE3-1687-4915-9BC5-3B52094F85F4}" type="presOf" srcId="{3BA11B0F-1AEB-46C9-A1CF-BEDEB43D2B57}" destId="{CEE59084-E526-4B86-BD88-3CE6ADED4E71}" srcOrd="1" destOrd="0" presId="urn:microsoft.com/office/officeart/2005/8/layout/process5"/>
    <dgm:cxn modelId="{6886A2F9-47EC-464B-AB30-22728EAF95A4}" type="presOf" srcId="{3BA11B0F-1AEB-46C9-A1CF-BEDEB43D2B57}" destId="{4367656C-1345-4862-B903-6BDF3BB4CCA2}" srcOrd="0" destOrd="0" presId="urn:microsoft.com/office/officeart/2005/8/layout/process5"/>
    <dgm:cxn modelId="{79AFE5EE-A2B5-4F84-8F7C-4E42DC783639}" type="presParOf" srcId="{6107F626-B196-4A85-81BC-07892F913744}" destId="{586CE99F-ABBE-4415-9680-B144428582EB}" srcOrd="0" destOrd="0" presId="urn:microsoft.com/office/officeart/2005/8/layout/process5"/>
    <dgm:cxn modelId="{342B2FCC-4D40-4053-91DB-11A151D78455}" type="presParOf" srcId="{6107F626-B196-4A85-81BC-07892F913744}" destId="{8AF5DC48-9ECF-4D0B-96B2-60509BA71663}" srcOrd="1" destOrd="0" presId="urn:microsoft.com/office/officeart/2005/8/layout/process5"/>
    <dgm:cxn modelId="{2FB1CE33-98D8-434C-8F7A-5F9D6E9D21F5}" type="presParOf" srcId="{8AF5DC48-9ECF-4D0B-96B2-60509BA71663}" destId="{BB8F70F6-3DE1-4688-9037-58EB9F756F66}" srcOrd="0" destOrd="0" presId="urn:microsoft.com/office/officeart/2005/8/layout/process5"/>
    <dgm:cxn modelId="{A573BAC1-8914-414F-AADA-C97E8F6BFB75}" type="presParOf" srcId="{6107F626-B196-4A85-81BC-07892F913744}" destId="{B318487D-8059-42DD-AC0E-753D5A679EEA}" srcOrd="2" destOrd="0" presId="urn:microsoft.com/office/officeart/2005/8/layout/process5"/>
    <dgm:cxn modelId="{0C1B1E24-2533-4F60-8D70-D91465A400ED}" type="presParOf" srcId="{6107F626-B196-4A85-81BC-07892F913744}" destId="{4367656C-1345-4862-B903-6BDF3BB4CCA2}" srcOrd="3" destOrd="0" presId="urn:microsoft.com/office/officeart/2005/8/layout/process5"/>
    <dgm:cxn modelId="{2EE6C3B5-D44E-4D35-840C-E59376C15ED8}" type="presParOf" srcId="{4367656C-1345-4862-B903-6BDF3BB4CCA2}" destId="{CEE59084-E526-4B86-BD88-3CE6ADED4E71}" srcOrd="0" destOrd="0" presId="urn:microsoft.com/office/officeart/2005/8/layout/process5"/>
    <dgm:cxn modelId="{10F520F7-7E76-4855-8CF0-423E785335F8}" type="presParOf" srcId="{6107F626-B196-4A85-81BC-07892F913744}" destId="{A174C1BD-FDCD-4D99-A3A0-E665D4D38F0C}" srcOrd="4" destOrd="0" presId="urn:microsoft.com/office/officeart/2005/8/layout/process5"/>
    <dgm:cxn modelId="{91102710-80AC-4331-B417-C9EA928B4D47}" type="presParOf" srcId="{6107F626-B196-4A85-81BC-07892F913744}" destId="{CFF4506F-2AD7-49DC-B3E0-A6001BC6E293}" srcOrd="5" destOrd="0" presId="urn:microsoft.com/office/officeart/2005/8/layout/process5"/>
    <dgm:cxn modelId="{6346956B-5956-4443-9713-09FC868A14AC}" type="presParOf" srcId="{CFF4506F-2AD7-49DC-B3E0-A6001BC6E293}" destId="{1DC9BCBC-85AB-4941-92DA-1AC2B1EDCF72}" srcOrd="0" destOrd="0" presId="urn:microsoft.com/office/officeart/2005/8/layout/process5"/>
    <dgm:cxn modelId="{B82C0053-F716-4BB0-9FA2-65C478252C52}" type="presParOf" srcId="{6107F626-B196-4A85-81BC-07892F913744}" destId="{BBE38FAD-87DE-4D4D-B94A-8ACB3A72C026}"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0A146-B746-4AAB-94E4-A730A84FD7C8}">
      <dsp:nvSpPr>
        <dsp:cNvPr id="0" name=""/>
        <dsp:cNvSpPr/>
      </dsp:nvSpPr>
      <dsp:spPr>
        <a:xfrm>
          <a:off x="0" y="67769"/>
          <a:ext cx="816787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How old were you when you received your first device?</a:t>
          </a:r>
          <a:endParaRPr lang="en-US" sz="1900" kern="1200"/>
        </a:p>
      </dsp:txBody>
      <dsp:txXfrm>
        <a:off x="22246" y="90015"/>
        <a:ext cx="8123378" cy="411223"/>
      </dsp:txXfrm>
    </dsp:sp>
    <dsp:sp modelId="{8C727DF2-968E-4D7D-911D-1D49D773B2BA}">
      <dsp:nvSpPr>
        <dsp:cNvPr id="0" name=""/>
        <dsp:cNvSpPr/>
      </dsp:nvSpPr>
      <dsp:spPr>
        <a:xfrm>
          <a:off x="0" y="578204"/>
          <a:ext cx="816787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Are there any parent restrictions on your device?</a:t>
          </a:r>
          <a:endParaRPr lang="en-US" sz="1900" kern="1200"/>
        </a:p>
      </dsp:txBody>
      <dsp:txXfrm>
        <a:off x="22246" y="600450"/>
        <a:ext cx="8123378" cy="411223"/>
      </dsp:txXfrm>
    </dsp:sp>
    <dsp:sp modelId="{12D900AE-EAA7-4599-B911-F961E9799D3B}">
      <dsp:nvSpPr>
        <dsp:cNvPr id="0" name=""/>
        <dsp:cNvSpPr/>
      </dsp:nvSpPr>
      <dsp:spPr>
        <a:xfrm>
          <a:off x="0" y="1088639"/>
          <a:ext cx="816787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Do you play games with an unsuitable PEGI rating?</a:t>
          </a:r>
          <a:endParaRPr lang="en-US" sz="1900" kern="1200"/>
        </a:p>
      </dsp:txBody>
      <dsp:txXfrm>
        <a:off x="22246" y="1110885"/>
        <a:ext cx="8123378" cy="411223"/>
      </dsp:txXfrm>
    </dsp:sp>
    <dsp:sp modelId="{C0A82A58-6253-4983-9ABD-964B913D2C83}">
      <dsp:nvSpPr>
        <dsp:cNvPr id="0" name=""/>
        <dsp:cNvSpPr/>
      </dsp:nvSpPr>
      <dsp:spPr>
        <a:xfrm>
          <a:off x="0" y="1599074"/>
          <a:ext cx="816787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What’s your top three favourite games to play?</a:t>
          </a:r>
          <a:endParaRPr lang="en-US" sz="1900" kern="1200"/>
        </a:p>
      </dsp:txBody>
      <dsp:txXfrm>
        <a:off x="22246" y="1621320"/>
        <a:ext cx="8123378" cy="411223"/>
      </dsp:txXfrm>
    </dsp:sp>
    <dsp:sp modelId="{D00231B1-2E7F-400D-87E3-0AE048C15B3D}">
      <dsp:nvSpPr>
        <dsp:cNvPr id="0" name=""/>
        <dsp:cNvSpPr/>
      </dsp:nvSpPr>
      <dsp:spPr>
        <a:xfrm>
          <a:off x="0" y="2109509"/>
          <a:ext cx="816787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Do you play online against friends?</a:t>
          </a:r>
          <a:endParaRPr lang="en-US" sz="1900" kern="1200"/>
        </a:p>
      </dsp:txBody>
      <dsp:txXfrm>
        <a:off x="22246" y="2131755"/>
        <a:ext cx="8123378" cy="411223"/>
      </dsp:txXfrm>
    </dsp:sp>
    <dsp:sp modelId="{D539F7BA-439A-4F5E-A96C-8581DCCE6D22}">
      <dsp:nvSpPr>
        <dsp:cNvPr id="0" name=""/>
        <dsp:cNvSpPr/>
      </dsp:nvSpPr>
      <dsp:spPr>
        <a:xfrm>
          <a:off x="0" y="2619944"/>
          <a:ext cx="816787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Do you play online against strangers?</a:t>
          </a:r>
          <a:endParaRPr lang="en-US" sz="1900" kern="1200"/>
        </a:p>
      </dsp:txBody>
      <dsp:txXfrm>
        <a:off x="22246" y="2642190"/>
        <a:ext cx="8123378" cy="411223"/>
      </dsp:txXfrm>
    </dsp:sp>
    <dsp:sp modelId="{42EE1BAF-EB35-4A6D-B0CD-FC8E0650DEC7}">
      <dsp:nvSpPr>
        <dsp:cNvPr id="0" name=""/>
        <dsp:cNvSpPr/>
      </dsp:nvSpPr>
      <dsp:spPr>
        <a:xfrm>
          <a:off x="0" y="3130379"/>
          <a:ext cx="816787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Do you spend money on in-game items? If so, who pays?</a:t>
          </a:r>
          <a:endParaRPr lang="en-US" sz="1900" kern="1200"/>
        </a:p>
      </dsp:txBody>
      <dsp:txXfrm>
        <a:off x="22246" y="3152625"/>
        <a:ext cx="8123378" cy="411223"/>
      </dsp:txXfrm>
    </dsp:sp>
    <dsp:sp modelId="{1E03476C-748C-4B90-83CA-0B8651F38A4C}">
      <dsp:nvSpPr>
        <dsp:cNvPr id="0" name=""/>
        <dsp:cNvSpPr/>
      </dsp:nvSpPr>
      <dsp:spPr>
        <a:xfrm>
          <a:off x="0" y="3640814"/>
          <a:ext cx="816787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Who much money do you spend per month on games/in-game items?</a:t>
          </a:r>
          <a:endParaRPr lang="en-US" sz="1900" kern="1200"/>
        </a:p>
      </dsp:txBody>
      <dsp:txXfrm>
        <a:off x="22246" y="3663060"/>
        <a:ext cx="8123378" cy="411223"/>
      </dsp:txXfrm>
    </dsp:sp>
    <dsp:sp modelId="{CBFDF142-2611-41B6-B916-0D0CC92D16B3}">
      <dsp:nvSpPr>
        <dsp:cNvPr id="0" name=""/>
        <dsp:cNvSpPr/>
      </dsp:nvSpPr>
      <dsp:spPr>
        <a:xfrm>
          <a:off x="0" y="4151249"/>
          <a:ext cx="8167870"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How much time do you spend on gaming per month?</a:t>
          </a:r>
          <a:endParaRPr lang="en-US" sz="1900" kern="1200"/>
        </a:p>
      </dsp:txBody>
      <dsp:txXfrm>
        <a:off x="22246" y="4173495"/>
        <a:ext cx="8123378" cy="411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28621-3219-4AED-9144-C4C227139C35}">
      <dsp:nvSpPr>
        <dsp:cNvPr id="0" name=""/>
        <dsp:cNvSpPr/>
      </dsp:nvSpPr>
      <dsp:spPr>
        <a:xfrm rot="16200000">
          <a:off x="352546" y="196354"/>
          <a:ext cx="3684890" cy="396555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t>What is meant by risk?</a:t>
          </a:r>
          <a:endParaRPr lang="en-US" sz="2200" kern="1200"/>
        </a:p>
      </dsp:txBody>
      <dsp:txXfrm rot="5400000">
        <a:off x="212214" y="1257909"/>
        <a:ext cx="3320700" cy="1842445"/>
      </dsp:txXfrm>
    </dsp:sp>
    <dsp:sp modelId="{A8425F29-5F3C-4723-B1E1-F5554CC51827}">
      <dsp:nvSpPr>
        <dsp:cNvPr id="0" name=""/>
        <dsp:cNvSpPr/>
      </dsp:nvSpPr>
      <dsp:spPr>
        <a:xfrm rot="5400000">
          <a:off x="7405317" y="260793"/>
          <a:ext cx="3701310" cy="383667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t>Each table has a set of behaviour statements. As a group, order them from high risk to low risk.</a:t>
          </a:r>
          <a:endParaRPr lang="en-US" sz="2200" kern="1200"/>
        </a:p>
      </dsp:txBody>
      <dsp:txXfrm rot="-5400000">
        <a:off x="7985362" y="1253805"/>
        <a:ext cx="3188949" cy="1850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CE99F-ABBE-4415-9680-B144428582EB}">
      <dsp:nvSpPr>
        <dsp:cNvPr id="0" name=""/>
        <dsp:cNvSpPr/>
      </dsp:nvSpPr>
      <dsp:spPr>
        <a:xfrm>
          <a:off x="601922" y="2152"/>
          <a:ext cx="2684755" cy="16108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What is gaming?</a:t>
          </a:r>
          <a:endParaRPr lang="en-US" sz="2000" kern="1200"/>
        </a:p>
      </dsp:txBody>
      <dsp:txXfrm>
        <a:off x="649102" y="49332"/>
        <a:ext cx="2590395" cy="1516493"/>
      </dsp:txXfrm>
    </dsp:sp>
    <dsp:sp modelId="{8AF5DC48-9ECF-4D0B-96B2-60509BA71663}">
      <dsp:nvSpPr>
        <dsp:cNvPr id="0" name=""/>
        <dsp:cNvSpPr/>
      </dsp:nvSpPr>
      <dsp:spPr>
        <a:xfrm>
          <a:off x="3522936" y="474669"/>
          <a:ext cx="569168" cy="6658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522936" y="607833"/>
        <a:ext cx="398418" cy="399491"/>
      </dsp:txXfrm>
    </dsp:sp>
    <dsp:sp modelId="{B318487D-8059-42DD-AC0E-753D5A679EEA}">
      <dsp:nvSpPr>
        <dsp:cNvPr id="0" name=""/>
        <dsp:cNvSpPr/>
      </dsp:nvSpPr>
      <dsp:spPr>
        <a:xfrm>
          <a:off x="4360580" y="2152"/>
          <a:ext cx="2684755" cy="16108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What ways can you play these games? Think about the device(s) you may use.</a:t>
          </a:r>
          <a:endParaRPr lang="en-US" sz="2000" kern="1200"/>
        </a:p>
      </dsp:txBody>
      <dsp:txXfrm>
        <a:off x="4407760" y="49332"/>
        <a:ext cx="2590395" cy="1516493"/>
      </dsp:txXfrm>
    </dsp:sp>
    <dsp:sp modelId="{4367656C-1345-4862-B903-6BDF3BB4CCA2}">
      <dsp:nvSpPr>
        <dsp:cNvPr id="0" name=""/>
        <dsp:cNvSpPr/>
      </dsp:nvSpPr>
      <dsp:spPr>
        <a:xfrm rot="5400000">
          <a:off x="5418373" y="1800938"/>
          <a:ext cx="569168" cy="6658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5503212" y="1849263"/>
        <a:ext cx="399491" cy="398418"/>
      </dsp:txXfrm>
    </dsp:sp>
    <dsp:sp modelId="{A174C1BD-FDCD-4D99-A3A0-E665D4D38F0C}">
      <dsp:nvSpPr>
        <dsp:cNvPr id="0" name=""/>
        <dsp:cNvSpPr/>
      </dsp:nvSpPr>
      <dsp:spPr>
        <a:xfrm>
          <a:off x="4360580" y="2686908"/>
          <a:ext cx="2684755" cy="16108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What are the best things about computer games?</a:t>
          </a:r>
          <a:endParaRPr lang="en-US" sz="2000" kern="1200"/>
        </a:p>
      </dsp:txBody>
      <dsp:txXfrm>
        <a:off x="4407760" y="2734088"/>
        <a:ext cx="2590395" cy="1516493"/>
      </dsp:txXfrm>
    </dsp:sp>
    <dsp:sp modelId="{CFF4506F-2AD7-49DC-B3E0-A6001BC6E293}">
      <dsp:nvSpPr>
        <dsp:cNvPr id="0" name=""/>
        <dsp:cNvSpPr/>
      </dsp:nvSpPr>
      <dsp:spPr>
        <a:xfrm rot="10800000">
          <a:off x="3555153" y="3159424"/>
          <a:ext cx="569168" cy="6658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725903" y="3292588"/>
        <a:ext cx="398418" cy="399491"/>
      </dsp:txXfrm>
    </dsp:sp>
    <dsp:sp modelId="{BBE38FAD-87DE-4D4D-B94A-8ACB3A72C026}">
      <dsp:nvSpPr>
        <dsp:cNvPr id="0" name=""/>
        <dsp:cNvSpPr/>
      </dsp:nvSpPr>
      <dsp:spPr>
        <a:xfrm>
          <a:off x="601922" y="2686908"/>
          <a:ext cx="2684755" cy="16108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What are the worst things about computer games?</a:t>
          </a:r>
          <a:endParaRPr lang="en-US" sz="2000" kern="1200"/>
        </a:p>
      </dsp:txBody>
      <dsp:txXfrm>
        <a:off x="649102" y="2734088"/>
        <a:ext cx="2590395" cy="15164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4CE93-1D3D-4C23-9B65-E268C431F748}" type="datetimeFigureOut">
              <a:rPr lang="en-GB" smtClean="0"/>
              <a:t>22/06/2022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2B5850-6EB0-4074-9DA8-4A39C4A9EEF2}" type="slidenum">
              <a:rPr lang="en-GB" smtClean="0"/>
              <a:t>‹#›</a:t>
            </a:fld>
            <a:endParaRPr lang="en-GB"/>
          </a:p>
        </p:txBody>
      </p:sp>
    </p:spTree>
    <p:extLst>
      <p:ext uri="{BB962C8B-B14F-4D97-AF65-F5344CB8AC3E}">
        <p14:creationId xmlns:p14="http://schemas.microsoft.com/office/powerpoint/2010/main" val="1343837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9D8EF-8711-4922-A871-CC8B4F8CA0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61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814DE9-321A-4D74-B888-162595B87C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936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814DE9-321A-4D74-B888-162595B87C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697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2B5850-6EB0-4074-9DA8-4A39C4A9EEF2}" type="slidenum">
              <a:rPr lang="en-GB" smtClean="0"/>
              <a:t>105</a:t>
            </a:fld>
            <a:endParaRPr lang="en-GB"/>
          </a:p>
        </p:txBody>
      </p:sp>
    </p:spTree>
    <p:extLst>
      <p:ext uri="{BB962C8B-B14F-4D97-AF65-F5344CB8AC3E}">
        <p14:creationId xmlns:p14="http://schemas.microsoft.com/office/powerpoint/2010/main" val="365567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2B5850-6EB0-4074-9DA8-4A39C4A9EEF2}" type="slidenum">
              <a:rPr lang="en-GB" smtClean="0"/>
              <a:t>142</a:t>
            </a:fld>
            <a:endParaRPr lang="en-GB"/>
          </a:p>
        </p:txBody>
      </p:sp>
    </p:spTree>
    <p:extLst>
      <p:ext uri="{BB962C8B-B14F-4D97-AF65-F5344CB8AC3E}">
        <p14:creationId xmlns:p14="http://schemas.microsoft.com/office/powerpoint/2010/main" val="53384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C2B5850-6EB0-4074-9DA8-4A39C4A9EEF2}" type="slidenum">
              <a:rPr lang="en-GB" smtClean="0"/>
              <a:t>154</a:t>
            </a:fld>
            <a:endParaRPr lang="en-GB"/>
          </a:p>
        </p:txBody>
      </p:sp>
    </p:spTree>
    <p:extLst>
      <p:ext uri="{BB962C8B-B14F-4D97-AF65-F5344CB8AC3E}">
        <p14:creationId xmlns:p14="http://schemas.microsoft.com/office/powerpoint/2010/main" val="3488648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E680-EFCE-4FE3-87E6-C32347B8D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D1008F-318D-4E2E-9348-02F96F544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D50104-5D5B-49C2-8E95-612D0C1ACDDC}"/>
              </a:ext>
            </a:extLst>
          </p:cNvPr>
          <p:cNvSpPr>
            <a:spLocks noGrp="1"/>
          </p:cNvSpPr>
          <p:nvPr>
            <p:ph type="dt" sz="half" idx="10"/>
          </p:nvPr>
        </p:nvSpPr>
        <p:spPr/>
        <p:txBody>
          <a:bodyPr/>
          <a:lstStyle/>
          <a:p>
            <a:fld id="{C330952E-A617-41A8-BA84-448DB0546A70}" type="datetimeFigureOut">
              <a:rPr lang="en-GB" smtClean="0"/>
              <a:t>22/06/2022</a:t>
            </a:fld>
            <a:endParaRPr lang="en-GB"/>
          </a:p>
        </p:txBody>
      </p:sp>
      <p:sp>
        <p:nvSpPr>
          <p:cNvPr id="5" name="Footer Placeholder 4">
            <a:extLst>
              <a:ext uri="{FF2B5EF4-FFF2-40B4-BE49-F238E27FC236}">
                <a16:creationId xmlns:a16="http://schemas.microsoft.com/office/drawing/2014/main" id="{A28A2093-0F71-4929-9403-DAAE80ADE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665A6-E178-485B-8C3A-8C0BFBD6CBBF}"/>
              </a:ext>
            </a:extLst>
          </p:cNvPr>
          <p:cNvSpPr>
            <a:spLocks noGrp="1"/>
          </p:cNvSpPr>
          <p:nvPr>
            <p:ph type="sldNum" sz="quarter" idx="12"/>
          </p:nvPr>
        </p:nvSpPr>
        <p:spPr/>
        <p:txBody>
          <a:bodyPr/>
          <a:lstStyle/>
          <a:p>
            <a:fld id="{EA5EE9F7-23CF-4F0A-9CB8-24F6F4CD1B50}" type="slidenum">
              <a:rPr lang="en-GB" smtClean="0"/>
              <a:t>‹#›</a:t>
            </a:fld>
            <a:endParaRPr lang="en-GB"/>
          </a:p>
        </p:txBody>
      </p:sp>
    </p:spTree>
    <p:extLst>
      <p:ext uri="{BB962C8B-B14F-4D97-AF65-F5344CB8AC3E}">
        <p14:creationId xmlns:p14="http://schemas.microsoft.com/office/powerpoint/2010/main" val="221061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C2F9-01C8-4D15-A85A-1DAA060372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B65049-EA00-46F2-887A-BE7E9B438E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D91AEA0-F2D9-45A3-AEAB-CFACEC6221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0B514D4-B52B-4E33-A152-0A0EDA3C81EF}"/>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6" name="Footer Placeholder 5">
            <a:extLst>
              <a:ext uri="{FF2B5EF4-FFF2-40B4-BE49-F238E27FC236}">
                <a16:creationId xmlns:a16="http://schemas.microsoft.com/office/drawing/2014/main" id="{01442B78-5DF5-45C3-BC5A-0D55C992B2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7E108C-04AD-4ABB-942D-056F5631D3B0}"/>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3085427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F8B6-245A-4AAD-891D-762B3CD2B7D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496B6C-04E1-469A-B28B-9F89EBB60A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813B61-D751-4CCC-BADF-41287D6C43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0E6FF79-712F-480C-862C-96948E334E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0D2A4F-3D1B-47E6-99BD-7A4E794C5A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CF4114-FAC1-4D1D-9158-3473AB9DF0DD}"/>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8" name="Footer Placeholder 7">
            <a:extLst>
              <a:ext uri="{FF2B5EF4-FFF2-40B4-BE49-F238E27FC236}">
                <a16:creationId xmlns:a16="http://schemas.microsoft.com/office/drawing/2014/main" id="{03BE80E3-3E4A-4C09-B410-0F410EC7554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2886C5-F6DD-4391-9AD4-9D6EFC3D5326}"/>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2380184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86485-9EE8-4A5E-BFE5-6ACDCC6697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C2B58C1-1AA9-4D4C-A7E3-40E390E5EF79}"/>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4" name="Footer Placeholder 3">
            <a:extLst>
              <a:ext uri="{FF2B5EF4-FFF2-40B4-BE49-F238E27FC236}">
                <a16:creationId xmlns:a16="http://schemas.microsoft.com/office/drawing/2014/main" id="{A32AC15D-6245-4E75-A86B-83BF8C78B7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6BBB7B-8D8A-423F-9F2D-AFA28C8CE321}"/>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4216957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615691-976A-404E-BC2B-135C15E20CC5}"/>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3" name="Footer Placeholder 2">
            <a:extLst>
              <a:ext uri="{FF2B5EF4-FFF2-40B4-BE49-F238E27FC236}">
                <a16:creationId xmlns:a16="http://schemas.microsoft.com/office/drawing/2014/main" id="{F13DB52D-F7A6-40AB-97FA-026A39C361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961294E-A980-4678-B28D-750A4A351ABC}"/>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3046328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968A-43AD-4606-A063-2D2F5AE72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7362D3-6002-4C14-8098-D25860ADCD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BED03B-90AB-427F-AB1A-54E4B90FB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E7897E-2052-4E57-AABA-E53CE19A7135}"/>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6" name="Footer Placeholder 5">
            <a:extLst>
              <a:ext uri="{FF2B5EF4-FFF2-40B4-BE49-F238E27FC236}">
                <a16:creationId xmlns:a16="http://schemas.microsoft.com/office/drawing/2014/main" id="{46508441-0F72-445A-893C-0AD16A5D39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B1EDA9-B149-4227-A9A8-7CBBCD7D852A}"/>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309056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7CE0-1166-4626-83B1-8503AA91F9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7DCAC-1E55-43FF-9059-D5E75E6200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F3C22A-E9CE-42ED-BCD6-3DEF4DE27D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F1EF8-AC5D-430B-BB90-CE316FD32530}"/>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6" name="Footer Placeholder 5">
            <a:extLst>
              <a:ext uri="{FF2B5EF4-FFF2-40B4-BE49-F238E27FC236}">
                <a16:creationId xmlns:a16="http://schemas.microsoft.com/office/drawing/2014/main" id="{B68287BB-326B-4CA1-A82B-A7450A2558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0A50D6-CE64-4374-BB9D-0C897B33FC09}"/>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1708081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01C4-B43F-4DFC-B958-86AF632192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5E44CD-C26A-4BD2-8727-ABB8457ED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1B9918-036F-4512-96F0-D6C82780FD27}"/>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5" name="Footer Placeholder 4">
            <a:extLst>
              <a:ext uri="{FF2B5EF4-FFF2-40B4-BE49-F238E27FC236}">
                <a16:creationId xmlns:a16="http://schemas.microsoft.com/office/drawing/2014/main" id="{5BEF8E9C-5041-4290-BA6C-1F13B77565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2CDD2F-0DEE-4E27-9518-C792012539C5}"/>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3080375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960C69-2EDF-4A36-9CF2-2DC9C439AB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8AFFD3-3475-4C58-9554-E58194B3E5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397960-1048-4AEC-807B-A2E0CABDDF59}"/>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5" name="Footer Placeholder 4">
            <a:extLst>
              <a:ext uri="{FF2B5EF4-FFF2-40B4-BE49-F238E27FC236}">
                <a16:creationId xmlns:a16="http://schemas.microsoft.com/office/drawing/2014/main" id="{E323A558-A9F9-448A-A325-847D1AD11A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205BE5-9D51-49DF-88D9-E0D89EC4C392}"/>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2252871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A27CF-E7CF-4825-A80D-0A86829D733F}"/>
              </a:ext>
            </a:extLst>
          </p:cNvPr>
          <p:cNvSpPr>
            <a:spLocks noGrp="1"/>
          </p:cNvSpPr>
          <p:nvPr>
            <p:ph type="dt" sz="half" idx="10"/>
          </p:nvPr>
        </p:nvSpPr>
        <p:spPr/>
        <p:txBody>
          <a:bodyPr/>
          <a:lstStyle/>
          <a:p>
            <a:fld id="{C330952E-A617-41A8-BA84-448DB0546A70}" type="datetimeFigureOut">
              <a:rPr lang="en-GB" smtClean="0"/>
              <a:t>22/06/2022</a:t>
            </a:fld>
            <a:endParaRPr lang="en-GB"/>
          </a:p>
        </p:txBody>
      </p:sp>
      <p:sp>
        <p:nvSpPr>
          <p:cNvPr id="3" name="Footer Placeholder 2">
            <a:extLst>
              <a:ext uri="{FF2B5EF4-FFF2-40B4-BE49-F238E27FC236}">
                <a16:creationId xmlns:a16="http://schemas.microsoft.com/office/drawing/2014/main" id="{E180820F-D7DD-447D-BDE5-A10BED4BAF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DC5F41-4886-4128-A2DD-397FE3BA225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6" name="Text Placeholder 7">
            <a:extLst>
              <a:ext uri="{FF2B5EF4-FFF2-40B4-BE49-F238E27FC236}">
                <a16:creationId xmlns:a16="http://schemas.microsoft.com/office/drawing/2014/main" id="{8F9B23A3-F557-4ACB-8B14-E16C9F0BC1CB}"/>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3675151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D041-AD43-4296-BC5C-E0D4C2E927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448BC2-68A3-48AD-A822-76A323B063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514B1-026A-4049-9377-B53FA932E304}"/>
              </a:ext>
            </a:extLst>
          </p:cNvPr>
          <p:cNvSpPr>
            <a:spLocks noGrp="1"/>
          </p:cNvSpPr>
          <p:nvPr>
            <p:ph type="dt" sz="half" idx="10"/>
          </p:nvPr>
        </p:nvSpPr>
        <p:spPr/>
        <p:txBody>
          <a:bodyPr/>
          <a:lstStyle/>
          <a:p>
            <a:fld id="{C330952E-A617-41A8-BA84-448DB0546A70}" type="datetimeFigureOut">
              <a:rPr lang="en-GB" smtClean="0"/>
              <a:t>22/06/2022</a:t>
            </a:fld>
            <a:endParaRPr lang="en-GB"/>
          </a:p>
        </p:txBody>
      </p:sp>
      <p:sp>
        <p:nvSpPr>
          <p:cNvPr id="5" name="Footer Placeholder 4">
            <a:extLst>
              <a:ext uri="{FF2B5EF4-FFF2-40B4-BE49-F238E27FC236}">
                <a16:creationId xmlns:a16="http://schemas.microsoft.com/office/drawing/2014/main" id="{E4276FF3-364D-4E4E-8C09-B4244055FE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641F35-8E55-43E9-8AD1-1FE3A45E483D}"/>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86D0D8A3-B70F-4C60-8041-33BE75FC5FA7}"/>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1001231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EC75-B09A-496B-9FD2-6C3284C598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06193B-02A9-4972-8CA9-5DCF7C9B0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1F639C-FB9F-4693-901C-CFD123269265}"/>
              </a:ext>
            </a:extLst>
          </p:cNvPr>
          <p:cNvSpPr>
            <a:spLocks noGrp="1"/>
          </p:cNvSpPr>
          <p:nvPr>
            <p:ph type="dt" sz="half" idx="10"/>
          </p:nvPr>
        </p:nvSpPr>
        <p:spPr/>
        <p:txBody>
          <a:bodyPr/>
          <a:lstStyle/>
          <a:p>
            <a:fld id="{C330952E-A617-41A8-BA84-448DB0546A70}" type="datetimeFigureOut">
              <a:rPr lang="en-GB" smtClean="0"/>
              <a:t>22/06/2022</a:t>
            </a:fld>
            <a:endParaRPr lang="en-GB"/>
          </a:p>
        </p:txBody>
      </p:sp>
      <p:sp>
        <p:nvSpPr>
          <p:cNvPr id="5" name="Footer Placeholder 4">
            <a:extLst>
              <a:ext uri="{FF2B5EF4-FFF2-40B4-BE49-F238E27FC236}">
                <a16:creationId xmlns:a16="http://schemas.microsoft.com/office/drawing/2014/main" id="{701178B4-0EEC-45DE-B3D2-4D36222F1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8E311-BCB6-4BD1-8A1E-E3D7CD3F9FB5}"/>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93E635EA-52A6-4C8C-BFFE-8A4C4D1C09A9}"/>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241443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211A-D986-4E3D-ACD5-4B63BCFF92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B24F9A-CC36-4E85-9527-0CAC74138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11BE3A-413A-4C98-950A-947FFEB011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33B1E9-A213-44CA-97DF-5F0E11469499}"/>
              </a:ext>
            </a:extLst>
          </p:cNvPr>
          <p:cNvSpPr>
            <a:spLocks noGrp="1"/>
          </p:cNvSpPr>
          <p:nvPr>
            <p:ph type="dt" sz="half" idx="10"/>
          </p:nvPr>
        </p:nvSpPr>
        <p:spPr/>
        <p:txBody>
          <a:bodyPr/>
          <a:lstStyle/>
          <a:p>
            <a:fld id="{C330952E-A617-41A8-BA84-448DB0546A70}" type="datetimeFigureOut">
              <a:rPr lang="en-GB" smtClean="0"/>
              <a:t>22/06/2022</a:t>
            </a:fld>
            <a:endParaRPr lang="en-GB"/>
          </a:p>
        </p:txBody>
      </p:sp>
      <p:sp>
        <p:nvSpPr>
          <p:cNvPr id="6" name="Footer Placeholder 5">
            <a:extLst>
              <a:ext uri="{FF2B5EF4-FFF2-40B4-BE49-F238E27FC236}">
                <a16:creationId xmlns:a16="http://schemas.microsoft.com/office/drawing/2014/main" id="{399F524A-25CD-41B5-9C9E-78AD6CA1BE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384F03-0030-4D48-AFA2-5FD66304A3A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9" name="Text Placeholder 7">
            <a:extLst>
              <a:ext uri="{FF2B5EF4-FFF2-40B4-BE49-F238E27FC236}">
                <a16:creationId xmlns:a16="http://schemas.microsoft.com/office/drawing/2014/main" id="{F8835D27-3F7E-4195-B1FB-1C97AE46BCFF}"/>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185614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5F92-3BB3-402E-9A29-9ABF613CF2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1AC1F5-DEBA-4E87-9A69-CD7F81B67A90}"/>
              </a:ext>
            </a:extLst>
          </p:cNvPr>
          <p:cNvSpPr>
            <a:spLocks noGrp="1"/>
          </p:cNvSpPr>
          <p:nvPr>
            <p:ph type="dt" sz="half" idx="10"/>
          </p:nvPr>
        </p:nvSpPr>
        <p:spPr/>
        <p:txBody>
          <a:bodyPr/>
          <a:lstStyle/>
          <a:p>
            <a:fld id="{C330952E-A617-41A8-BA84-448DB0546A70}" type="datetimeFigureOut">
              <a:rPr lang="en-GB" smtClean="0"/>
              <a:t>22/06/2022</a:t>
            </a:fld>
            <a:endParaRPr lang="en-GB"/>
          </a:p>
        </p:txBody>
      </p:sp>
      <p:sp>
        <p:nvSpPr>
          <p:cNvPr id="4" name="Footer Placeholder 3">
            <a:extLst>
              <a:ext uri="{FF2B5EF4-FFF2-40B4-BE49-F238E27FC236}">
                <a16:creationId xmlns:a16="http://schemas.microsoft.com/office/drawing/2014/main" id="{B6256018-9D15-4A56-A301-70B228CEA1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AECC9B-DFA3-4CAB-A81E-727C5A1A3764}"/>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7" name="Text Placeholder 7">
            <a:extLst>
              <a:ext uri="{FF2B5EF4-FFF2-40B4-BE49-F238E27FC236}">
                <a16:creationId xmlns:a16="http://schemas.microsoft.com/office/drawing/2014/main" id="{43F5139D-B387-42CB-954A-EA42C721A1BB}"/>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1260416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A27CF-E7CF-4825-A80D-0A86829D733F}"/>
              </a:ext>
            </a:extLst>
          </p:cNvPr>
          <p:cNvSpPr>
            <a:spLocks noGrp="1"/>
          </p:cNvSpPr>
          <p:nvPr>
            <p:ph type="dt" sz="half" idx="10"/>
          </p:nvPr>
        </p:nvSpPr>
        <p:spPr/>
        <p:txBody>
          <a:bodyPr/>
          <a:lstStyle/>
          <a:p>
            <a:fld id="{C330952E-A617-41A8-BA84-448DB0546A70}" type="datetimeFigureOut">
              <a:rPr lang="en-GB" smtClean="0"/>
              <a:t>22/06/2022</a:t>
            </a:fld>
            <a:endParaRPr lang="en-GB"/>
          </a:p>
        </p:txBody>
      </p:sp>
      <p:sp>
        <p:nvSpPr>
          <p:cNvPr id="3" name="Footer Placeholder 2">
            <a:extLst>
              <a:ext uri="{FF2B5EF4-FFF2-40B4-BE49-F238E27FC236}">
                <a16:creationId xmlns:a16="http://schemas.microsoft.com/office/drawing/2014/main" id="{E180820F-D7DD-447D-BDE5-A10BED4BAF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DC5F41-4886-4128-A2DD-397FE3BA225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6" name="Text Placeholder 7">
            <a:extLst>
              <a:ext uri="{FF2B5EF4-FFF2-40B4-BE49-F238E27FC236}">
                <a16:creationId xmlns:a16="http://schemas.microsoft.com/office/drawing/2014/main" id="{8F9B23A3-F557-4ACB-8B14-E16C9F0BC1CB}"/>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291003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C4F7-3ECF-467D-9822-85C5D4EEA8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E70393A-2513-4024-A451-ACC6416AED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C81C49-F4EF-4419-9508-BB37344CCE93}"/>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5" name="Footer Placeholder 4">
            <a:extLst>
              <a:ext uri="{FF2B5EF4-FFF2-40B4-BE49-F238E27FC236}">
                <a16:creationId xmlns:a16="http://schemas.microsoft.com/office/drawing/2014/main" id="{45A03670-738C-4706-8E0B-06495A749C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AF4C81-71E9-42A4-9669-754AF8E39D8D}"/>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216061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D2B7F-C46C-4FB7-8C36-603529CE67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58A7C0-5DB4-430C-8EBB-1550CCB2E2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5B3A6F-4152-4855-9EAB-195852F34974}"/>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5" name="Footer Placeholder 4">
            <a:extLst>
              <a:ext uri="{FF2B5EF4-FFF2-40B4-BE49-F238E27FC236}">
                <a16:creationId xmlns:a16="http://schemas.microsoft.com/office/drawing/2014/main" id="{A83C0973-C166-4D2A-AC3A-BD78B6E93D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D879C4-5C95-478E-8DD6-3A322F875A8B}"/>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2688406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F6D1-066B-48E3-BABC-9405591997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0BFA3E2-7040-449D-BFE7-CC39BA5540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4129AB-816D-4FEA-8D2B-4037BC302D4F}"/>
              </a:ext>
            </a:extLst>
          </p:cNvPr>
          <p:cNvSpPr>
            <a:spLocks noGrp="1"/>
          </p:cNvSpPr>
          <p:nvPr>
            <p:ph type="dt" sz="half" idx="10"/>
          </p:nvPr>
        </p:nvSpPr>
        <p:spPr/>
        <p:txBody>
          <a:bodyPr/>
          <a:lstStyle/>
          <a:p>
            <a:fld id="{2E215AEB-28BB-44D8-A118-98A6BD3FFC12}" type="datetimeFigureOut">
              <a:rPr lang="en-GB" smtClean="0"/>
              <a:t>22/06/2022</a:t>
            </a:fld>
            <a:endParaRPr lang="en-GB"/>
          </a:p>
        </p:txBody>
      </p:sp>
      <p:sp>
        <p:nvSpPr>
          <p:cNvPr id="5" name="Footer Placeholder 4">
            <a:extLst>
              <a:ext uri="{FF2B5EF4-FFF2-40B4-BE49-F238E27FC236}">
                <a16:creationId xmlns:a16="http://schemas.microsoft.com/office/drawing/2014/main" id="{D149DBD4-D0DB-4AA8-B8D6-171F8B936D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73CC53-7411-4ADC-B1F8-8731A8B48DB3}"/>
              </a:ext>
            </a:extLst>
          </p:cNvPr>
          <p:cNvSpPr>
            <a:spLocks noGrp="1"/>
          </p:cNvSpPr>
          <p:nvPr>
            <p:ph type="sldNum" sz="quarter" idx="12"/>
          </p:nvPr>
        </p:nvSpPr>
        <p:spPr/>
        <p:txBody>
          <a:bodyPr/>
          <a:lstStyle/>
          <a:p>
            <a:fld id="{E86961F9-0E89-4E7D-8F65-1FD9C3173E04}" type="slidenum">
              <a:rPr lang="en-GB" smtClean="0"/>
              <a:t>‹#›</a:t>
            </a:fld>
            <a:endParaRPr lang="en-GB"/>
          </a:p>
        </p:txBody>
      </p:sp>
    </p:spTree>
    <p:extLst>
      <p:ext uri="{BB962C8B-B14F-4D97-AF65-F5344CB8AC3E}">
        <p14:creationId xmlns:p14="http://schemas.microsoft.com/office/powerpoint/2010/main" val="153039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A8DC75-5CC3-4A93-949E-5F10C8946213}"/>
              </a:ext>
            </a:extLst>
          </p:cNvPr>
          <p:cNvSpPr/>
          <p:nvPr userDrawn="1"/>
        </p:nvSpPr>
        <p:spPr>
          <a:xfrm>
            <a:off x="0" y="234685"/>
            <a:ext cx="12192000" cy="1088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5A009265-6890-4316-BBD0-631CF1E5394D}"/>
              </a:ext>
            </a:extLst>
          </p:cNvPr>
          <p:cNvSpPr>
            <a:spLocks noGrp="1"/>
          </p:cNvSpPr>
          <p:nvPr>
            <p:ph type="title"/>
          </p:nvPr>
        </p:nvSpPr>
        <p:spPr>
          <a:xfrm>
            <a:off x="248966" y="244759"/>
            <a:ext cx="11669764" cy="108815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F8F42E-D8ED-452A-9B83-A21E5AAD2229}"/>
              </a:ext>
            </a:extLst>
          </p:cNvPr>
          <p:cNvSpPr>
            <a:spLocks noGrp="1"/>
          </p:cNvSpPr>
          <p:nvPr>
            <p:ph type="body" idx="1"/>
          </p:nvPr>
        </p:nvSpPr>
        <p:spPr>
          <a:xfrm>
            <a:off x="248967" y="1502229"/>
            <a:ext cx="11669764" cy="46747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9A29B8-7D0B-4905-B7D5-942A681E7240}"/>
              </a:ext>
            </a:extLst>
          </p:cNvPr>
          <p:cNvSpPr>
            <a:spLocks noGrp="1"/>
          </p:cNvSpPr>
          <p:nvPr>
            <p:ph type="dt" sz="half" idx="2"/>
          </p:nvPr>
        </p:nvSpPr>
        <p:spPr>
          <a:xfrm>
            <a:off x="72158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952E-A617-41A8-BA84-448DB0546A70}" type="datetimeFigureOut">
              <a:rPr lang="en-GB" smtClean="0"/>
              <a:pPr/>
              <a:t>22/06/2022</a:t>
            </a:fld>
            <a:endParaRPr lang="en-GB"/>
          </a:p>
        </p:txBody>
      </p:sp>
      <p:sp>
        <p:nvSpPr>
          <p:cNvPr id="5" name="Footer Placeholder 4">
            <a:extLst>
              <a:ext uri="{FF2B5EF4-FFF2-40B4-BE49-F238E27FC236}">
                <a16:creationId xmlns:a16="http://schemas.microsoft.com/office/drawing/2014/main" id="{2C5129DD-1681-4B97-AB10-39A0811E97F1}"/>
              </a:ext>
            </a:extLst>
          </p:cNvPr>
          <p:cNvSpPr>
            <a:spLocks noGrp="1"/>
          </p:cNvSpPr>
          <p:nvPr>
            <p:ph type="ftr" sz="quarter" idx="3"/>
          </p:nvPr>
        </p:nvSpPr>
        <p:spPr>
          <a:xfrm>
            <a:off x="2540816"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CB8D0A-2480-4706-A2BE-93663B835FEF}"/>
              </a:ext>
            </a:extLst>
          </p:cNvPr>
          <p:cNvSpPr>
            <a:spLocks noGrp="1"/>
          </p:cNvSpPr>
          <p:nvPr>
            <p:ph type="sldNum" sz="quarter" idx="4"/>
          </p:nvPr>
        </p:nvSpPr>
        <p:spPr>
          <a:xfrm>
            <a:off x="248966" y="6356350"/>
            <a:ext cx="17315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EE9F7-23CF-4F0A-9CB8-24F6F4CD1B50}" type="slidenum">
              <a:rPr lang="en-GB" smtClean="0"/>
              <a:pPr/>
              <a:t>‹#›</a:t>
            </a:fld>
            <a:endParaRPr lang="en-GB"/>
          </a:p>
        </p:txBody>
      </p:sp>
      <p:pic>
        <p:nvPicPr>
          <p:cNvPr id="19" name="Picture 18" descr="A picture containing clock, meter&#10;&#10;Description automatically generated">
            <a:extLst>
              <a:ext uri="{FF2B5EF4-FFF2-40B4-BE49-F238E27FC236}">
                <a16:creationId xmlns:a16="http://schemas.microsoft.com/office/drawing/2014/main" id="{5025C74E-9E3F-4D01-AE97-B932B37E8E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9" name="TextBox 8">
            <a:extLst>
              <a:ext uri="{FF2B5EF4-FFF2-40B4-BE49-F238E27FC236}">
                <a16:creationId xmlns:a16="http://schemas.microsoft.com/office/drawing/2014/main" id="{149510F7-2CCA-4E27-A25A-BAB89007009A}"/>
              </a:ext>
            </a:extLst>
          </p:cNvPr>
          <p:cNvSpPr txBox="1"/>
          <p:nvPr userDrawn="1"/>
        </p:nvSpPr>
        <p:spPr>
          <a:xfrm>
            <a:off x="248967" y="6522206"/>
            <a:ext cx="5154805" cy="246221"/>
          </a:xfrm>
          <a:prstGeom prst="rect">
            <a:avLst/>
          </a:prstGeom>
          <a:noFill/>
        </p:spPr>
        <p:txBody>
          <a:bodyPr wrap="square" rtlCol="0">
            <a:spAutoFit/>
          </a:bodyPr>
          <a:lstStyle/>
          <a:p>
            <a:r>
              <a:rPr lang="en-GB" sz="1000"/>
              <a:t>©YGAM 2020: All rights reserved</a:t>
            </a:r>
          </a:p>
        </p:txBody>
      </p:sp>
    </p:spTree>
    <p:extLst>
      <p:ext uri="{BB962C8B-B14F-4D97-AF65-F5344CB8AC3E}">
        <p14:creationId xmlns:p14="http://schemas.microsoft.com/office/powerpoint/2010/main" val="1767452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14D86-D169-4F32-94F3-74A1279542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ABC374-AD6B-4D97-9342-913B8383CD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D58AFE-91F3-4E7A-9D79-370E52612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15AEB-28BB-44D8-A118-98A6BD3FFC12}" type="datetimeFigureOut">
              <a:rPr lang="en-GB" smtClean="0"/>
              <a:t>22/06/2022</a:t>
            </a:fld>
            <a:endParaRPr lang="en-GB"/>
          </a:p>
        </p:txBody>
      </p:sp>
      <p:sp>
        <p:nvSpPr>
          <p:cNvPr id="5" name="Footer Placeholder 4">
            <a:extLst>
              <a:ext uri="{FF2B5EF4-FFF2-40B4-BE49-F238E27FC236}">
                <a16:creationId xmlns:a16="http://schemas.microsoft.com/office/drawing/2014/main" id="{FA30FCAD-67D9-4B14-89A2-8B7055EE1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B127088-1ED4-4C28-88EE-6DFD1991E6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961F9-0E89-4E7D-8F65-1FD9C3173E04}" type="slidenum">
              <a:rPr lang="en-GB" smtClean="0"/>
              <a:t>‹#›</a:t>
            </a:fld>
            <a:endParaRPr lang="en-GB"/>
          </a:p>
        </p:txBody>
      </p:sp>
    </p:spTree>
    <p:extLst>
      <p:ext uri="{BB962C8B-B14F-4D97-AF65-F5344CB8AC3E}">
        <p14:creationId xmlns:p14="http://schemas.microsoft.com/office/powerpoint/2010/main" val="190896802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142.xml"/><Relationship Id="rId18" Type="http://schemas.openxmlformats.org/officeDocument/2006/relationships/slide" Target="slide105.xml"/><Relationship Id="rId3" Type="http://schemas.openxmlformats.org/officeDocument/2006/relationships/slide" Target="slide58.xml"/><Relationship Id="rId7" Type="http://schemas.openxmlformats.org/officeDocument/2006/relationships/slide" Target="slide126.xml"/><Relationship Id="rId12" Type="http://schemas.openxmlformats.org/officeDocument/2006/relationships/slide" Target="slide88.xml"/><Relationship Id="rId17" Type="http://schemas.openxmlformats.org/officeDocument/2006/relationships/slide" Target="slide50.xml"/><Relationship Id="rId2" Type="http://schemas.openxmlformats.org/officeDocument/2006/relationships/slide" Target="slide6.xml"/><Relationship Id="rId16" Type="http://schemas.openxmlformats.org/officeDocument/2006/relationships/slide" Target="slide154.xml"/><Relationship Id="rId20"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66.xml"/><Relationship Id="rId11" Type="http://schemas.openxmlformats.org/officeDocument/2006/relationships/slide" Target="slide33.xml"/><Relationship Id="rId5" Type="http://schemas.openxmlformats.org/officeDocument/2006/relationships/slide" Target="slide15.xml"/><Relationship Id="rId15" Type="http://schemas.openxmlformats.org/officeDocument/2006/relationships/slide" Target="slide96.xml"/><Relationship Id="rId10" Type="http://schemas.openxmlformats.org/officeDocument/2006/relationships/slide" Target="slide134.xml"/><Relationship Id="rId19" Type="http://schemas.openxmlformats.org/officeDocument/2006/relationships/slide" Target="slide163.xml"/><Relationship Id="rId4" Type="http://schemas.openxmlformats.org/officeDocument/2006/relationships/slide" Target="slide115.xml"/><Relationship Id="rId9" Type="http://schemas.openxmlformats.org/officeDocument/2006/relationships/slide" Target="slide74.xml"/><Relationship Id="rId14" Type="http://schemas.openxmlformats.org/officeDocument/2006/relationships/slide" Target="slide4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pixabay.com/vectors/african-asian-black-brown-cartoon-202998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pixabay.com/vectors/african-asian-black-brown-cartoon-2029984/"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Layout" Target="../diagrams/layout3.xml"/><Relationship Id="rId7" Type="http://schemas.openxmlformats.org/officeDocument/2006/relationships/hyperlink" Target="https://pixabay.com/vectors/african-asian-black-brown-cartoon-2029984/"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06.png"/></Relationships>
</file>

<file path=ppt/slides/_rels/slide1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9.png"/></Relationships>
</file>

<file path=ppt/slides/_rels/slide1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9.pn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11.png"/><Relationship Id="rId4" Type="http://schemas.openxmlformats.org/officeDocument/2006/relationships/image" Target="../media/image81.png"/></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2.png"/></Relationships>
</file>

<file path=ppt/slides/_rels/slide1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2.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06.png"/></Relationships>
</file>

<file path=ppt/slides/_rels/slide1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6.png"/></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14.png"/></Relationships>
</file>

<file path=ppt/slides/_rels/slide1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2.png"/></Relationships>
</file>

<file path=ppt/slides/_rels/slide1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1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19.png"/></Relationships>
</file>

<file path=ppt/slides/_rels/slide1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form.jotform.com/212552605474353" TargetMode="External"/><Relationship Id="rId2" Type="http://schemas.openxmlformats.org/officeDocument/2006/relationships/hyperlink" Target="mailto:training@ygam.org" TargetMode="Externa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hyperlink" Target="https://form.jotform.com/212553125669357"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sv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9.sv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sv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8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0E652D-F4B9-4817-A4B5-F90B1C0819D3}"/>
              </a:ext>
            </a:extLst>
          </p:cNvPr>
          <p:cNvSpPr txBox="1"/>
          <p:nvPr/>
        </p:nvSpPr>
        <p:spPr>
          <a:xfrm>
            <a:off x="233039" y="512231"/>
            <a:ext cx="60945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KS2: CONTENTS</a:t>
            </a:r>
          </a:p>
        </p:txBody>
      </p:sp>
      <p:graphicFrame>
        <p:nvGraphicFramePr>
          <p:cNvPr id="6" name="Table 6">
            <a:extLst>
              <a:ext uri="{FF2B5EF4-FFF2-40B4-BE49-F238E27FC236}">
                <a16:creationId xmlns:a16="http://schemas.microsoft.com/office/drawing/2014/main" id="{75B999AE-6F32-4319-8A1C-4BEA56656C8A}"/>
              </a:ext>
            </a:extLst>
          </p:cNvPr>
          <p:cNvGraphicFramePr>
            <a:graphicFrameLocks noGrp="1"/>
          </p:cNvGraphicFramePr>
          <p:nvPr>
            <p:extLst>
              <p:ext uri="{D42A27DB-BD31-4B8C-83A1-F6EECF244321}">
                <p14:modId xmlns:p14="http://schemas.microsoft.com/office/powerpoint/2010/main" val="3296279462"/>
              </p:ext>
            </p:extLst>
          </p:nvPr>
        </p:nvGraphicFramePr>
        <p:xfrm>
          <a:off x="403412" y="2266632"/>
          <a:ext cx="11322423" cy="3810006"/>
        </p:xfrm>
        <a:graphic>
          <a:graphicData uri="http://schemas.openxmlformats.org/drawingml/2006/table">
            <a:tbl>
              <a:tblPr firstRow="1" bandRow="1">
                <a:tableStyleId>{21E4AEA4-8DFA-4A89-87EB-49C32662AFE0}</a:tableStyleId>
              </a:tblPr>
              <a:tblGrid>
                <a:gridCol w="3688804">
                  <a:extLst>
                    <a:ext uri="{9D8B030D-6E8A-4147-A177-3AD203B41FA5}">
                      <a16:colId xmlns:a16="http://schemas.microsoft.com/office/drawing/2014/main" val="2699257063"/>
                    </a:ext>
                  </a:extLst>
                </a:gridCol>
                <a:gridCol w="3999734">
                  <a:extLst>
                    <a:ext uri="{9D8B030D-6E8A-4147-A177-3AD203B41FA5}">
                      <a16:colId xmlns:a16="http://schemas.microsoft.com/office/drawing/2014/main" val="1296591427"/>
                    </a:ext>
                  </a:extLst>
                </a:gridCol>
                <a:gridCol w="3633885">
                  <a:extLst>
                    <a:ext uri="{9D8B030D-6E8A-4147-A177-3AD203B41FA5}">
                      <a16:colId xmlns:a16="http://schemas.microsoft.com/office/drawing/2014/main" val="529341413"/>
                    </a:ext>
                  </a:extLst>
                </a:gridCol>
              </a:tblGrid>
              <a:tr h="438412">
                <a:tc>
                  <a:txBody>
                    <a:bodyPr/>
                    <a:lstStyle/>
                    <a:p>
                      <a:r>
                        <a:rPr lang="en-GB" b="1" dirty="0"/>
                        <a:t>YEAR 5</a:t>
                      </a:r>
                    </a:p>
                  </a:txBody>
                  <a:tcPr/>
                </a:tc>
                <a:tc>
                  <a:txBody>
                    <a:bodyPr/>
                    <a:lstStyle/>
                    <a:p>
                      <a:r>
                        <a:rPr lang="en-GB" b="1" dirty="0"/>
                        <a:t>YEAR 6</a:t>
                      </a:r>
                    </a:p>
                  </a:txBody>
                  <a:tcPr/>
                </a:tc>
                <a:tc>
                  <a:txBody>
                    <a:bodyPr/>
                    <a:lstStyle/>
                    <a:p>
                      <a:r>
                        <a:rPr lang="en-GB" b="1" dirty="0"/>
                        <a:t>YEAR 7</a:t>
                      </a:r>
                    </a:p>
                  </a:txBody>
                  <a:tcPr/>
                </a:tc>
                <a:extLst>
                  <a:ext uri="{0D108BD9-81ED-4DB2-BD59-A6C34878D82A}">
                    <a16:rowId xmlns:a16="http://schemas.microsoft.com/office/drawing/2014/main" val="876094395"/>
                  </a:ext>
                </a:extLst>
              </a:tr>
              <a:tr h="564299">
                <a:tc>
                  <a:txBody>
                    <a:bodyPr/>
                    <a:lstStyle/>
                    <a:p>
                      <a:r>
                        <a:rPr lang="en-GB" sz="1400" b="1" dirty="0"/>
                        <a:t>Y5L1: </a:t>
                      </a:r>
                      <a:r>
                        <a:rPr lang="en-GB" sz="1400" b="1" dirty="0">
                          <a:hlinkClick r:id="rId2" action="ppaction://hlinksldjump"/>
                        </a:rPr>
                        <a:t>FUN AND GAMES</a:t>
                      </a:r>
                      <a:endParaRPr lang="en-GB" sz="1400" b="1" dirty="0"/>
                    </a:p>
                  </a:txBody>
                  <a:tcPr/>
                </a:tc>
                <a:tc>
                  <a:txBody>
                    <a:bodyPr/>
                    <a:lstStyle/>
                    <a:p>
                      <a:r>
                        <a:rPr lang="en-GB" sz="1400" b="1" dirty="0"/>
                        <a:t>Y6L1: </a:t>
                      </a:r>
                      <a:r>
                        <a:rPr lang="en-GB" sz="1400" b="1" dirty="0">
                          <a:hlinkClick r:id="rId3" action="ppaction://hlinksldjump"/>
                        </a:rPr>
                        <a:t>THE POSITIVES AND NEGATIVES OF GAMING</a:t>
                      </a:r>
                      <a:endParaRPr lang="en-GB" sz="1400" b="1" dirty="0"/>
                    </a:p>
                  </a:txBody>
                  <a:tcPr/>
                </a:tc>
                <a:tc>
                  <a:txBody>
                    <a:bodyPr/>
                    <a:lstStyle/>
                    <a:p>
                      <a:r>
                        <a:rPr lang="en-GB" sz="1400" b="1" dirty="0"/>
                        <a:t>Y7L1: </a:t>
                      </a:r>
                      <a:r>
                        <a:rPr lang="en-GB" sz="1400" b="1" dirty="0">
                          <a:hlinkClick r:id="rId4" action="ppaction://hlinksldjump"/>
                        </a:rPr>
                        <a:t>AN INTRODUCTION  TO GAMING</a:t>
                      </a:r>
                      <a:endParaRPr lang="en-GB" sz="1400" b="1" dirty="0"/>
                    </a:p>
                  </a:txBody>
                  <a:tcPr/>
                </a:tc>
                <a:extLst>
                  <a:ext uri="{0D108BD9-81ED-4DB2-BD59-A6C34878D82A}">
                    <a16:rowId xmlns:a16="http://schemas.microsoft.com/office/drawing/2014/main" val="2664059629"/>
                  </a:ext>
                </a:extLst>
              </a:tr>
              <a:tr h="533984">
                <a:tc>
                  <a:txBody>
                    <a:bodyPr/>
                    <a:lstStyle/>
                    <a:p>
                      <a:r>
                        <a:rPr lang="en-GB" sz="1400" b="1" dirty="0"/>
                        <a:t>Y5L2: </a:t>
                      </a:r>
                      <a:r>
                        <a:rPr lang="en-GB" sz="1400" b="1" dirty="0">
                          <a:hlinkClick r:id="rId5" action="ppaction://hlinksldjump"/>
                        </a:rPr>
                        <a:t>GAME PLAY</a:t>
                      </a:r>
                      <a:endParaRPr lang="en-GB" sz="1400" b="1" dirty="0"/>
                    </a:p>
                  </a:txBody>
                  <a:tcPr/>
                </a:tc>
                <a:tc>
                  <a:txBody>
                    <a:bodyPr/>
                    <a:lstStyle/>
                    <a:p>
                      <a:r>
                        <a:rPr lang="en-GB" sz="1400" b="1" dirty="0"/>
                        <a:t>Y6L2: </a:t>
                      </a:r>
                      <a:r>
                        <a:rPr lang="en-GB" sz="1400" b="1" dirty="0">
                          <a:hlinkClick r:id="rId6" action="ppaction://hlinksldjump"/>
                        </a:rPr>
                        <a:t>GAMING:  WHO’S DOING WHAT?</a:t>
                      </a:r>
                      <a:endParaRPr lang="en-GB" sz="1400" b="1" dirty="0"/>
                    </a:p>
                  </a:txBody>
                  <a:tcPr/>
                </a:tc>
                <a:tc>
                  <a:txBody>
                    <a:bodyPr/>
                    <a:lstStyle/>
                    <a:p>
                      <a:r>
                        <a:rPr lang="en-GB" sz="1400" b="1" dirty="0"/>
                        <a:t>Y7L2: </a:t>
                      </a:r>
                      <a:r>
                        <a:rPr lang="en-GB" sz="1400" b="1" dirty="0">
                          <a:hlinkClick r:id="rId7" action="ppaction://hlinksldjump"/>
                        </a:rPr>
                        <a:t>GAME ON</a:t>
                      </a:r>
                      <a:endParaRPr lang="en-GB" sz="1400" b="1" dirty="0"/>
                    </a:p>
                  </a:txBody>
                  <a:tcPr/>
                </a:tc>
                <a:extLst>
                  <a:ext uri="{0D108BD9-81ED-4DB2-BD59-A6C34878D82A}">
                    <a16:rowId xmlns:a16="http://schemas.microsoft.com/office/drawing/2014/main" val="420069414"/>
                  </a:ext>
                </a:extLst>
              </a:tr>
              <a:tr h="580414">
                <a:tc>
                  <a:txBody>
                    <a:bodyPr/>
                    <a:lstStyle/>
                    <a:p>
                      <a:r>
                        <a:rPr lang="en-GB" sz="1400" b="1"/>
                        <a:t>Y5L3: </a:t>
                      </a:r>
                      <a:r>
                        <a:rPr lang="en-GB" sz="1400" b="1">
                          <a:hlinkClick r:id="rId8" action="ppaction://hlinksldjump"/>
                        </a:rPr>
                        <a:t>LET’S KEEP GAMING FUN</a:t>
                      </a:r>
                      <a:endParaRPr lang="en-GB" sz="1400" b="1"/>
                    </a:p>
                  </a:txBody>
                  <a:tcPr/>
                </a:tc>
                <a:tc>
                  <a:txBody>
                    <a:bodyPr/>
                    <a:lstStyle/>
                    <a:p>
                      <a:r>
                        <a:rPr lang="en-GB" sz="1400" b="1" dirty="0"/>
                        <a:t>Y6L3: </a:t>
                      </a:r>
                      <a:r>
                        <a:rPr lang="en-GB" sz="1400" b="1" dirty="0">
                          <a:hlinkClick r:id="rId9" action="ppaction://hlinksldjump"/>
                        </a:rPr>
                        <a:t>GAME SAFELY</a:t>
                      </a:r>
                      <a:endParaRPr lang="en-GB" sz="1400" b="1" dirty="0"/>
                    </a:p>
                  </a:txBody>
                  <a:tcPr/>
                </a:tc>
                <a:tc>
                  <a:txBody>
                    <a:bodyPr/>
                    <a:lstStyle/>
                    <a:p>
                      <a:r>
                        <a:rPr lang="en-GB" sz="1400" b="1" dirty="0"/>
                        <a:t>Y7L3: </a:t>
                      </a:r>
                      <a:r>
                        <a:rPr lang="en-GB" sz="1400" b="1" dirty="0">
                          <a:hlinkClick r:id="rId10" action="ppaction://hlinksldjump"/>
                        </a:rPr>
                        <a:t>CHALLENGE EVERYTHING</a:t>
                      </a:r>
                      <a:endParaRPr lang="en-GB" sz="1400" b="1" dirty="0"/>
                    </a:p>
                  </a:txBody>
                  <a:tcPr/>
                </a:tc>
                <a:extLst>
                  <a:ext uri="{0D108BD9-81ED-4DB2-BD59-A6C34878D82A}">
                    <a16:rowId xmlns:a16="http://schemas.microsoft.com/office/drawing/2014/main" val="2151245572"/>
                  </a:ext>
                </a:extLst>
              </a:tr>
              <a:tr h="564299">
                <a:tc>
                  <a:txBody>
                    <a:bodyPr/>
                    <a:lstStyle/>
                    <a:p>
                      <a:r>
                        <a:rPr lang="en-GB" sz="1400" b="1" dirty="0"/>
                        <a:t>Y5L4: </a:t>
                      </a:r>
                      <a:r>
                        <a:rPr lang="en-GB" sz="1400" b="1" dirty="0">
                          <a:hlinkClick r:id="rId11" action="ppaction://hlinksldjump"/>
                        </a:rPr>
                        <a:t>WHAT DO WE NEED TO STAY HEALTHY?</a:t>
                      </a:r>
                      <a:endParaRPr lang="en-GB" sz="1400" b="1" dirty="0"/>
                    </a:p>
                  </a:txBody>
                  <a:tcPr/>
                </a:tc>
                <a:tc>
                  <a:txBody>
                    <a:bodyPr/>
                    <a:lstStyle/>
                    <a:p>
                      <a:r>
                        <a:rPr lang="en-GB" sz="1400" b="1" dirty="0"/>
                        <a:t>Y6L4: </a:t>
                      </a:r>
                      <a:r>
                        <a:rPr lang="en-GB" sz="1400" b="1" dirty="0">
                          <a:hlinkClick r:id="rId12" action="ppaction://hlinksldjump"/>
                        </a:rPr>
                        <a:t>LEVEL UP</a:t>
                      </a:r>
                      <a:endParaRPr lang="en-GB" sz="1400" b="1" dirty="0"/>
                    </a:p>
                  </a:txBody>
                  <a:tcPr/>
                </a:tc>
                <a:tc>
                  <a:txBody>
                    <a:bodyPr/>
                    <a:lstStyle/>
                    <a:p>
                      <a:r>
                        <a:rPr lang="en-GB" sz="1400" b="1" dirty="0"/>
                        <a:t>Y7L4: </a:t>
                      </a:r>
                      <a:r>
                        <a:rPr lang="en-GB" sz="1400" b="1" dirty="0">
                          <a:hlinkClick r:id="rId13" action="ppaction://hlinksldjump"/>
                        </a:rPr>
                        <a:t>GAMING OR GAMBLING. PART 1</a:t>
                      </a:r>
                      <a:endParaRPr lang="en-GB" sz="1400" b="1" dirty="0"/>
                    </a:p>
                  </a:txBody>
                  <a:tcPr/>
                </a:tc>
                <a:extLst>
                  <a:ext uri="{0D108BD9-81ED-4DB2-BD59-A6C34878D82A}">
                    <a16:rowId xmlns:a16="http://schemas.microsoft.com/office/drawing/2014/main" val="399400436"/>
                  </a:ext>
                </a:extLst>
              </a:tr>
              <a:tr h="564299">
                <a:tc>
                  <a:txBody>
                    <a:bodyPr/>
                    <a:lstStyle/>
                    <a:p>
                      <a:r>
                        <a:rPr lang="en-GB" sz="1400" b="1"/>
                        <a:t>Y5L5: </a:t>
                      </a:r>
                      <a:r>
                        <a:rPr lang="en-GB" sz="1400" b="1">
                          <a:hlinkClick r:id="rId14" action="ppaction://hlinksldjump"/>
                        </a:rPr>
                        <a:t>WHAT DO  WE NEED  TO STAY HEALTHY?</a:t>
                      </a:r>
                      <a:endParaRPr lang="en-GB" sz="1400" b="1"/>
                    </a:p>
                  </a:txBody>
                  <a:tcPr/>
                </a:tc>
                <a:tc>
                  <a:txBody>
                    <a:bodyPr/>
                    <a:lstStyle/>
                    <a:p>
                      <a:r>
                        <a:rPr lang="en-GB" sz="1400" b="1" dirty="0"/>
                        <a:t>Y6L5: </a:t>
                      </a:r>
                      <a:r>
                        <a:rPr lang="en-GB" sz="1400" b="1" dirty="0">
                          <a:hlinkClick r:id="rId15" action="ppaction://hlinksldjump"/>
                        </a:rPr>
                        <a:t>GAMING AND THOSE AROUND US. PART 1</a:t>
                      </a:r>
                      <a:endParaRPr lang="en-GB" sz="1400" b="1" dirty="0"/>
                    </a:p>
                  </a:txBody>
                  <a:tcPr/>
                </a:tc>
                <a:tc>
                  <a:txBody>
                    <a:bodyPr/>
                    <a:lstStyle/>
                    <a:p>
                      <a:r>
                        <a:rPr lang="en-GB" sz="1400" b="1" dirty="0"/>
                        <a:t>Y7L5: </a:t>
                      </a:r>
                      <a:r>
                        <a:rPr lang="en-GB" sz="1400" b="1" dirty="0">
                          <a:hlinkClick r:id="rId16" action="ppaction://hlinksldjump"/>
                        </a:rPr>
                        <a:t>GAMING OR GAMBLING. PART 2</a:t>
                      </a:r>
                      <a:endParaRPr lang="en-GB" sz="1400" b="1" dirty="0"/>
                    </a:p>
                  </a:txBody>
                  <a:tcPr/>
                </a:tc>
                <a:extLst>
                  <a:ext uri="{0D108BD9-81ED-4DB2-BD59-A6C34878D82A}">
                    <a16:rowId xmlns:a16="http://schemas.microsoft.com/office/drawing/2014/main" val="4032176327"/>
                  </a:ext>
                </a:extLst>
              </a:tr>
              <a:tr h="564299">
                <a:tc>
                  <a:txBody>
                    <a:bodyPr/>
                    <a:lstStyle/>
                    <a:p>
                      <a:r>
                        <a:rPr lang="en-GB" sz="1400" b="1" dirty="0"/>
                        <a:t>Y5L6: </a:t>
                      </a:r>
                      <a:r>
                        <a:rPr lang="en-GB" sz="1400" b="1" dirty="0">
                          <a:hlinkClick r:id="rId17" action="ppaction://hlinksldjump"/>
                        </a:rPr>
                        <a:t>A CAMPAIGN</a:t>
                      </a:r>
                      <a:endParaRPr lang="en-GB" sz="1400" b="1" dirty="0"/>
                    </a:p>
                  </a:txBody>
                  <a:tcPr/>
                </a:tc>
                <a:tc>
                  <a:txBody>
                    <a:bodyPr/>
                    <a:lstStyle/>
                    <a:p>
                      <a:r>
                        <a:rPr lang="en-GB" sz="1400" b="1" dirty="0"/>
                        <a:t>Y6L6: </a:t>
                      </a:r>
                      <a:r>
                        <a:rPr lang="en-GB" sz="1400" b="1" dirty="0">
                          <a:hlinkClick r:id="rId18" action="ppaction://hlinksldjump"/>
                        </a:rPr>
                        <a:t>GAMING AND THOSE AROUND US. PART 2</a:t>
                      </a:r>
                      <a:endParaRPr lang="en-GB" sz="1400" b="1" dirty="0"/>
                    </a:p>
                  </a:txBody>
                  <a:tcPr/>
                </a:tc>
                <a:tc>
                  <a:txBody>
                    <a:bodyPr/>
                    <a:lstStyle/>
                    <a:p>
                      <a:r>
                        <a:rPr lang="en-GB" sz="1400" b="1" dirty="0"/>
                        <a:t>Y7L6: </a:t>
                      </a:r>
                      <a:r>
                        <a:rPr lang="en-GB" sz="1400" b="1" dirty="0">
                          <a:hlinkClick r:id="rId19" action="ppaction://hlinksldjump"/>
                        </a:rPr>
                        <a:t>THE BLURRED LINES</a:t>
                      </a:r>
                      <a:endParaRPr lang="en-GB" sz="1400" b="1" dirty="0"/>
                    </a:p>
                  </a:txBody>
                  <a:tcPr/>
                </a:tc>
                <a:extLst>
                  <a:ext uri="{0D108BD9-81ED-4DB2-BD59-A6C34878D82A}">
                    <a16:rowId xmlns:a16="http://schemas.microsoft.com/office/drawing/2014/main" val="692257401"/>
                  </a:ext>
                </a:extLst>
              </a:tr>
            </a:tbl>
          </a:graphicData>
        </a:graphic>
      </p:graphicFrame>
      <p:sp>
        <p:nvSpPr>
          <p:cNvPr id="7" name="TextBox 6">
            <a:extLst>
              <a:ext uri="{FF2B5EF4-FFF2-40B4-BE49-F238E27FC236}">
                <a16:creationId xmlns:a16="http://schemas.microsoft.com/office/drawing/2014/main" id="{BF40C569-4CCE-49A8-A358-150426874F80}"/>
              </a:ext>
            </a:extLst>
          </p:cNvPr>
          <p:cNvSpPr txBox="1"/>
          <p:nvPr/>
        </p:nvSpPr>
        <p:spPr>
          <a:xfrm>
            <a:off x="10043729" y="0"/>
            <a:ext cx="214827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Northern Ireland KS2 V2.0/March22</a:t>
            </a:r>
          </a:p>
        </p:txBody>
      </p:sp>
      <p:sp>
        <p:nvSpPr>
          <p:cNvPr id="8" name="TextBox 7">
            <a:extLst>
              <a:ext uri="{FF2B5EF4-FFF2-40B4-BE49-F238E27FC236}">
                <a16:creationId xmlns:a16="http://schemas.microsoft.com/office/drawing/2014/main" id="{847AA8DD-70C4-447A-8982-EF42F000308F}"/>
              </a:ext>
            </a:extLst>
          </p:cNvPr>
          <p:cNvSpPr txBox="1"/>
          <p:nvPr/>
        </p:nvSpPr>
        <p:spPr>
          <a:xfrm>
            <a:off x="403413" y="1477401"/>
            <a:ext cx="11322422" cy="646331"/>
          </a:xfrm>
          <a:prstGeom prst="rect">
            <a:avLst/>
          </a:prstGeom>
          <a:noFill/>
        </p:spPr>
        <p:txBody>
          <a:bodyPr wrap="square">
            <a:spAutoFit/>
          </a:bodyPr>
          <a:lstStyle/>
          <a:p>
            <a:r>
              <a:rPr lang="en-GB" dirty="0"/>
              <a:t>The following PowerPoints relate to our KS2 Scheme of Work and Lesson Plans. Please can you complete our pre/post session surveys with your students to gauge learning. See: </a:t>
            </a:r>
            <a:r>
              <a:rPr lang="fr-FR" dirty="0">
                <a:hlinkClick r:id="rId20" action="ppaction://hlinksldjump"/>
              </a:rPr>
              <a:t>KS2 Pre/Post Session Survey</a:t>
            </a:r>
            <a:endParaRPr lang="en-GB" dirty="0"/>
          </a:p>
        </p:txBody>
      </p:sp>
    </p:spTree>
    <p:extLst>
      <p:ext uri="{BB962C8B-B14F-4D97-AF65-F5344CB8AC3E}">
        <p14:creationId xmlns:p14="http://schemas.microsoft.com/office/powerpoint/2010/main" val="3860899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017" y="2239766"/>
            <a:ext cx="6547965" cy="4629120"/>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TALK GAMING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1</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417532" y="1520817"/>
            <a:ext cx="2404484" cy="1590324"/>
          </a:xfrm>
          <a:prstGeom prst="wedgeEllipseCallout">
            <a:avLst>
              <a:gd name="adj1" fmla="val 75251"/>
              <a:gd name="adj2" fmla="val 57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Oval 10">
            <a:extLst>
              <a:ext uri="{FF2B5EF4-FFF2-40B4-BE49-F238E27FC236}">
                <a16:creationId xmlns:a16="http://schemas.microsoft.com/office/drawing/2014/main" id="{E3738ED8-FAA2-43E7-9D88-D3B6E773CAE3}"/>
              </a:ext>
            </a:extLst>
          </p:cNvPr>
          <p:cNvSpPr/>
          <p:nvPr/>
        </p:nvSpPr>
        <p:spPr>
          <a:xfrm>
            <a:off x="4718297" y="586047"/>
            <a:ext cx="2942295" cy="1817238"/>
          </a:xfrm>
          <a:prstGeom prst="wedgeEllipseCallout">
            <a:avLst>
              <a:gd name="adj1" fmla="val 18222"/>
              <a:gd name="adj2" fmla="val 63550"/>
            </a:avLst>
          </a:prstGeom>
          <a:ln>
            <a:solidFill>
              <a:srgbClr val="115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Oval 11">
            <a:extLst>
              <a:ext uri="{FF2B5EF4-FFF2-40B4-BE49-F238E27FC236}">
                <a16:creationId xmlns:a16="http://schemas.microsoft.com/office/drawing/2014/main" id="{16E691D4-D64D-406C-92BC-F5B5B0698F3F}"/>
              </a:ext>
            </a:extLst>
          </p:cNvPr>
          <p:cNvSpPr/>
          <p:nvPr/>
        </p:nvSpPr>
        <p:spPr>
          <a:xfrm>
            <a:off x="8699447" y="1462360"/>
            <a:ext cx="3075020" cy="2318267"/>
          </a:xfrm>
          <a:prstGeom prst="wedgeEllipseCallout">
            <a:avLst>
              <a:gd name="adj1" fmla="val -44252"/>
              <a:gd name="adj2" fmla="val 463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60AEBFC-E226-437A-846B-60F8D030B215}"/>
              </a:ext>
            </a:extLst>
          </p:cNvPr>
          <p:cNvSpPr txBox="1"/>
          <p:nvPr/>
        </p:nvSpPr>
        <p:spPr>
          <a:xfrm>
            <a:off x="4954189" y="799246"/>
            <a:ext cx="247050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What are the </a:t>
            </a:r>
            <a:b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best parts and </a:t>
            </a:r>
            <a:b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what are the </a:t>
            </a:r>
            <a:b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worst parts?</a:t>
            </a:r>
          </a:p>
        </p:txBody>
      </p:sp>
      <p:sp>
        <p:nvSpPr>
          <p:cNvPr id="14" name="TextBox 13">
            <a:extLst>
              <a:ext uri="{FF2B5EF4-FFF2-40B4-BE49-F238E27FC236}">
                <a16:creationId xmlns:a16="http://schemas.microsoft.com/office/drawing/2014/main" id="{0FB2633C-CB0C-499A-895B-2243CF4855F5}"/>
              </a:ext>
            </a:extLst>
          </p:cNvPr>
          <p:cNvSpPr txBox="1"/>
          <p:nvPr/>
        </p:nvSpPr>
        <p:spPr>
          <a:xfrm>
            <a:off x="13706" y="2051865"/>
            <a:ext cx="321502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What is gaming?</a:t>
            </a:r>
          </a:p>
        </p:txBody>
      </p:sp>
      <p:sp>
        <p:nvSpPr>
          <p:cNvPr id="15" name="TextBox 14">
            <a:extLst>
              <a:ext uri="{FF2B5EF4-FFF2-40B4-BE49-F238E27FC236}">
                <a16:creationId xmlns:a16="http://schemas.microsoft.com/office/drawing/2014/main" id="{6B3E4AA7-0D82-4907-B179-925765377E20}"/>
              </a:ext>
            </a:extLst>
          </p:cNvPr>
          <p:cNvSpPr txBox="1"/>
          <p:nvPr/>
        </p:nvSpPr>
        <p:spPr>
          <a:xfrm>
            <a:off x="8875894" y="1728219"/>
            <a:ext cx="2757588"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How do you</a:t>
            </a:r>
            <a:b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feel when you </a:t>
            </a:r>
            <a:b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play and how do you </a:t>
            </a:r>
            <a:b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feel when you have </a:t>
            </a:r>
            <a:b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to stop?</a:t>
            </a:r>
          </a:p>
        </p:txBody>
      </p:sp>
    </p:spTree>
    <p:extLst>
      <p:ext uri="{BB962C8B-B14F-4D97-AF65-F5344CB8AC3E}">
        <p14:creationId xmlns:p14="http://schemas.microsoft.com/office/powerpoint/2010/main" val="24727847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GIVE ME FIVE…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5</a:t>
            </a:r>
          </a:p>
        </p:txBody>
      </p:sp>
      <p:pic>
        <p:nvPicPr>
          <p:cNvPr id="16" name="Picture 15">
            <a:extLst>
              <a:ext uri="{FF2B5EF4-FFF2-40B4-BE49-F238E27FC236}">
                <a16:creationId xmlns:a16="http://schemas.microsoft.com/office/drawing/2014/main" id="{847488C5-F67B-4407-96FC-F9B14B34E95D}"/>
              </a:ext>
            </a:extLst>
          </p:cNvPr>
          <p:cNvPicPr>
            <a:picLocks noChangeAspect="1"/>
          </p:cNvPicPr>
          <p:nvPr/>
        </p:nvPicPr>
        <p:blipFill rotWithShape="1">
          <a:blip r:embed="rId2">
            <a:extLst>
              <a:ext uri="{28A0092B-C50C-407E-A947-70E740481C1C}">
                <a14:useLocalDpi xmlns:a14="http://schemas.microsoft.com/office/drawing/2010/main" val="0"/>
              </a:ext>
            </a:extLst>
          </a:blip>
          <a:srcRect b="5810"/>
          <a:stretch/>
        </p:blipFill>
        <p:spPr>
          <a:xfrm>
            <a:off x="5024739" y="1653928"/>
            <a:ext cx="5525084" cy="5204071"/>
          </a:xfrm>
          <a:prstGeom prst="rect">
            <a:avLst/>
          </a:prstGeom>
        </p:spPr>
      </p:pic>
      <p:sp>
        <p:nvSpPr>
          <p:cNvPr id="2" name="Freeform: Shape 1">
            <a:extLst>
              <a:ext uri="{FF2B5EF4-FFF2-40B4-BE49-F238E27FC236}">
                <a16:creationId xmlns:a16="http://schemas.microsoft.com/office/drawing/2014/main" id="{00E57368-02D9-4901-807C-D687011A2310}"/>
              </a:ext>
            </a:extLst>
          </p:cNvPr>
          <p:cNvSpPr/>
          <p:nvPr/>
        </p:nvSpPr>
        <p:spPr>
          <a:xfrm>
            <a:off x="5983008" y="1925164"/>
            <a:ext cx="4009348" cy="4767465"/>
          </a:xfrm>
          <a:custGeom>
            <a:avLst/>
            <a:gdLst>
              <a:gd name="connsiteX0" fmla="*/ 857587 w 4009348"/>
              <a:gd name="connsiteY0" fmla="*/ 4767465 h 4767465"/>
              <a:gd name="connsiteX1" fmla="*/ 838131 w 4009348"/>
              <a:gd name="connsiteY1" fmla="*/ 4689644 h 4767465"/>
              <a:gd name="connsiteX2" fmla="*/ 828404 w 4009348"/>
              <a:gd name="connsiteY2" fmla="*/ 4650733 h 4767465"/>
              <a:gd name="connsiteX3" fmla="*/ 808948 w 4009348"/>
              <a:gd name="connsiteY3" fmla="*/ 4631278 h 4767465"/>
              <a:gd name="connsiteX4" fmla="*/ 779765 w 4009348"/>
              <a:gd name="connsiteY4" fmla="*/ 4524273 h 4767465"/>
              <a:gd name="connsiteX5" fmla="*/ 760310 w 4009348"/>
              <a:gd name="connsiteY5" fmla="*/ 4495090 h 4767465"/>
              <a:gd name="connsiteX6" fmla="*/ 750582 w 4009348"/>
              <a:gd name="connsiteY6" fmla="*/ 4436724 h 4767465"/>
              <a:gd name="connsiteX7" fmla="*/ 740855 w 4009348"/>
              <a:gd name="connsiteY7" fmla="*/ 4407541 h 4767465"/>
              <a:gd name="connsiteX8" fmla="*/ 711672 w 4009348"/>
              <a:gd name="connsiteY8" fmla="*/ 4300537 h 4767465"/>
              <a:gd name="connsiteX9" fmla="*/ 701944 w 4009348"/>
              <a:gd name="connsiteY9" fmla="*/ 4271354 h 4767465"/>
              <a:gd name="connsiteX10" fmla="*/ 692216 w 4009348"/>
              <a:gd name="connsiteY10" fmla="*/ 4242171 h 4767465"/>
              <a:gd name="connsiteX11" fmla="*/ 653306 w 4009348"/>
              <a:gd name="connsiteY11" fmla="*/ 4183805 h 4767465"/>
              <a:gd name="connsiteX12" fmla="*/ 633850 w 4009348"/>
              <a:gd name="connsiteY12" fmla="*/ 4154622 h 4767465"/>
              <a:gd name="connsiteX13" fmla="*/ 604667 w 4009348"/>
              <a:gd name="connsiteY13" fmla="*/ 4096256 h 4767465"/>
              <a:gd name="connsiteX14" fmla="*/ 585212 w 4009348"/>
              <a:gd name="connsiteY14" fmla="*/ 4037890 h 4767465"/>
              <a:gd name="connsiteX15" fmla="*/ 575484 w 4009348"/>
              <a:gd name="connsiteY15" fmla="*/ 4008707 h 4767465"/>
              <a:gd name="connsiteX16" fmla="*/ 536574 w 4009348"/>
              <a:gd name="connsiteY16" fmla="*/ 3930886 h 4767465"/>
              <a:gd name="connsiteX17" fmla="*/ 507391 w 4009348"/>
              <a:gd name="connsiteY17" fmla="*/ 3882248 h 4767465"/>
              <a:gd name="connsiteX18" fmla="*/ 468480 w 4009348"/>
              <a:gd name="connsiteY18" fmla="*/ 3823882 h 4767465"/>
              <a:gd name="connsiteX19" fmla="*/ 419842 w 4009348"/>
              <a:gd name="connsiteY19" fmla="*/ 3755788 h 4767465"/>
              <a:gd name="connsiteX20" fmla="*/ 380931 w 4009348"/>
              <a:gd name="connsiteY20" fmla="*/ 3697422 h 4767465"/>
              <a:gd name="connsiteX21" fmla="*/ 351748 w 4009348"/>
              <a:gd name="connsiteY21" fmla="*/ 3629329 h 4767465"/>
              <a:gd name="connsiteX22" fmla="*/ 332293 w 4009348"/>
              <a:gd name="connsiteY22" fmla="*/ 3600146 h 4767465"/>
              <a:gd name="connsiteX23" fmla="*/ 303110 w 4009348"/>
              <a:gd name="connsiteY23" fmla="*/ 3551507 h 4767465"/>
              <a:gd name="connsiteX24" fmla="*/ 283655 w 4009348"/>
              <a:gd name="connsiteY24" fmla="*/ 3493141 h 4767465"/>
              <a:gd name="connsiteX25" fmla="*/ 254472 w 4009348"/>
              <a:gd name="connsiteY25" fmla="*/ 3415320 h 4767465"/>
              <a:gd name="connsiteX26" fmla="*/ 244744 w 4009348"/>
              <a:gd name="connsiteY26" fmla="*/ 3356954 h 4767465"/>
              <a:gd name="connsiteX27" fmla="*/ 225289 w 4009348"/>
              <a:gd name="connsiteY27" fmla="*/ 3298588 h 4767465"/>
              <a:gd name="connsiteX28" fmla="*/ 215561 w 4009348"/>
              <a:gd name="connsiteY28" fmla="*/ 3220767 h 4767465"/>
              <a:gd name="connsiteX29" fmla="*/ 205833 w 4009348"/>
              <a:gd name="connsiteY29" fmla="*/ 3172129 h 4767465"/>
              <a:gd name="connsiteX30" fmla="*/ 196106 w 4009348"/>
              <a:gd name="connsiteY30" fmla="*/ 3094307 h 4767465"/>
              <a:gd name="connsiteX31" fmla="*/ 186378 w 4009348"/>
              <a:gd name="connsiteY31" fmla="*/ 3065124 h 4767465"/>
              <a:gd name="connsiteX32" fmla="*/ 176650 w 4009348"/>
              <a:gd name="connsiteY32" fmla="*/ 3026214 h 4767465"/>
              <a:gd name="connsiteX33" fmla="*/ 166923 w 4009348"/>
              <a:gd name="connsiteY33" fmla="*/ 2977575 h 4767465"/>
              <a:gd name="connsiteX34" fmla="*/ 147467 w 4009348"/>
              <a:gd name="connsiteY34" fmla="*/ 2909482 h 4767465"/>
              <a:gd name="connsiteX35" fmla="*/ 137740 w 4009348"/>
              <a:gd name="connsiteY35" fmla="*/ 2831661 h 4767465"/>
              <a:gd name="connsiteX36" fmla="*/ 118284 w 4009348"/>
              <a:gd name="connsiteY36" fmla="*/ 2744112 h 4767465"/>
              <a:gd name="connsiteX37" fmla="*/ 108557 w 4009348"/>
              <a:gd name="connsiteY37" fmla="*/ 2656563 h 4767465"/>
              <a:gd name="connsiteX38" fmla="*/ 98829 w 4009348"/>
              <a:gd name="connsiteY38" fmla="*/ 2627380 h 4767465"/>
              <a:gd name="connsiteX39" fmla="*/ 89101 w 4009348"/>
              <a:gd name="connsiteY39" fmla="*/ 2588469 h 4767465"/>
              <a:gd name="connsiteX40" fmla="*/ 79374 w 4009348"/>
              <a:gd name="connsiteY40" fmla="*/ 2559286 h 4767465"/>
              <a:gd name="connsiteX41" fmla="*/ 69646 w 4009348"/>
              <a:gd name="connsiteY41" fmla="*/ 2510648 h 4767465"/>
              <a:gd name="connsiteX42" fmla="*/ 50191 w 4009348"/>
              <a:gd name="connsiteY42" fmla="*/ 2452282 h 4767465"/>
              <a:gd name="connsiteX43" fmla="*/ 40463 w 4009348"/>
              <a:gd name="connsiteY43" fmla="*/ 2423099 h 4767465"/>
              <a:gd name="connsiteX44" fmla="*/ 30735 w 4009348"/>
              <a:gd name="connsiteY44" fmla="*/ 2374461 h 4767465"/>
              <a:gd name="connsiteX45" fmla="*/ 21008 w 4009348"/>
              <a:gd name="connsiteY45" fmla="*/ 1508699 h 4767465"/>
              <a:gd name="connsiteX46" fmla="*/ 21008 w 4009348"/>
              <a:gd name="connsiteY46" fmla="*/ 1158503 h 4767465"/>
              <a:gd name="connsiteX47" fmla="*/ 40463 w 4009348"/>
              <a:gd name="connsiteY47" fmla="*/ 1100137 h 4767465"/>
              <a:gd name="connsiteX48" fmla="*/ 89101 w 4009348"/>
              <a:gd name="connsiteY48" fmla="*/ 1012588 h 4767465"/>
              <a:gd name="connsiteX49" fmla="*/ 137740 w 4009348"/>
              <a:gd name="connsiteY49" fmla="*/ 963950 h 4767465"/>
              <a:gd name="connsiteX50" fmla="*/ 157195 w 4009348"/>
              <a:gd name="connsiteY50" fmla="*/ 934767 h 4767465"/>
              <a:gd name="connsiteX51" fmla="*/ 215561 w 4009348"/>
              <a:gd name="connsiteY51" fmla="*/ 895856 h 4767465"/>
              <a:gd name="connsiteX52" fmla="*/ 244744 w 4009348"/>
              <a:gd name="connsiteY52" fmla="*/ 876401 h 4767465"/>
              <a:gd name="connsiteX53" fmla="*/ 303110 w 4009348"/>
              <a:gd name="connsiteY53" fmla="*/ 856946 h 4767465"/>
              <a:gd name="connsiteX54" fmla="*/ 478208 w 4009348"/>
              <a:gd name="connsiteY54" fmla="*/ 866673 h 4767465"/>
              <a:gd name="connsiteX55" fmla="*/ 536574 w 4009348"/>
              <a:gd name="connsiteY55" fmla="*/ 895856 h 4767465"/>
              <a:gd name="connsiteX56" fmla="*/ 556029 w 4009348"/>
              <a:gd name="connsiteY56" fmla="*/ 915312 h 4767465"/>
              <a:gd name="connsiteX57" fmla="*/ 585212 w 4009348"/>
              <a:gd name="connsiteY57" fmla="*/ 934767 h 4767465"/>
              <a:gd name="connsiteX58" fmla="*/ 604667 w 4009348"/>
              <a:gd name="connsiteY58" fmla="*/ 963950 h 4767465"/>
              <a:gd name="connsiteX59" fmla="*/ 663033 w 4009348"/>
              <a:gd name="connsiteY59" fmla="*/ 1041771 h 4767465"/>
              <a:gd name="connsiteX60" fmla="*/ 692216 w 4009348"/>
              <a:gd name="connsiteY60" fmla="*/ 1109865 h 4767465"/>
              <a:gd name="connsiteX61" fmla="*/ 731127 w 4009348"/>
              <a:gd name="connsiteY61" fmla="*/ 1197414 h 4767465"/>
              <a:gd name="connsiteX62" fmla="*/ 740855 w 4009348"/>
              <a:gd name="connsiteY62" fmla="*/ 1236324 h 4767465"/>
              <a:gd name="connsiteX63" fmla="*/ 750582 w 4009348"/>
              <a:gd name="connsiteY63" fmla="*/ 1265507 h 4767465"/>
              <a:gd name="connsiteX64" fmla="*/ 760310 w 4009348"/>
              <a:gd name="connsiteY64" fmla="*/ 1314146 h 4767465"/>
              <a:gd name="connsiteX65" fmla="*/ 799221 w 4009348"/>
              <a:gd name="connsiteY65" fmla="*/ 1450333 h 4767465"/>
              <a:gd name="connsiteX66" fmla="*/ 818676 w 4009348"/>
              <a:gd name="connsiteY66" fmla="*/ 1547609 h 4767465"/>
              <a:gd name="connsiteX67" fmla="*/ 828404 w 4009348"/>
              <a:gd name="connsiteY67" fmla="*/ 1596248 h 4767465"/>
              <a:gd name="connsiteX68" fmla="*/ 847859 w 4009348"/>
              <a:gd name="connsiteY68" fmla="*/ 1654614 h 4767465"/>
              <a:gd name="connsiteX69" fmla="*/ 857587 w 4009348"/>
              <a:gd name="connsiteY69" fmla="*/ 1693524 h 4767465"/>
              <a:gd name="connsiteX70" fmla="*/ 877042 w 4009348"/>
              <a:gd name="connsiteY70" fmla="*/ 1761618 h 4767465"/>
              <a:gd name="connsiteX71" fmla="*/ 886770 w 4009348"/>
              <a:gd name="connsiteY71" fmla="*/ 1819984 h 4767465"/>
              <a:gd name="connsiteX72" fmla="*/ 896497 w 4009348"/>
              <a:gd name="connsiteY72" fmla="*/ 1849167 h 4767465"/>
              <a:gd name="connsiteX73" fmla="*/ 906225 w 4009348"/>
              <a:gd name="connsiteY73" fmla="*/ 1888078 h 4767465"/>
              <a:gd name="connsiteX74" fmla="*/ 935408 w 4009348"/>
              <a:gd name="connsiteY74" fmla="*/ 1975626 h 4767465"/>
              <a:gd name="connsiteX75" fmla="*/ 954863 w 4009348"/>
              <a:gd name="connsiteY75" fmla="*/ 1995082 h 4767465"/>
              <a:gd name="connsiteX76" fmla="*/ 993774 w 4009348"/>
              <a:gd name="connsiteY76" fmla="*/ 2004809 h 4767465"/>
              <a:gd name="connsiteX77" fmla="*/ 1022957 w 4009348"/>
              <a:gd name="connsiteY77" fmla="*/ 2014537 h 4767465"/>
              <a:gd name="connsiteX78" fmla="*/ 1052140 w 4009348"/>
              <a:gd name="connsiteY78" fmla="*/ 2004809 h 4767465"/>
              <a:gd name="connsiteX79" fmla="*/ 1091050 w 4009348"/>
              <a:gd name="connsiteY79" fmla="*/ 1995082 h 4767465"/>
              <a:gd name="connsiteX80" fmla="*/ 1110506 w 4009348"/>
              <a:gd name="connsiteY80" fmla="*/ 1975626 h 4767465"/>
              <a:gd name="connsiteX81" fmla="*/ 1139689 w 4009348"/>
              <a:gd name="connsiteY81" fmla="*/ 1965899 h 4767465"/>
              <a:gd name="connsiteX82" fmla="*/ 1159144 w 4009348"/>
              <a:gd name="connsiteY82" fmla="*/ 1936716 h 4767465"/>
              <a:gd name="connsiteX83" fmla="*/ 1188327 w 4009348"/>
              <a:gd name="connsiteY83" fmla="*/ 1917261 h 4767465"/>
              <a:gd name="connsiteX84" fmla="*/ 1227238 w 4009348"/>
              <a:gd name="connsiteY84" fmla="*/ 1878350 h 4767465"/>
              <a:gd name="connsiteX85" fmla="*/ 1256421 w 4009348"/>
              <a:gd name="connsiteY85" fmla="*/ 1849167 h 4767465"/>
              <a:gd name="connsiteX86" fmla="*/ 1275876 w 4009348"/>
              <a:gd name="connsiteY86" fmla="*/ 1819984 h 4767465"/>
              <a:gd name="connsiteX87" fmla="*/ 1343970 w 4009348"/>
              <a:gd name="connsiteY87" fmla="*/ 1761618 h 4767465"/>
              <a:gd name="connsiteX88" fmla="*/ 1382880 w 4009348"/>
              <a:gd name="connsiteY88" fmla="*/ 1703252 h 4767465"/>
              <a:gd name="connsiteX89" fmla="*/ 1402335 w 4009348"/>
              <a:gd name="connsiteY89" fmla="*/ 1674069 h 4767465"/>
              <a:gd name="connsiteX90" fmla="*/ 1421791 w 4009348"/>
              <a:gd name="connsiteY90" fmla="*/ 1654614 h 4767465"/>
              <a:gd name="connsiteX91" fmla="*/ 1450974 w 4009348"/>
              <a:gd name="connsiteY91" fmla="*/ 1605975 h 4767465"/>
              <a:gd name="connsiteX92" fmla="*/ 1480157 w 4009348"/>
              <a:gd name="connsiteY92" fmla="*/ 1557337 h 4767465"/>
              <a:gd name="connsiteX93" fmla="*/ 1489884 w 4009348"/>
              <a:gd name="connsiteY93" fmla="*/ 1518426 h 4767465"/>
              <a:gd name="connsiteX94" fmla="*/ 1509340 w 4009348"/>
              <a:gd name="connsiteY94" fmla="*/ 1498971 h 4767465"/>
              <a:gd name="connsiteX95" fmla="*/ 1528795 w 4009348"/>
              <a:gd name="connsiteY95" fmla="*/ 1469788 h 4767465"/>
              <a:gd name="connsiteX96" fmla="*/ 1557978 w 4009348"/>
              <a:gd name="connsiteY96" fmla="*/ 1382239 h 4767465"/>
              <a:gd name="connsiteX97" fmla="*/ 1567706 w 4009348"/>
              <a:gd name="connsiteY97" fmla="*/ 1353056 h 4767465"/>
              <a:gd name="connsiteX98" fmla="*/ 1587161 w 4009348"/>
              <a:gd name="connsiteY98" fmla="*/ 1323873 h 4767465"/>
              <a:gd name="connsiteX99" fmla="*/ 1606616 w 4009348"/>
              <a:gd name="connsiteY99" fmla="*/ 1265507 h 4767465"/>
              <a:gd name="connsiteX100" fmla="*/ 1616344 w 4009348"/>
              <a:gd name="connsiteY100" fmla="*/ 1226597 h 4767465"/>
              <a:gd name="connsiteX101" fmla="*/ 1635799 w 4009348"/>
              <a:gd name="connsiteY101" fmla="*/ 1207141 h 4767465"/>
              <a:gd name="connsiteX102" fmla="*/ 1674710 w 4009348"/>
              <a:gd name="connsiteY102" fmla="*/ 1109865 h 4767465"/>
              <a:gd name="connsiteX103" fmla="*/ 1694165 w 4009348"/>
              <a:gd name="connsiteY103" fmla="*/ 1070954 h 4767465"/>
              <a:gd name="connsiteX104" fmla="*/ 1703893 w 4009348"/>
              <a:gd name="connsiteY104" fmla="*/ 1041771 h 4767465"/>
              <a:gd name="connsiteX105" fmla="*/ 1723348 w 4009348"/>
              <a:gd name="connsiteY105" fmla="*/ 1012588 h 4767465"/>
              <a:gd name="connsiteX106" fmla="*/ 1733076 w 4009348"/>
              <a:gd name="connsiteY106" fmla="*/ 973678 h 4767465"/>
              <a:gd name="connsiteX107" fmla="*/ 1752531 w 4009348"/>
              <a:gd name="connsiteY107" fmla="*/ 944495 h 4767465"/>
              <a:gd name="connsiteX108" fmla="*/ 1781714 w 4009348"/>
              <a:gd name="connsiteY108" fmla="*/ 895856 h 4767465"/>
              <a:gd name="connsiteX109" fmla="*/ 1801170 w 4009348"/>
              <a:gd name="connsiteY109" fmla="*/ 866673 h 4767465"/>
              <a:gd name="connsiteX110" fmla="*/ 1849808 w 4009348"/>
              <a:gd name="connsiteY110" fmla="*/ 808307 h 4767465"/>
              <a:gd name="connsiteX111" fmla="*/ 1859535 w 4009348"/>
              <a:gd name="connsiteY111" fmla="*/ 779124 h 4767465"/>
              <a:gd name="connsiteX112" fmla="*/ 1878991 w 4009348"/>
              <a:gd name="connsiteY112" fmla="*/ 759669 h 4767465"/>
              <a:gd name="connsiteX113" fmla="*/ 1937357 w 4009348"/>
              <a:gd name="connsiteY113" fmla="*/ 691575 h 4767465"/>
              <a:gd name="connsiteX114" fmla="*/ 1966540 w 4009348"/>
              <a:gd name="connsiteY114" fmla="*/ 652665 h 4767465"/>
              <a:gd name="connsiteX115" fmla="*/ 1995723 w 4009348"/>
              <a:gd name="connsiteY115" fmla="*/ 633209 h 4767465"/>
              <a:gd name="connsiteX116" fmla="*/ 2024906 w 4009348"/>
              <a:gd name="connsiteY116" fmla="*/ 594299 h 4767465"/>
              <a:gd name="connsiteX117" fmla="*/ 2083272 w 4009348"/>
              <a:gd name="connsiteY117" fmla="*/ 535933 h 4767465"/>
              <a:gd name="connsiteX118" fmla="*/ 2161093 w 4009348"/>
              <a:gd name="connsiteY118" fmla="*/ 458112 h 4767465"/>
              <a:gd name="connsiteX119" fmla="*/ 2209731 w 4009348"/>
              <a:gd name="connsiteY119" fmla="*/ 409473 h 4767465"/>
              <a:gd name="connsiteX120" fmla="*/ 2258370 w 4009348"/>
              <a:gd name="connsiteY120" fmla="*/ 351107 h 4767465"/>
              <a:gd name="connsiteX121" fmla="*/ 2277825 w 4009348"/>
              <a:gd name="connsiteY121" fmla="*/ 321924 h 4767465"/>
              <a:gd name="connsiteX122" fmla="*/ 2307008 w 4009348"/>
              <a:gd name="connsiteY122" fmla="*/ 292741 h 4767465"/>
              <a:gd name="connsiteX123" fmla="*/ 2326463 w 4009348"/>
              <a:gd name="connsiteY123" fmla="*/ 253831 h 4767465"/>
              <a:gd name="connsiteX124" fmla="*/ 2355646 w 4009348"/>
              <a:gd name="connsiteY124" fmla="*/ 224648 h 4767465"/>
              <a:gd name="connsiteX125" fmla="*/ 2375101 w 4009348"/>
              <a:gd name="connsiteY125" fmla="*/ 195465 h 4767465"/>
              <a:gd name="connsiteX126" fmla="*/ 2423740 w 4009348"/>
              <a:gd name="connsiteY126" fmla="*/ 146826 h 4767465"/>
              <a:gd name="connsiteX127" fmla="*/ 2462650 w 4009348"/>
              <a:gd name="connsiteY127" fmla="*/ 107916 h 4767465"/>
              <a:gd name="connsiteX128" fmla="*/ 2482106 w 4009348"/>
              <a:gd name="connsiteY128" fmla="*/ 88461 h 4767465"/>
              <a:gd name="connsiteX129" fmla="*/ 2559927 w 4009348"/>
              <a:gd name="connsiteY129" fmla="*/ 30095 h 4767465"/>
              <a:gd name="connsiteX130" fmla="*/ 2598838 w 4009348"/>
              <a:gd name="connsiteY130" fmla="*/ 20367 h 4767465"/>
              <a:gd name="connsiteX131" fmla="*/ 2628021 w 4009348"/>
              <a:gd name="connsiteY131" fmla="*/ 912 h 4767465"/>
              <a:gd name="connsiteX132" fmla="*/ 2793391 w 4009348"/>
              <a:gd name="connsiteY132" fmla="*/ 20367 h 4767465"/>
              <a:gd name="connsiteX133" fmla="*/ 2880940 w 4009348"/>
              <a:gd name="connsiteY133" fmla="*/ 39822 h 4767465"/>
              <a:gd name="connsiteX134" fmla="*/ 2919850 w 4009348"/>
              <a:gd name="connsiteY134" fmla="*/ 59278 h 4767465"/>
              <a:gd name="connsiteX135" fmla="*/ 2968489 w 4009348"/>
              <a:gd name="connsiteY135" fmla="*/ 107916 h 4767465"/>
              <a:gd name="connsiteX136" fmla="*/ 2978216 w 4009348"/>
              <a:gd name="connsiteY136" fmla="*/ 137099 h 4767465"/>
              <a:gd name="connsiteX137" fmla="*/ 2997672 w 4009348"/>
              <a:gd name="connsiteY137" fmla="*/ 156554 h 4767465"/>
              <a:gd name="connsiteX138" fmla="*/ 3007399 w 4009348"/>
              <a:gd name="connsiteY138" fmla="*/ 224648 h 4767465"/>
              <a:gd name="connsiteX139" fmla="*/ 2997672 w 4009348"/>
              <a:gd name="connsiteY139" fmla="*/ 370563 h 4767465"/>
              <a:gd name="connsiteX140" fmla="*/ 2978216 w 4009348"/>
              <a:gd name="connsiteY140" fmla="*/ 390018 h 4767465"/>
              <a:gd name="connsiteX141" fmla="*/ 2929578 w 4009348"/>
              <a:gd name="connsiteY141" fmla="*/ 428929 h 4767465"/>
              <a:gd name="connsiteX142" fmla="*/ 2919850 w 4009348"/>
              <a:gd name="connsiteY142" fmla="*/ 458112 h 4767465"/>
              <a:gd name="connsiteX143" fmla="*/ 2861484 w 4009348"/>
              <a:gd name="connsiteY143" fmla="*/ 535933 h 4767465"/>
              <a:gd name="connsiteX144" fmla="*/ 2851757 w 4009348"/>
              <a:gd name="connsiteY144" fmla="*/ 565116 h 4767465"/>
              <a:gd name="connsiteX145" fmla="*/ 2861484 w 4009348"/>
              <a:gd name="connsiteY145" fmla="*/ 574844 h 4767465"/>
              <a:gd name="connsiteX146" fmla="*/ 2910123 w 4009348"/>
              <a:gd name="connsiteY146" fmla="*/ 526205 h 4767465"/>
              <a:gd name="connsiteX147" fmla="*/ 2978216 w 4009348"/>
              <a:gd name="connsiteY147" fmla="*/ 487295 h 4767465"/>
              <a:gd name="connsiteX148" fmla="*/ 2997672 w 4009348"/>
              <a:gd name="connsiteY148" fmla="*/ 467839 h 4767465"/>
              <a:gd name="connsiteX149" fmla="*/ 3056038 w 4009348"/>
              <a:gd name="connsiteY149" fmla="*/ 428929 h 4767465"/>
              <a:gd name="connsiteX150" fmla="*/ 3104676 w 4009348"/>
              <a:gd name="connsiteY150" fmla="*/ 399746 h 4767465"/>
              <a:gd name="connsiteX151" fmla="*/ 3153314 w 4009348"/>
              <a:gd name="connsiteY151" fmla="*/ 370563 h 4767465"/>
              <a:gd name="connsiteX152" fmla="*/ 3172770 w 4009348"/>
              <a:gd name="connsiteY152" fmla="*/ 351107 h 4767465"/>
              <a:gd name="connsiteX153" fmla="*/ 3231135 w 4009348"/>
              <a:gd name="connsiteY153" fmla="*/ 331652 h 4767465"/>
              <a:gd name="connsiteX154" fmla="*/ 3289501 w 4009348"/>
              <a:gd name="connsiteY154" fmla="*/ 302469 h 4767465"/>
              <a:gd name="connsiteX155" fmla="*/ 3406233 w 4009348"/>
              <a:gd name="connsiteY155" fmla="*/ 312197 h 4767465"/>
              <a:gd name="connsiteX156" fmla="*/ 3435416 w 4009348"/>
              <a:gd name="connsiteY156" fmla="*/ 331652 h 4767465"/>
              <a:gd name="connsiteX157" fmla="*/ 3464599 w 4009348"/>
              <a:gd name="connsiteY157" fmla="*/ 341380 h 4767465"/>
              <a:gd name="connsiteX158" fmla="*/ 3532693 w 4009348"/>
              <a:gd name="connsiteY158" fmla="*/ 419201 h 4767465"/>
              <a:gd name="connsiteX159" fmla="*/ 3522965 w 4009348"/>
              <a:gd name="connsiteY159" fmla="*/ 652665 h 4767465"/>
              <a:gd name="connsiteX160" fmla="*/ 3503510 w 4009348"/>
              <a:gd name="connsiteY160" fmla="*/ 711031 h 4767465"/>
              <a:gd name="connsiteX161" fmla="*/ 3493782 w 4009348"/>
              <a:gd name="connsiteY161" fmla="*/ 740214 h 4767465"/>
              <a:gd name="connsiteX162" fmla="*/ 3620242 w 4009348"/>
              <a:gd name="connsiteY162" fmla="*/ 779124 h 4767465"/>
              <a:gd name="connsiteX163" fmla="*/ 3649425 w 4009348"/>
              <a:gd name="connsiteY163" fmla="*/ 798580 h 4767465"/>
              <a:gd name="connsiteX164" fmla="*/ 3707791 w 4009348"/>
              <a:gd name="connsiteY164" fmla="*/ 876401 h 4767465"/>
              <a:gd name="connsiteX165" fmla="*/ 3717518 w 4009348"/>
              <a:gd name="connsiteY165" fmla="*/ 905584 h 4767465"/>
              <a:gd name="connsiteX166" fmla="*/ 3756429 w 4009348"/>
              <a:gd name="connsiteY166" fmla="*/ 963950 h 4767465"/>
              <a:gd name="connsiteX167" fmla="*/ 3766157 w 4009348"/>
              <a:gd name="connsiteY167" fmla="*/ 1168231 h 4767465"/>
              <a:gd name="connsiteX168" fmla="*/ 3736974 w 4009348"/>
              <a:gd name="connsiteY168" fmla="*/ 1284963 h 4767465"/>
              <a:gd name="connsiteX169" fmla="*/ 3717518 w 4009348"/>
              <a:gd name="connsiteY169" fmla="*/ 1304418 h 4767465"/>
              <a:gd name="connsiteX170" fmla="*/ 3707791 w 4009348"/>
              <a:gd name="connsiteY170" fmla="*/ 1333601 h 4767465"/>
              <a:gd name="connsiteX171" fmla="*/ 3668880 w 4009348"/>
              <a:gd name="connsiteY171" fmla="*/ 1411422 h 4767465"/>
              <a:gd name="connsiteX172" fmla="*/ 3659153 w 4009348"/>
              <a:gd name="connsiteY172" fmla="*/ 1440605 h 4767465"/>
              <a:gd name="connsiteX173" fmla="*/ 3620242 w 4009348"/>
              <a:gd name="connsiteY173" fmla="*/ 1498971 h 4767465"/>
              <a:gd name="connsiteX174" fmla="*/ 3600787 w 4009348"/>
              <a:gd name="connsiteY174" fmla="*/ 1528154 h 4767465"/>
              <a:gd name="connsiteX175" fmla="*/ 3581331 w 4009348"/>
              <a:gd name="connsiteY175" fmla="*/ 1557337 h 4767465"/>
              <a:gd name="connsiteX176" fmla="*/ 3561876 w 4009348"/>
              <a:gd name="connsiteY176" fmla="*/ 1615703 h 4767465"/>
              <a:gd name="connsiteX177" fmla="*/ 3552148 w 4009348"/>
              <a:gd name="connsiteY177" fmla="*/ 1644886 h 4767465"/>
              <a:gd name="connsiteX178" fmla="*/ 3532693 w 4009348"/>
              <a:gd name="connsiteY178" fmla="*/ 1722707 h 4767465"/>
              <a:gd name="connsiteX179" fmla="*/ 3513238 w 4009348"/>
              <a:gd name="connsiteY179" fmla="*/ 1819984 h 4767465"/>
              <a:gd name="connsiteX180" fmla="*/ 3464599 w 4009348"/>
              <a:gd name="connsiteY180" fmla="*/ 1878350 h 4767465"/>
              <a:gd name="connsiteX181" fmla="*/ 3406233 w 4009348"/>
              <a:gd name="connsiteY181" fmla="*/ 1956171 h 4767465"/>
              <a:gd name="connsiteX182" fmla="*/ 3396506 w 4009348"/>
              <a:gd name="connsiteY182" fmla="*/ 1985354 h 4767465"/>
              <a:gd name="connsiteX183" fmla="*/ 3377050 w 4009348"/>
              <a:gd name="connsiteY183" fmla="*/ 2014537 h 4767465"/>
              <a:gd name="connsiteX184" fmla="*/ 3347867 w 4009348"/>
              <a:gd name="connsiteY184" fmla="*/ 2082631 h 4767465"/>
              <a:gd name="connsiteX185" fmla="*/ 3338140 w 4009348"/>
              <a:gd name="connsiteY185" fmla="*/ 2121541 h 4767465"/>
              <a:gd name="connsiteX186" fmla="*/ 3328412 w 4009348"/>
              <a:gd name="connsiteY186" fmla="*/ 2150724 h 4767465"/>
              <a:gd name="connsiteX187" fmla="*/ 3318684 w 4009348"/>
              <a:gd name="connsiteY187" fmla="*/ 2121541 h 4767465"/>
              <a:gd name="connsiteX188" fmla="*/ 3396506 w 4009348"/>
              <a:gd name="connsiteY188" fmla="*/ 2033992 h 4767465"/>
              <a:gd name="connsiteX189" fmla="*/ 3425689 w 4009348"/>
              <a:gd name="connsiteY189" fmla="*/ 2014537 h 4767465"/>
              <a:gd name="connsiteX190" fmla="*/ 3484055 w 4009348"/>
              <a:gd name="connsiteY190" fmla="*/ 1965899 h 4767465"/>
              <a:gd name="connsiteX191" fmla="*/ 3513238 w 4009348"/>
              <a:gd name="connsiteY191" fmla="*/ 1956171 h 4767465"/>
              <a:gd name="connsiteX192" fmla="*/ 3542421 w 4009348"/>
              <a:gd name="connsiteY192" fmla="*/ 1936716 h 4767465"/>
              <a:gd name="connsiteX193" fmla="*/ 3581331 w 4009348"/>
              <a:gd name="connsiteY193" fmla="*/ 1926988 h 4767465"/>
              <a:gd name="connsiteX194" fmla="*/ 3620242 w 4009348"/>
              <a:gd name="connsiteY194" fmla="*/ 1907533 h 4767465"/>
              <a:gd name="connsiteX195" fmla="*/ 3688335 w 4009348"/>
              <a:gd name="connsiteY195" fmla="*/ 1888078 h 4767465"/>
              <a:gd name="connsiteX196" fmla="*/ 3717518 w 4009348"/>
              <a:gd name="connsiteY196" fmla="*/ 1878350 h 4767465"/>
              <a:gd name="connsiteX197" fmla="*/ 3824523 w 4009348"/>
              <a:gd name="connsiteY197" fmla="*/ 1888078 h 4767465"/>
              <a:gd name="connsiteX198" fmla="*/ 3892616 w 4009348"/>
              <a:gd name="connsiteY198" fmla="*/ 1965899 h 4767465"/>
              <a:gd name="connsiteX199" fmla="*/ 3931527 w 4009348"/>
              <a:gd name="connsiteY199" fmla="*/ 2014537 h 4767465"/>
              <a:gd name="connsiteX200" fmla="*/ 3941255 w 4009348"/>
              <a:gd name="connsiteY200" fmla="*/ 2043720 h 4767465"/>
              <a:gd name="connsiteX201" fmla="*/ 3970438 w 4009348"/>
              <a:gd name="connsiteY201" fmla="*/ 2063175 h 4767465"/>
              <a:gd name="connsiteX202" fmla="*/ 3989893 w 4009348"/>
              <a:gd name="connsiteY202" fmla="*/ 2121541 h 4767465"/>
              <a:gd name="connsiteX203" fmla="*/ 3999621 w 4009348"/>
              <a:gd name="connsiteY203" fmla="*/ 2150724 h 4767465"/>
              <a:gd name="connsiteX204" fmla="*/ 4009348 w 4009348"/>
              <a:gd name="connsiteY204" fmla="*/ 2189635 h 4767465"/>
              <a:gd name="connsiteX205" fmla="*/ 3999621 w 4009348"/>
              <a:gd name="connsiteY205" fmla="*/ 2432826 h 4767465"/>
              <a:gd name="connsiteX206" fmla="*/ 3980165 w 4009348"/>
              <a:gd name="connsiteY206" fmla="*/ 2491192 h 4767465"/>
              <a:gd name="connsiteX207" fmla="*/ 3970438 w 4009348"/>
              <a:gd name="connsiteY207" fmla="*/ 2520375 h 4767465"/>
              <a:gd name="connsiteX208" fmla="*/ 3931527 w 4009348"/>
              <a:gd name="connsiteY208" fmla="*/ 2569014 h 4767465"/>
              <a:gd name="connsiteX209" fmla="*/ 3921799 w 4009348"/>
              <a:gd name="connsiteY209" fmla="*/ 2598197 h 4767465"/>
              <a:gd name="connsiteX210" fmla="*/ 3892616 w 4009348"/>
              <a:gd name="connsiteY210" fmla="*/ 2627380 h 4767465"/>
              <a:gd name="connsiteX211" fmla="*/ 3873161 w 4009348"/>
              <a:gd name="connsiteY211" fmla="*/ 2656563 h 4767465"/>
              <a:gd name="connsiteX212" fmla="*/ 3814795 w 4009348"/>
              <a:gd name="connsiteY212" fmla="*/ 2695473 h 4767465"/>
              <a:gd name="connsiteX213" fmla="*/ 3775884 w 4009348"/>
              <a:gd name="connsiteY213" fmla="*/ 2744112 h 4767465"/>
              <a:gd name="connsiteX214" fmla="*/ 3736974 w 4009348"/>
              <a:gd name="connsiteY214" fmla="*/ 2763567 h 4767465"/>
              <a:gd name="connsiteX215" fmla="*/ 3717518 w 4009348"/>
              <a:gd name="connsiteY215" fmla="*/ 2783022 h 4767465"/>
              <a:gd name="connsiteX216" fmla="*/ 3659153 w 4009348"/>
              <a:gd name="connsiteY216" fmla="*/ 2821933 h 4767465"/>
              <a:gd name="connsiteX217" fmla="*/ 3629970 w 4009348"/>
              <a:gd name="connsiteY217" fmla="*/ 2841388 h 4767465"/>
              <a:gd name="connsiteX218" fmla="*/ 3600787 w 4009348"/>
              <a:gd name="connsiteY218" fmla="*/ 2870571 h 4767465"/>
              <a:gd name="connsiteX219" fmla="*/ 3552148 w 4009348"/>
              <a:gd name="connsiteY219" fmla="*/ 2909482 h 4767465"/>
              <a:gd name="connsiteX220" fmla="*/ 3513238 w 4009348"/>
              <a:gd name="connsiteY220" fmla="*/ 2948392 h 4767465"/>
              <a:gd name="connsiteX221" fmla="*/ 3503510 w 4009348"/>
              <a:gd name="connsiteY221" fmla="*/ 2977575 h 4767465"/>
              <a:gd name="connsiteX222" fmla="*/ 3445144 w 4009348"/>
              <a:gd name="connsiteY222" fmla="*/ 3016486 h 4767465"/>
              <a:gd name="connsiteX223" fmla="*/ 3396506 w 4009348"/>
              <a:gd name="connsiteY223" fmla="*/ 3045669 h 4767465"/>
              <a:gd name="connsiteX224" fmla="*/ 3347867 w 4009348"/>
              <a:gd name="connsiteY224" fmla="*/ 3094307 h 4767465"/>
              <a:gd name="connsiteX225" fmla="*/ 3338140 w 4009348"/>
              <a:gd name="connsiteY225" fmla="*/ 3123490 h 4767465"/>
              <a:gd name="connsiteX226" fmla="*/ 3318684 w 4009348"/>
              <a:gd name="connsiteY226" fmla="*/ 3142946 h 4767465"/>
              <a:gd name="connsiteX227" fmla="*/ 3289501 w 4009348"/>
              <a:gd name="connsiteY227" fmla="*/ 3181856 h 4767465"/>
              <a:gd name="connsiteX228" fmla="*/ 3270046 w 4009348"/>
              <a:gd name="connsiteY228" fmla="*/ 3220767 h 4767465"/>
              <a:gd name="connsiteX229" fmla="*/ 3211680 w 4009348"/>
              <a:gd name="connsiteY229" fmla="*/ 3288861 h 4767465"/>
              <a:gd name="connsiteX230" fmla="*/ 3192225 w 4009348"/>
              <a:gd name="connsiteY230" fmla="*/ 3318044 h 4767465"/>
              <a:gd name="connsiteX231" fmla="*/ 3153314 w 4009348"/>
              <a:gd name="connsiteY231" fmla="*/ 3347226 h 4767465"/>
              <a:gd name="connsiteX232" fmla="*/ 3094948 w 4009348"/>
              <a:gd name="connsiteY232" fmla="*/ 3405592 h 4767465"/>
              <a:gd name="connsiteX233" fmla="*/ 3056038 w 4009348"/>
              <a:gd name="connsiteY233" fmla="*/ 3454231 h 4767465"/>
              <a:gd name="connsiteX234" fmla="*/ 2997672 w 4009348"/>
              <a:gd name="connsiteY234" fmla="*/ 3502869 h 4767465"/>
              <a:gd name="connsiteX235" fmla="*/ 2949033 w 4009348"/>
              <a:gd name="connsiteY235" fmla="*/ 3590418 h 4767465"/>
              <a:gd name="connsiteX236" fmla="*/ 2929578 w 4009348"/>
              <a:gd name="connsiteY236" fmla="*/ 3629329 h 4767465"/>
              <a:gd name="connsiteX237" fmla="*/ 2939306 w 4009348"/>
              <a:gd name="connsiteY237" fmla="*/ 3872520 h 4767465"/>
              <a:gd name="connsiteX238" fmla="*/ 2949033 w 4009348"/>
              <a:gd name="connsiteY238" fmla="*/ 3901703 h 4767465"/>
              <a:gd name="connsiteX239" fmla="*/ 2987944 w 4009348"/>
              <a:gd name="connsiteY239" fmla="*/ 3940614 h 4767465"/>
              <a:gd name="connsiteX240" fmla="*/ 3036582 w 4009348"/>
              <a:gd name="connsiteY240" fmla="*/ 3979524 h 4767465"/>
              <a:gd name="connsiteX241" fmla="*/ 3104676 w 4009348"/>
              <a:gd name="connsiteY241" fmla="*/ 4018435 h 4767465"/>
              <a:gd name="connsiteX242" fmla="*/ 3133859 w 4009348"/>
              <a:gd name="connsiteY242" fmla="*/ 4028163 h 4767465"/>
              <a:gd name="connsiteX243" fmla="*/ 3231135 w 4009348"/>
              <a:gd name="connsiteY243" fmla="*/ 4037890 h 4767465"/>
              <a:gd name="connsiteX244" fmla="*/ 3270046 w 4009348"/>
              <a:gd name="connsiteY244" fmla="*/ 4047618 h 4767465"/>
              <a:gd name="connsiteX245" fmla="*/ 3415961 w 4009348"/>
              <a:gd name="connsiteY245" fmla="*/ 4067073 h 4767465"/>
              <a:gd name="connsiteX246" fmla="*/ 3493782 w 4009348"/>
              <a:gd name="connsiteY246" fmla="*/ 4057346 h 47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4009348" h="4767465">
                <a:moveTo>
                  <a:pt x="857587" y="4767465"/>
                </a:moveTo>
                <a:cubicBezTo>
                  <a:pt x="837804" y="4668553"/>
                  <a:pt x="858076" y="4759453"/>
                  <a:pt x="838131" y="4689644"/>
                </a:cubicBezTo>
                <a:cubicBezTo>
                  <a:pt x="834458" y="4676789"/>
                  <a:pt x="834383" y="4662691"/>
                  <a:pt x="828404" y="4650733"/>
                </a:cubicBezTo>
                <a:cubicBezTo>
                  <a:pt x="824302" y="4642530"/>
                  <a:pt x="815433" y="4637763"/>
                  <a:pt x="808948" y="4631278"/>
                </a:cubicBezTo>
                <a:cubicBezTo>
                  <a:pt x="803727" y="4605171"/>
                  <a:pt x="793873" y="4545435"/>
                  <a:pt x="779765" y="4524273"/>
                </a:cubicBezTo>
                <a:lnTo>
                  <a:pt x="760310" y="4495090"/>
                </a:lnTo>
                <a:cubicBezTo>
                  <a:pt x="757067" y="4475635"/>
                  <a:pt x="754861" y="4455978"/>
                  <a:pt x="750582" y="4436724"/>
                </a:cubicBezTo>
                <a:cubicBezTo>
                  <a:pt x="748358" y="4426714"/>
                  <a:pt x="743342" y="4417489"/>
                  <a:pt x="740855" y="4407541"/>
                </a:cubicBezTo>
                <a:cubicBezTo>
                  <a:pt x="713360" y="4297560"/>
                  <a:pt x="753404" y="4425732"/>
                  <a:pt x="711672" y="4300537"/>
                </a:cubicBezTo>
                <a:lnTo>
                  <a:pt x="701944" y="4271354"/>
                </a:lnTo>
                <a:cubicBezTo>
                  <a:pt x="698701" y="4261626"/>
                  <a:pt x="697904" y="4250703"/>
                  <a:pt x="692216" y="4242171"/>
                </a:cubicBezTo>
                <a:lnTo>
                  <a:pt x="653306" y="4183805"/>
                </a:lnTo>
                <a:lnTo>
                  <a:pt x="633850" y="4154622"/>
                </a:lnTo>
                <a:cubicBezTo>
                  <a:pt x="598379" y="4048203"/>
                  <a:pt x="654948" y="4209388"/>
                  <a:pt x="604667" y="4096256"/>
                </a:cubicBezTo>
                <a:cubicBezTo>
                  <a:pt x="596338" y="4077516"/>
                  <a:pt x="591697" y="4057345"/>
                  <a:pt x="585212" y="4037890"/>
                </a:cubicBezTo>
                <a:cubicBezTo>
                  <a:pt x="581969" y="4028162"/>
                  <a:pt x="580070" y="4017878"/>
                  <a:pt x="575484" y="4008707"/>
                </a:cubicBezTo>
                <a:cubicBezTo>
                  <a:pt x="562514" y="3982767"/>
                  <a:pt x="551496" y="3955755"/>
                  <a:pt x="536574" y="3930886"/>
                </a:cubicBezTo>
                <a:cubicBezTo>
                  <a:pt x="526846" y="3914673"/>
                  <a:pt x="517542" y="3898199"/>
                  <a:pt x="507391" y="3882248"/>
                </a:cubicBezTo>
                <a:cubicBezTo>
                  <a:pt x="494837" y="3862521"/>
                  <a:pt x="478937" y="3844796"/>
                  <a:pt x="468480" y="3823882"/>
                </a:cubicBezTo>
                <a:cubicBezTo>
                  <a:pt x="415162" y="3717244"/>
                  <a:pt x="485567" y="3847803"/>
                  <a:pt x="419842" y="3755788"/>
                </a:cubicBezTo>
                <a:cubicBezTo>
                  <a:pt x="360950" y="3673339"/>
                  <a:pt x="432990" y="3749481"/>
                  <a:pt x="380931" y="3697422"/>
                </a:cubicBezTo>
                <a:cubicBezTo>
                  <a:pt x="370017" y="3664678"/>
                  <a:pt x="370984" y="3662991"/>
                  <a:pt x="351748" y="3629329"/>
                </a:cubicBezTo>
                <a:cubicBezTo>
                  <a:pt x="345947" y="3619178"/>
                  <a:pt x="337521" y="3610603"/>
                  <a:pt x="332293" y="3600146"/>
                </a:cubicBezTo>
                <a:cubicBezTo>
                  <a:pt x="307037" y="3549634"/>
                  <a:pt x="341110" y="3589509"/>
                  <a:pt x="303110" y="3551507"/>
                </a:cubicBezTo>
                <a:cubicBezTo>
                  <a:pt x="296625" y="3532052"/>
                  <a:pt x="291272" y="3512182"/>
                  <a:pt x="283655" y="3493141"/>
                </a:cubicBezTo>
                <a:cubicBezTo>
                  <a:pt x="279863" y="3483661"/>
                  <a:pt x="258286" y="3432484"/>
                  <a:pt x="254472" y="3415320"/>
                </a:cubicBezTo>
                <a:cubicBezTo>
                  <a:pt x="250193" y="3396066"/>
                  <a:pt x="249528" y="3376089"/>
                  <a:pt x="244744" y="3356954"/>
                </a:cubicBezTo>
                <a:cubicBezTo>
                  <a:pt x="239770" y="3337059"/>
                  <a:pt x="225289" y="3298588"/>
                  <a:pt x="225289" y="3298588"/>
                </a:cubicBezTo>
                <a:cubicBezTo>
                  <a:pt x="222046" y="3272648"/>
                  <a:pt x="219536" y="3246605"/>
                  <a:pt x="215561" y="3220767"/>
                </a:cubicBezTo>
                <a:cubicBezTo>
                  <a:pt x="213047" y="3204426"/>
                  <a:pt x="208347" y="3188471"/>
                  <a:pt x="205833" y="3172129"/>
                </a:cubicBezTo>
                <a:cubicBezTo>
                  <a:pt x="201858" y="3146290"/>
                  <a:pt x="200782" y="3120028"/>
                  <a:pt x="196106" y="3094307"/>
                </a:cubicBezTo>
                <a:cubicBezTo>
                  <a:pt x="194272" y="3084218"/>
                  <a:pt x="189195" y="3074983"/>
                  <a:pt x="186378" y="3065124"/>
                </a:cubicBezTo>
                <a:cubicBezTo>
                  <a:pt x="182705" y="3052269"/>
                  <a:pt x="179550" y="3039265"/>
                  <a:pt x="176650" y="3026214"/>
                </a:cubicBezTo>
                <a:cubicBezTo>
                  <a:pt x="173063" y="3010074"/>
                  <a:pt x="170510" y="2993715"/>
                  <a:pt x="166923" y="2977575"/>
                </a:cubicBezTo>
                <a:cubicBezTo>
                  <a:pt x="158781" y="2940937"/>
                  <a:pt x="158299" y="2941976"/>
                  <a:pt x="147467" y="2909482"/>
                </a:cubicBezTo>
                <a:cubicBezTo>
                  <a:pt x="144225" y="2883542"/>
                  <a:pt x="142038" y="2857448"/>
                  <a:pt x="137740" y="2831661"/>
                </a:cubicBezTo>
                <a:cubicBezTo>
                  <a:pt x="116499" y="2704212"/>
                  <a:pt x="139913" y="2895516"/>
                  <a:pt x="118284" y="2744112"/>
                </a:cubicBezTo>
                <a:cubicBezTo>
                  <a:pt x="114132" y="2715045"/>
                  <a:pt x="113384" y="2685526"/>
                  <a:pt x="108557" y="2656563"/>
                </a:cubicBezTo>
                <a:cubicBezTo>
                  <a:pt x="106871" y="2646449"/>
                  <a:pt x="101646" y="2637239"/>
                  <a:pt x="98829" y="2627380"/>
                </a:cubicBezTo>
                <a:cubicBezTo>
                  <a:pt x="95156" y="2614525"/>
                  <a:pt x="92774" y="2601324"/>
                  <a:pt x="89101" y="2588469"/>
                </a:cubicBezTo>
                <a:cubicBezTo>
                  <a:pt x="86284" y="2578610"/>
                  <a:pt x="81861" y="2569234"/>
                  <a:pt x="79374" y="2559286"/>
                </a:cubicBezTo>
                <a:cubicBezTo>
                  <a:pt x="75364" y="2543246"/>
                  <a:pt x="73996" y="2526599"/>
                  <a:pt x="69646" y="2510648"/>
                </a:cubicBezTo>
                <a:cubicBezTo>
                  <a:pt x="64250" y="2490863"/>
                  <a:pt x="56676" y="2471737"/>
                  <a:pt x="50191" y="2452282"/>
                </a:cubicBezTo>
                <a:cubicBezTo>
                  <a:pt x="46948" y="2442554"/>
                  <a:pt x="42474" y="2433154"/>
                  <a:pt x="40463" y="2423099"/>
                </a:cubicBezTo>
                <a:lnTo>
                  <a:pt x="30735" y="2374461"/>
                </a:lnTo>
                <a:cubicBezTo>
                  <a:pt x="27493" y="2085874"/>
                  <a:pt x="26837" y="1797246"/>
                  <a:pt x="21008" y="1508699"/>
                </a:cubicBezTo>
                <a:cubicBezTo>
                  <a:pt x="15864" y="1254057"/>
                  <a:pt x="-23575" y="1634057"/>
                  <a:pt x="21008" y="1158503"/>
                </a:cubicBezTo>
                <a:cubicBezTo>
                  <a:pt x="22922" y="1138085"/>
                  <a:pt x="33978" y="1119592"/>
                  <a:pt x="40463" y="1100137"/>
                </a:cubicBezTo>
                <a:cubicBezTo>
                  <a:pt x="52695" y="1063442"/>
                  <a:pt x="55656" y="1046033"/>
                  <a:pt x="89101" y="1012588"/>
                </a:cubicBezTo>
                <a:cubicBezTo>
                  <a:pt x="105314" y="996375"/>
                  <a:pt x="125022" y="983028"/>
                  <a:pt x="137740" y="963950"/>
                </a:cubicBezTo>
                <a:cubicBezTo>
                  <a:pt x="144225" y="954222"/>
                  <a:pt x="148397" y="942466"/>
                  <a:pt x="157195" y="934767"/>
                </a:cubicBezTo>
                <a:cubicBezTo>
                  <a:pt x="174792" y="919369"/>
                  <a:pt x="196106" y="908826"/>
                  <a:pt x="215561" y="895856"/>
                </a:cubicBezTo>
                <a:cubicBezTo>
                  <a:pt x="225289" y="889371"/>
                  <a:pt x="233653" y="880098"/>
                  <a:pt x="244744" y="876401"/>
                </a:cubicBezTo>
                <a:lnTo>
                  <a:pt x="303110" y="856946"/>
                </a:lnTo>
                <a:cubicBezTo>
                  <a:pt x="361476" y="860188"/>
                  <a:pt x="420015" y="861131"/>
                  <a:pt x="478208" y="866673"/>
                </a:cubicBezTo>
                <a:cubicBezTo>
                  <a:pt x="498616" y="868617"/>
                  <a:pt x="521509" y="883804"/>
                  <a:pt x="536574" y="895856"/>
                </a:cubicBezTo>
                <a:cubicBezTo>
                  <a:pt x="543736" y="901585"/>
                  <a:pt x="548867" y="909583"/>
                  <a:pt x="556029" y="915312"/>
                </a:cubicBezTo>
                <a:cubicBezTo>
                  <a:pt x="565158" y="922615"/>
                  <a:pt x="575484" y="928282"/>
                  <a:pt x="585212" y="934767"/>
                </a:cubicBezTo>
                <a:cubicBezTo>
                  <a:pt x="591697" y="944495"/>
                  <a:pt x="597364" y="954821"/>
                  <a:pt x="604667" y="963950"/>
                </a:cubicBezTo>
                <a:cubicBezTo>
                  <a:pt x="631008" y="996876"/>
                  <a:pt x="643636" y="983582"/>
                  <a:pt x="663033" y="1041771"/>
                </a:cubicBezTo>
                <a:cubicBezTo>
                  <a:pt x="694347" y="1135710"/>
                  <a:pt x="644134" y="989660"/>
                  <a:pt x="692216" y="1109865"/>
                </a:cubicBezTo>
                <a:cubicBezTo>
                  <a:pt x="726944" y="1196685"/>
                  <a:pt x="693698" y="1141269"/>
                  <a:pt x="731127" y="1197414"/>
                </a:cubicBezTo>
                <a:cubicBezTo>
                  <a:pt x="734370" y="1210384"/>
                  <a:pt x="737182" y="1223469"/>
                  <a:pt x="740855" y="1236324"/>
                </a:cubicBezTo>
                <a:cubicBezTo>
                  <a:pt x="743672" y="1246183"/>
                  <a:pt x="748095" y="1255559"/>
                  <a:pt x="750582" y="1265507"/>
                </a:cubicBezTo>
                <a:cubicBezTo>
                  <a:pt x="754592" y="1281547"/>
                  <a:pt x="755960" y="1298194"/>
                  <a:pt x="760310" y="1314146"/>
                </a:cubicBezTo>
                <a:cubicBezTo>
                  <a:pt x="776937" y="1375112"/>
                  <a:pt x="789503" y="1382300"/>
                  <a:pt x="799221" y="1450333"/>
                </a:cubicBezTo>
                <a:cubicBezTo>
                  <a:pt x="823051" y="1617152"/>
                  <a:pt x="796039" y="1457062"/>
                  <a:pt x="818676" y="1547609"/>
                </a:cubicBezTo>
                <a:cubicBezTo>
                  <a:pt x="822686" y="1563649"/>
                  <a:pt x="824054" y="1580296"/>
                  <a:pt x="828404" y="1596248"/>
                </a:cubicBezTo>
                <a:cubicBezTo>
                  <a:pt x="833800" y="1616033"/>
                  <a:pt x="842885" y="1634719"/>
                  <a:pt x="847859" y="1654614"/>
                </a:cubicBezTo>
                <a:cubicBezTo>
                  <a:pt x="851102" y="1667584"/>
                  <a:pt x="853914" y="1680669"/>
                  <a:pt x="857587" y="1693524"/>
                </a:cubicBezTo>
                <a:cubicBezTo>
                  <a:pt x="869946" y="1736781"/>
                  <a:pt x="866907" y="1710947"/>
                  <a:pt x="877042" y="1761618"/>
                </a:cubicBezTo>
                <a:cubicBezTo>
                  <a:pt x="880910" y="1780959"/>
                  <a:pt x="882491" y="1800730"/>
                  <a:pt x="886770" y="1819984"/>
                </a:cubicBezTo>
                <a:cubicBezTo>
                  <a:pt x="888994" y="1829994"/>
                  <a:pt x="893680" y="1839308"/>
                  <a:pt x="896497" y="1849167"/>
                </a:cubicBezTo>
                <a:cubicBezTo>
                  <a:pt x="900170" y="1862022"/>
                  <a:pt x="903603" y="1874968"/>
                  <a:pt x="906225" y="1888078"/>
                </a:cubicBezTo>
                <a:cubicBezTo>
                  <a:pt x="917563" y="1944768"/>
                  <a:pt x="905197" y="1937862"/>
                  <a:pt x="935408" y="1975626"/>
                </a:cubicBezTo>
                <a:cubicBezTo>
                  <a:pt x="941137" y="1982788"/>
                  <a:pt x="946660" y="1990980"/>
                  <a:pt x="954863" y="1995082"/>
                </a:cubicBezTo>
                <a:cubicBezTo>
                  <a:pt x="966821" y="2001061"/>
                  <a:pt x="980919" y="2001136"/>
                  <a:pt x="993774" y="2004809"/>
                </a:cubicBezTo>
                <a:cubicBezTo>
                  <a:pt x="1003633" y="2007626"/>
                  <a:pt x="1013229" y="2011294"/>
                  <a:pt x="1022957" y="2014537"/>
                </a:cubicBezTo>
                <a:cubicBezTo>
                  <a:pt x="1032685" y="2011294"/>
                  <a:pt x="1042281" y="2007626"/>
                  <a:pt x="1052140" y="2004809"/>
                </a:cubicBezTo>
                <a:cubicBezTo>
                  <a:pt x="1064995" y="2001136"/>
                  <a:pt x="1079092" y="2001061"/>
                  <a:pt x="1091050" y="1995082"/>
                </a:cubicBezTo>
                <a:cubicBezTo>
                  <a:pt x="1099253" y="1990980"/>
                  <a:pt x="1102641" y="1980345"/>
                  <a:pt x="1110506" y="1975626"/>
                </a:cubicBezTo>
                <a:cubicBezTo>
                  <a:pt x="1119299" y="1970351"/>
                  <a:pt x="1129961" y="1969141"/>
                  <a:pt x="1139689" y="1965899"/>
                </a:cubicBezTo>
                <a:cubicBezTo>
                  <a:pt x="1146174" y="1956171"/>
                  <a:pt x="1150877" y="1944983"/>
                  <a:pt x="1159144" y="1936716"/>
                </a:cubicBezTo>
                <a:cubicBezTo>
                  <a:pt x="1167411" y="1928449"/>
                  <a:pt x="1179450" y="1924869"/>
                  <a:pt x="1188327" y="1917261"/>
                </a:cubicBezTo>
                <a:cubicBezTo>
                  <a:pt x="1202254" y="1905324"/>
                  <a:pt x="1214268" y="1891320"/>
                  <a:pt x="1227238" y="1878350"/>
                </a:cubicBezTo>
                <a:cubicBezTo>
                  <a:pt x="1236966" y="1868622"/>
                  <a:pt x="1248790" y="1860614"/>
                  <a:pt x="1256421" y="1849167"/>
                </a:cubicBezTo>
                <a:cubicBezTo>
                  <a:pt x="1262906" y="1839439"/>
                  <a:pt x="1267609" y="1828251"/>
                  <a:pt x="1275876" y="1819984"/>
                </a:cubicBezTo>
                <a:cubicBezTo>
                  <a:pt x="1319881" y="1775979"/>
                  <a:pt x="1297483" y="1831350"/>
                  <a:pt x="1343970" y="1761618"/>
                </a:cubicBezTo>
                <a:lnTo>
                  <a:pt x="1382880" y="1703252"/>
                </a:lnTo>
                <a:cubicBezTo>
                  <a:pt x="1389365" y="1693524"/>
                  <a:pt x="1394068" y="1682336"/>
                  <a:pt x="1402335" y="1674069"/>
                </a:cubicBezTo>
                <a:lnTo>
                  <a:pt x="1421791" y="1654614"/>
                </a:lnTo>
                <a:cubicBezTo>
                  <a:pt x="1449345" y="1571945"/>
                  <a:pt x="1410916" y="1672740"/>
                  <a:pt x="1450974" y="1605975"/>
                </a:cubicBezTo>
                <a:cubicBezTo>
                  <a:pt x="1488856" y="1542838"/>
                  <a:pt x="1430861" y="1606630"/>
                  <a:pt x="1480157" y="1557337"/>
                </a:cubicBezTo>
                <a:cubicBezTo>
                  <a:pt x="1483399" y="1544367"/>
                  <a:pt x="1483905" y="1530384"/>
                  <a:pt x="1489884" y="1518426"/>
                </a:cubicBezTo>
                <a:cubicBezTo>
                  <a:pt x="1493986" y="1510223"/>
                  <a:pt x="1503611" y="1506133"/>
                  <a:pt x="1509340" y="1498971"/>
                </a:cubicBezTo>
                <a:cubicBezTo>
                  <a:pt x="1516643" y="1489842"/>
                  <a:pt x="1522310" y="1479516"/>
                  <a:pt x="1528795" y="1469788"/>
                </a:cubicBezTo>
                <a:cubicBezTo>
                  <a:pt x="1545095" y="1404591"/>
                  <a:pt x="1530506" y="1455499"/>
                  <a:pt x="1557978" y="1382239"/>
                </a:cubicBezTo>
                <a:cubicBezTo>
                  <a:pt x="1561578" y="1372638"/>
                  <a:pt x="1563120" y="1362227"/>
                  <a:pt x="1567706" y="1353056"/>
                </a:cubicBezTo>
                <a:cubicBezTo>
                  <a:pt x="1572934" y="1342599"/>
                  <a:pt x="1582413" y="1334557"/>
                  <a:pt x="1587161" y="1323873"/>
                </a:cubicBezTo>
                <a:cubicBezTo>
                  <a:pt x="1595490" y="1305133"/>
                  <a:pt x="1601642" y="1285402"/>
                  <a:pt x="1606616" y="1265507"/>
                </a:cubicBezTo>
                <a:cubicBezTo>
                  <a:pt x="1609859" y="1252537"/>
                  <a:pt x="1610365" y="1238555"/>
                  <a:pt x="1616344" y="1226597"/>
                </a:cubicBezTo>
                <a:cubicBezTo>
                  <a:pt x="1620446" y="1218394"/>
                  <a:pt x="1629314" y="1213626"/>
                  <a:pt x="1635799" y="1207141"/>
                </a:cubicBezTo>
                <a:cubicBezTo>
                  <a:pt x="1650609" y="1133095"/>
                  <a:pt x="1635450" y="1180534"/>
                  <a:pt x="1674710" y="1109865"/>
                </a:cubicBezTo>
                <a:cubicBezTo>
                  <a:pt x="1681752" y="1097189"/>
                  <a:pt x="1688453" y="1084283"/>
                  <a:pt x="1694165" y="1070954"/>
                </a:cubicBezTo>
                <a:cubicBezTo>
                  <a:pt x="1698204" y="1061529"/>
                  <a:pt x="1699307" y="1050942"/>
                  <a:pt x="1703893" y="1041771"/>
                </a:cubicBezTo>
                <a:cubicBezTo>
                  <a:pt x="1709121" y="1031314"/>
                  <a:pt x="1716863" y="1022316"/>
                  <a:pt x="1723348" y="1012588"/>
                </a:cubicBezTo>
                <a:cubicBezTo>
                  <a:pt x="1726591" y="999618"/>
                  <a:pt x="1727810" y="985966"/>
                  <a:pt x="1733076" y="973678"/>
                </a:cubicBezTo>
                <a:cubicBezTo>
                  <a:pt x="1737681" y="962932"/>
                  <a:pt x="1746335" y="954409"/>
                  <a:pt x="1752531" y="944495"/>
                </a:cubicBezTo>
                <a:cubicBezTo>
                  <a:pt x="1762552" y="928462"/>
                  <a:pt x="1771693" y="911889"/>
                  <a:pt x="1781714" y="895856"/>
                </a:cubicBezTo>
                <a:cubicBezTo>
                  <a:pt x="1787910" y="885942"/>
                  <a:pt x="1795369" y="876824"/>
                  <a:pt x="1801170" y="866673"/>
                </a:cubicBezTo>
                <a:cubicBezTo>
                  <a:pt x="1831551" y="813508"/>
                  <a:pt x="1803966" y="838869"/>
                  <a:pt x="1849808" y="808307"/>
                </a:cubicBezTo>
                <a:cubicBezTo>
                  <a:pt x="1853050" y="798579"/>
                  <a:pt x="1854259" y="787917"/>
                  <a:pt x="1859535" y="779124"/>
                </a:cubicBezTo>
                <a:cubicBezTo>
                  <a:pt x="1864254" y="771260"/>
                  <a:pt x="1872898" y="766524"/>
                  <a:pt x="1878991" y="759669"/>
                </a:cubicBezTo>
                <a:cubicBezTo>
                  <a:pt x="1898852" y="737325"/>
                  <a:pt x="1918426" y="714712"/>
                  <a:pt x="1937357" y="691575"/>
                </a:cubicBezTo>
                <a:cubicBezTo>
                  <a:pt x="1947623" y="679027"/>
                  <a:pt x="1955076" y="664129"/>
                  <a:pt x="1966540" y="652665"/>
                </a:cubicBezTo>
                <a:cubicBezTo>
                  <a:pt x="1974807" y="644398"/>
                  <a:pt x="1987456" y="641476"/>
                  <a:pt x="1995723" y="633209"/>
                </a:cubicBezTo>
                <a:cubicBezTo>
                  <a:pt x="2007187" y="621745"/>
                  <a:pt x="2014060" y="606350"/>
                  <a:pt x="2024906" y="594299"/>
                </a:cubicBezTo>
                <a:cubicBezTo>
                  <a:pt x="2043312" y="573848"/>
                  <a:pt x="2066764" y="557944"/>
                  <a:pt x="2083272" y="535933"/>
                </a:cubicBezTo>
                <a:cubicBezTo>
                  <a:pt x="2135960" y="465682"/>
                  <a:pt x="2085647" y="526014"/>
                  <a:pt x="2161093" y="458112"/>
                </a:cubicBezTo>
                <a:cubicBezTo>
                  <a:pt x="2178135" y="442774"/>
                  <a:pt x="2209731" y="409473"/>
                  <a:pt x="2209731" y="409473"/>
                </a:cubicBezTo>
                <a:cubicBezTo>
                  <a:pt x="2228311" y="353735"/>
                  <a:pt x="2205366" y="404111"/>
                  <a:pt x="2258370" y="351107"/>
                </a:cubicBezTo>
                <a:cubicBezTo>
                  <a:pt x="2266637" y="342840"/>
                  <a:pt x="2270341" y="330905"/>
                  <a:pt x="2277825" y="321924"/>
                </a:cubicBezTo>
                <a:cubicBezTo>
                  <a:pt x="2286632" y="311356"/>
                  <a:pt x="2299012" y="303936"/>
                  <a:pt x="2307008" y="292741"/>
                </a:cubicBezTo>
                <a:cubicBezTo>
                  <a:pt x="2315436" y="280941"/>
                  <a:pt x="2318035" y="265631"/>
                  <a:pt x="2326463" y="253831"/>
                </a:cubicBezTo>
                <a:cubicBezTo>
                  <a:pt x="2334459" y="242636"/>
                  <a:pt x="2346839" y="235216"/>
                  <a:pt x="2355646" y="224648"/>
                </a:cubicBezTo>
                <a:cubicBezTo>
                  <a:pt x="2363130" y="215667"/>
                  <a:pt x="2367402" y="204263"/>
                  <a:pt x="2375101" y="195465"/>
                </a:cubicBezTo>
                <a:cubicBezTo>
                  <a:pt x="2390200" y="178209"/>
                  <a:pt x="2407527" y="163039"/>
                  <a:pt x="2423740" y="146826"/>
                </a:cubicBezTo>
                <a:lnTo>
                  <a:pt x="2462650" y="107916"/>
                </a:lnTo>
                <a:lnTo>
                  <a:pt x="2482106" y="88461"/>
                </a:lnTo>
                <a:cubicBezTo>
                  <a:pt x="2503716" y="66851"/>
                  <a:pt x="2530587" y="37430"/>
                  <a:pt x="2559927" y="30095"/>
                </a:cubicBezTo>
                <a:lnTo>
                  <a:pt x="2598838" y="20367"/>
                </a:lnTo>
                <a:cubicBezTo>
                  <a:pt x="2608566" y="13882"/>
                  <a:pt x="2616356" y="1690"/>
                  <a:pt x="2628021" y="912"/>
                </a:cubicBezTo>
                <a:cubicBezTo>
                  <a:pt x="2695843" y="-3610"/>
                  <a:pt x="2734154" y="9596"/>
                  <a:pt x="2793391" y="20367"/>
                </a:cubicBezTo>
                <a:cubicBezTo>
                  <a:pt x="2830508" y="27116"/>
                  <a:pt x="2849350" y="26283"/>
                  <a:pt x="2880940" y="39822"/>
                </a:cubicBezTo>
                <a:cubicBezTo>
                  <a:pt x="2894269" y="45534"/>
                  <a:pt x="2908404" y="50375"/>
                  <a:pt x="2919850" y="59278"/>
                </a:cubicBezTo>
                <a:cubicBezTo>
                  <a:pt x="2937949" y="73355"/>
                  <a:pt x="2968489" y="107916"/>
                  <a:pt x="2968489" y="107916"/>
                </a:cubicBezTo>
                <a:cubicBezTo>
                  <a:pt x="2971731" y="117644"/>
                  <a:pt x="2972940" y="128306"/>
                  <a:pt x="2978216" y="137099"/>
                </a:cubicBezTo>
                <a:cubicBezTo>
                  <a:pt x="2982935" y="144963"/>
                  <a:pt x="2994772" y="147853"/>
                  <a:pt x="2997672" y="156554"/>
                </a:cubicBezTo>
                <a:cubicBezTo>
                  <a:pt x="3004923" y="178306"/>
                  <a:pt x="3004157" y="201950"/>
                  <a:pt x="3007399" y="224648"/>
                </a:cubicBezTo>
                <a:cubicBezTo>
                  <a:pt x="3004157" y="273286"/>
                  <a:pt x="3006143" y="322558"/>
                  <a:pt x="2997672" y="370563"/>
                </a:cubicBezTo>
                <a:cubicBezTo>
                  <a:pt x="2996078" y="379595"/>
                  <a:pt x="2985378" y="384289"/>
                  <a:pt x="2978216" y="390018"/>
                </a:cubicBezTo>
                <a:cubicBezTo>
                  <a:pt x="2916871" y="439093"/>
                  <a:pt x="2976544" y="381961"/>
                  <a:pt x="2929578" y="428929"/>
                </a:cubicBezTo>
                <a:cubicBezTo>
                  <a:pt x="2926335" y="438657"/>
                  <a:pt x="2924830" y="449148"/>
                  <a:pt x="2919850" y="458112"/>
                </a:cubicBezTo>
                <a:cubicBezTo>
                  <a:pt x="2892350" y="507613"/>
                  <a:pt x="2891003" y="506415"/>
                  <a:pt x="2861484" y="535933"/>
                </a:cubicBezTo>
                <a:cubicBezTo>
                  <a:pt x="2858242" y="545661"/>
                  <a:pt x="2857033" y="556323"/>
                  <a:pt x="2851757" y="565116"/>
                </a:cubicBezTo>
                <a:cubicBezTo>
                  <a:pt x="2838404" y="587370"/>
                  <a:pt x="2808670" y="592447"/>
                  <a:pt x="2861484" y="574844"/>
                </a:cubicBezTo>
                <a:cubicBezTo>
                  <a:pt x="2877697" y="558631"/>
                  <a:pt x="2889615" y="536459"/>
                  <a:pt x="2910123" y="526205"/>
                </a:cubicBezTo>
                <a:cubicBezTo>
                  <a:pt x="2936750" y="512892"/>
                  <a:pt x="2955301" y="505627"/>
                  <a:pt x="2978216" y="487295"/>
                </a:cubicBezTo>
                <a:cubicBezTo>
                  <a:pt x="2985378" y="481566"/>
                  <a:pt x="2990335" y="473342"/>
                  <a:pt x="2997672" y="467839"/>
                </a:cubicBezTo>
                <a:cubicBezTo>
                  <a:pt x="3016378" y="453810"/>
                  <a:pt x="3039505" y="445463"/>
                  <a:pt x="3056038" y="428929"/>
                </a:cubicBezTo>
                <a:cubicBezTo>
                  <a:pt x="3082743" y="402222"/>
                  <a:pt x="3066792" y="412373"/>
                  <a:pt x="3104676" y="399746"/>
                </a:cubicBezTo>
                <a:cubicBezTo>
                  <a:pt x="3153969" y="350450"/>
                  <a:pt x="3090177" y="408445"/>
                  <a:pt x="3153314" y="370563"/>
                </a:cubicBezTo>
                <a:cubicBezTo>
                  <a:pt x="3161179" y="365844"/>
                  <a:pt x="3164567" y="355209"/>
                  <a:pt x="3172770" y="351107"/>
                </a:cubicBezTo>
                <a:cubicBezTo>
                  <a:pt x="3191112" y="341936"/>
                  <a:pt x="3214072" y="343027"/>
                  <a:pt x="3231135" y="331652"/>
                </a:cubicBezTo>
                <a:cubicBezTo>
                  <a:pt x="3268850" y="306509"/>
                  <a:pt x="3249227" y="315894"/>
                  <a:pt x="3289501" y="302469"/>
                </a:cubicBezTo>
                <a:cubicBezTo>
                  <a:pt x="3328412" y="305712"/>
                  <a:pt x="3367946" y="304540"/>
                  <a:pt x="3406233" y="312197"/>
                </a:cubicBezTo>
                <a:cubicBezTo>
                  <a:pt x="3417697" y="314490"/>
                  <a:pt x="3424959" y="326424"/>
                  <a:pt x="3435416" y="331652"/>
                </a:cubicBezTo>
                <a:cubicBezTo>
                  <a:pt x="3444587" y="336238"/>
                  <a:pt x="3454871" y="338137"/>
                  <a:pt x="3464599" y="341380"/>
                </a:cubicBezTo>
                <a:cubicBezTo>
                  <a:pt x="3521505" y="398285"/>
                  <a:pt x="3500520" y="370940"/>
                  <a:pt x="3532693" y="419201"/>
                </a:cubicBezTo>
                <a:cubicBezTo>
                  <a:pt x="3529450" y="497022"/>
                  <a:pt x="3530715" y="575163"/>
                  <a:pt x="3522965" y="652665"/>
                </a:cubicBezTo>
                <a:cubicBezTo>
                  <a:pt x="3520924" y="673071"/>
                  <a:pt x="3509995" y="691576"/>
                  <a:pt x="3503510" y="711031"/>
                </a:cubicBezTo>
                <a:lnTo>
                  <a:pt x="3493782" y="740214"/>
                </a:lnTo>
                <a:cubicBezTo>
                  <a:pt x="3517247" y="810606"/>
                  <a:pt x="3488001" y="752676"/>
                  <a:pt x="3620242" y="779124"/>
                </a:cubicBezTo>
                <a:cubicBezTo>
                  <a:pt x="3631706" y="781417"/>
                  <a:pt x="3639697" y="792095"/>
                  <a:pt x="3649425" y="798580"/>
                </a:cubicBezTo>
                <a:cubicBezTo>
                  <a:pt x="3693422" y="864577"/>
                  <a:pt x="3671801" y="840413"/>
                  <a:pt x="3707791" y="876401"/>
                </a:cubicBezTo>
                <a:cubicBezTo>
                  <a:pt x="3711033" y="886129"/>
                  <a:pt x="3712538" y="896621"/>
                  <a:pt x="3717518" y="905584"/>
                </a:cubicBezTo>
                <a:cubicBezTo>
                  <a:pt x="3728873" y="926024"/>
                  <a:pt x="3756429" y="963950"/>
                  <a:pt x="3756429" y="963950"/>
                </a:cubicBezTo>
                <a:cubicBezTo>
                  <a:pt x="3784206" y="1075060"/>
                  <a:pt x="3780989" y="1027327"/>
                  <a:pt x="3766157" y="1168231"/>
                </a:cubicBezTo>
                <a:cubicBezTo>
                  <a:pt x="3764266" y="1186195"/>
                  <a:pt x="3751012" y="1270926"/>
                  <a:pt x="3736974" y="1284963"/>
                </a:cubicBezTo>
                <a:lnTo>
                  <a:pt x="3717518" y="1304418"/>
                </a:lnTo>
                <a:cubicBezTo>
                  <a:pt x="3714276" y="1314146"/>
                  <a:pt x="3712034" y="1324266"/>
                  <a:pt x="3707791" y="1333601"/>
                </a:cubicBezTo>
                <a:cubicBezTo>
                  <a:pt x="3695790" y="1360004"/>
                  <a:pt x="3678051" y="1383908"/>
                  <a:pt x="3668880" y="1411422"/>
                </a:cubicBezTo>
                <a:cubicBezTo>
                  <a:pt x="3665638" y="1421150"/>
                  <a:pt x="3664133" y="1431642"/>
                  <a:pt x="3659153" y="1440605"/>
                </a:cubicBezTo>
                <a:cubicBezTo>
                  <a:pt x="3647798" y="1461045"/>
                  <a:pt x="3633212" y="1479516"/>
                  <a:pt x="3620242" y="1498971"/>
                </a:cubicBezTo>
                <a:lnTo>
                  <a:pt x="3600787" y="1528154"/>
                </a:lnTo>
                <a:lnTo>
                  <a:pt x="3581331" y="1557337"/>
                </a:lnTo>
                <a:lnTo>
                  <a:pt x="3561876" y="1615703"/>
                </a:lnTo>
                <a:cubicBezTo>
                  <a:pt x="3558633" y="1625431"/>
                  <a:pt x="3554159" y="1634831"/>
                  <a:pt x="3552148" y="1644886"/>
                </a:cubicBezTo>
                <a:cubicBezTo>
                  <a:pt x="3540410" y="1703579"/>
                  <a:pt x="3547650" y="1677839"/>
                  <a:pt x="3532693" y="1722707"/>
                </a:cubicBezTo>
                <a:cubicBezTo>
                  <a:pt x="3529109" y="1747793"/>
                  <a:pt x="3526819" y="1792822"/>
                  <a:pt x="3513238" y="1819984"/>
                </a:cubicBezTo>
                <a:cubicBezTo>
                  <a:pt x="3492383" y="1861695"/>
                  <a:pt x="3494716" y="1839628"/>
                  <a:pt x="3464599" y="1878350"/>
                </a:cubicBezTo>
                <a:cubicBezTo>
                  <a:pt x="3387609" y="1977338"/>
                  <a:pt x="3455164" y="1907242"/>
                  <a:pt x="3406233" y="1956171"/>
                </a:cubicBezTo>
                <a:cubicBezTo>
                  <a:pt x="3402991" y="1965899"/>
                  <a:pt x="3401092" y="1976183"/>
                  <a:pt x="3396506" y="1985354"/>
                </a:cubicBezTo>
                <a:cubicBezTo>
                  <a:pt x="3391277" y="1995811"/>
                  <a:pt x="3381155" y="2003590"/>
                  <a:pt x="3377050" y="2014537"/>
                </a:cubicBezTo>
                <a:cubicBezTo>
                  <a:pt x="3349386" y="2088307"/>
                  <a:pt x="3387966" y="2042532"/>
                  <a:pt x="3347867" y="2082631"/>
                </a:cubicBezTo>
                <a:cubicBezTo>
                  <a:pt x="3344625" y="2095601"/>
                  <a:pt x="3341813" y="2108686"/>
                  <a:pt x="3338140" y="2121541"/>
                </a:cubicBezTo>
                <a:cubicBezTo>
                  <a:pt x="3335323" y="2131400"/>
                  <a:pt x="3338666" y="2150724"/>
                  <a:pt x="3328412" y="2150724"/>
                </a:cubicBezTo>
                <a:cubicBezTo>
                  <a:pt x="3318158" y="2150724"/>
                  <a:pt x="3321927" y="2131269"/>
                  <a:pt x="3318684" y="2121541"/>
                </a:cubicBezTo>
                <a:cubicBezTo>
                  <a:pt x="3340374" y="2092621"/>
                  <a:pt x="3366456" y="2054025"/>
                  <a:pt x="3396506" y="2033992"/>
                </a:cubicBezTo>
                <a:cubicBezTo>
                  <a:pt x="3406234" y="2027507"/>
                  <a:pt x="3416708" y="2022021"/>
                  <a:pt x="3425689" y="2014537"/>
                </a:cubicBezTo>
                <a:cubicBezTo>
                  <a:pt x="3457962" y="1987643"/>
                  <a:pt x="3447825" y="1984014"/>
                  <a:pt x="3484055" y="1965899"/>
                </a:cubicBezTo>
                <a:cubicBezTo>
                  <a:pt x="3493226" y="1961313"/>
                  <a:pt x="3504067" y="1960757"/>
                  <a:pt x="3513238" y="1956171"/>
                </a:cubicBezTo>
                <a:cubicBezTo>
                  <a:pt x="3523695" y="1950943"/>
                  <a:pt x="3531675" y="1941321"/>
                  <a:pt x="3542421" y="1936716"/>
                </a:cubicBezTo>
                <a:cubicBezTo>
                  <a:pt x="3554709" y="1931450"/>
                  <a:pt x="3568813" y="1931682"/>
                  <a:pt x="3581331" y="1926988"/>
                </a:cubicBezTo>
                <a:cubicBezTo>
                  <a:pt x="3594909" y="1921896"/>
                  <a:pt x="3606913" y="1913245"/>
                  <a:pt x="3620242" y="1907533"/>
                </a:cubicBezTo>
                <a:cubicBezTo>
                  <a:pt x="3643572" y="1897534"/>
                  <a:pt x="3663644" y="1895132"/>
                  <a:pt x="3688335" y="1888078"/>
                </a:cubicBezTo>
                <a:cubicBezTo>
                  <a:pt x="3698194" y="1885261"/>
                  <a:pt x="3707790" y="1881593"/>
                  <a:pt x="3717518" y="1878350"/>
                </a:cubicBezTo>
                <a:cubicBezTo>
                  <a:pt x="3753186" y="1881593"/>
                  <a:pt x="3789503" y="1880574"/>
                  <a:pt x="3824523" y="1888078"/>
                </a:cubicBezTo>
                <a:cubicBezTo>
                  <a:pt x="3859603" y="1895595"/>
                  <a:pt x="3874337" y="1947621"/>
                  <a:pt x="3892616" y="1965899"/>
                </a:cubicBezTo>
                <a:cubicBezTo>
                  <a:pt x="3910714" y="1983996"/>
                  <a:pt x="3919255" y="1989992"/>
                  <a:pt x="3931527" y="2014537"/>
                </a:cubicBezTo>
                <a:cubicBezTo>
                  <a:pt x="3936113" y="2023708"/>
                  <a:pt x="3934849" y="2035713"/>
                  <a:pt x="3941255" y="2043720"/>
                </a:cubicBezTo>
                <a:cubicBezTo>
                  <a:pt x="3948558" y="2052849"/>
                  <a:pt x="3960710" y="2056690"/>
                  <a:pt x="3970438" y="2063175"/>
                </a:cubicBezTo>
                <a:lnTo>
                  <a:pt x="3989893" y="2121541"/>
                </a:lnTo>
                <a:cubicBezTo>
                  <a:pt x="3993136" y="2131269"/>
                  <a:pt x="3997134" y="2140776"/>
                  <a:pt x="3999621" y="2150724"/>
                </a:cubicBezTo>
                <a:lnTo>
                  <a:pt x="4009348" y="2189635"/>
                </a:lnTo>
                <a:cubicBezTo>
                  <a:pt x="4006106" y="2270699"/>
                  <a:pt x="4007436" y="2352075"/>
                  <a:pt x="3999621" y="2432826"/>
                </a:cubicBezTo>
                <a:cubicBezTo>
                  <a:pt x="3997646" y="2453238"/>
                  <a:pt x="3986650" y="2471737"/>
                  <a:pt x="3980165" y="2491192"/>
                </a:cubicBezTo>
                <a:cubicBezTo>
                  <a:pt x="3976922" y="2500920"/>
                  <a:pt x="3977689" y="2513124"/>
                  <a:pt x="3970438" y="2520375"/>
                </a:cubicBezTo>
                <a:cubicBezTo>
                  <a:pt x="3952341" y="2538472"/>
                  <a:pt x="3943799" y="2544470"/>
                  <a:pt x="3931527" y="2569014"/>
                </a:cubicBezTo>
                <a:cubicBezTo>
                  <a:pt x="3926941" y="2578185"/>
                  <a:pt x="3927487" y="2589665"/>
                  <a:pt x="3921799" y="2598197"/>
                </a:cubicBezTo>
                <a:cubicBezTo>
                  <a:pt x="3914168" y="2609643"/>
                  <a:pt x="3901423" y="2616812"/>
                  <a:pt x="3892616" y="2627380"/>
                </a:cubicBezTo>
                <a:cubicBezTo>
                  <a:pt x="3885132" y="2636361"/>
                  <a:pt x="3881959" y="2648864"/>
                  <a:pt x="3873161" y="2656563"/>
                </a:cubicBezTo>
                <a:cubicBezTo>
                  <a:pt x="3855564" y="2671960"/>
                  <a:pt x="3814795" y="2695473"/>
                  <a:pt x="3814795" y="2695473"/>
                </a:cubicBezTo>
                <a:cubicBezTo>
                  <a:pt x="3804387" y="2711085"/>
                  <a:pt x="3792518" y="2733022"/>
                  <a:pt x="3775884" y="2744112"/>
                </a:cubicBezTo>
                <a:cubicBezTo>
                  <a:pt x="3763819" y="2752156"/>
                  <a:pt x="3749040" y="2755523"/>
                  <a:pt x="3736974" y="2763567"/>
                </a:cubicBezTo>
                <a:cubicBezTo>
                  <a:pt x="3729343" y="2768654"/>
                  <a:pt x="3724855" y="2777519"/>
                  <a:pt x="3717518" y="2783022"/>
                </a:cubicBezTo>
                <a:cubicBezTo>
                  <a:pt x="3698812" y="2797051"/>
                  <a:pt x="3678608" y="2808963"/>
                  <a:pt x="3659153" y="2821933"/>
                </a:cubicBezTo>
                <a:cubicBezTo>
                  <a:pt x="3649425" y="2828418"/>
                  <a:pt x="3638237" y="2833121"/>
                  <a:pt x="3629970" y="2841388"/>
                </a:cubicBezTo>
                <a:cubicBezTo>
                  <a:pt x="3620242" y="2851116"/>
                  <a:pt x="3611355" y="2861764"/>
                  <a:pt x="3600787" y="2870571"/>
                </a:cubicBezTo>
                <a:cubicBezTo>
                  <a:pt x="3527158" y="2931928"/>
                  <a:pt x="3608752" y="2852878"/>
                  <a:pt x="3552148" y="2909482"/>
                </a:cubicBezTo>
                <a:cubicBezTo>
                  <a:pt x="3526210" y="2987301"/>
                  <a:pt x="3565117" y="2896514"/>
                  <a:pt x="3513238" y="2948392"/>
                </a:cubicBezTo>
                <a:cubicBezTo>
                  <a:pt x="3505987" y="2955643"/>
                  <a:pt x="3510761" y="2970324"/>
                  <a:pt x="3503510" y="2977575"/>
                </a:cubicBezTo>
                <a:cubicBezTo>
                  <a:pt x="3486976" y="2994109"/>
                  <a:pt x="3464871" y="3003932"/>
                  <a:pt x="3445144" y="3016486"/>
                </a:cubicBezTo>
                <a:cubicBezTo>
                  <a:pt x="3429193" y="3026637"/>
                  <a:pt x="3409875" y="3032300"/>
                  <a:pt x="3396506" y="3045669"/>
                </a:cubicBezTo>
                <a:lnTo>
                  <a:pt x="3347867" y="3094307"/>
                </a:lnTo>
                <a:cubicBezTo>
                  <a:pt x="3344625" y="3104035"/>
                  <a:pt x="3343415" y="3114697"/>
                  <a:pt x="3338140" y="3123490"/>
                </a:cubicBezTo>
                <a:cubicBezTo>
                  <a:pt x="3333421" y="3131355"/>
                  <a:pt x="3324556" y="3135900"/>
                  <a:pt x="3318684" y="3142946"/>
                </a:cubicBezTo>
                <a:cubicBezTo>
                  <a:pt x="3308305" y="3155401"/>
                  <a:pt x="3298094" y="3168108"/>
                  <a:pt x="3289501" y="3181856"/>
                </a:cubicBezTo>
                <a:cubicBezTo>
                  <a:pt x="3281815" y="3194153"/>
                  <a:pt x="3277732" y="3208470"/>
                  <a:pt x="3270046" y="3220767"/>
                </a:cubicBezTo>
                <a:cubicBezTo>
                  <a:pt x="3233615" y="3279057"/>
                  <a:pt x="3251473" y="3241109"/>
                  <a:pt x="3211680" y="3288861"/>
                </a:cubicBezTo>
                <a:cubicBezTo>
                  <a:pt x="3204196" y="3297842"/>
                  <a:pt x="3200492" y="3309777"/>
                  <a:pt x="3192225" y="3318044"/>
                </a:cubicBezTo>
                <a:cubicBezTo>
                  <a:pt x="3180761" y="3329508"/>
                  <a:pt x="3165365" y="3336380"/>
                  <a:pt x="3153314" y="3347226"/>
                </a:cubicBezTo>
                <a:cubicBezTo>
                  <a:pt x="3132863" y="3365632"/>
                  <a:pt x="3114403" y="3386137"/>
                  <a:pt x="3094948" y="3405592"/>
                </a:cubicBezTo>
                <a:cubicBezTo>
                  <a:pt x="3038350" y="3462191"/>
                  <a:pt x="3117390" y="3380608"/>
                  <a:pt x="3056038" y="3454231"/>
                </a:cubicBezTo>
                <a:cubicBezTo>
                  <a:pt x="3032632" y="3482319"/>
                  <a:pt x="3026367" y="3483740"/>
                  <a:pt x="2997672" y="3502869"/>
                </a:cubicBezTo>
                <a:cubicBezTo>
                  <a:pt x="2970768" y="3583579"/>
                  <a:pt x="3015938" y="3456605"/>
                  <a:pt x="2949033" y="3590418"/>
                </a:cubicBezTo>
                <a:lnTo>
                  <a:pt x="2929578" y="3629329"/>
                </a:lnTo>
                <a:cubicBezTo>
                  <a:pt x="2932821" y="3710393"/>
                  <a:pt x="2933526" y="3791598"/>
                  <a:pt x="2939306" y="3872520"/>
                </a:cubicBezTo>
                <a:cubicBezTo>
                  <a:pt x="2940037" y="3882748"/>
                  <a:pt x="2943073" y="3893359"/>
                  <a:pt x="2949033" y="3901703"/>
                </a:cubicBezTo>
                <a:cubicBezTo>
                  <a:pt x="2959694" y="3916629"/>
                  <a:pt x="2977769" y="3925352"/>
                  <a:pt x="2987944" y="3940614"/>
                </a:cubicBezTo>
                <a:cubicBezTo>
                  <a:pt x="3013087" y="3978329"/>
                  <a:pt x="2996308" y="3966100"/>
                  <a:pt x="3036582" y="3979524"/>
                </a:cubicBezTo>
                <a:cubicBezTo>
                  <a:pt x="3065893" y="3999065"/>
                  <a:pt x="3070115" y="4003623"/>
                  <a:pt x="3104676" y="4018435"/>
                </a:cubicBezTo>
                <a:cubicBezTo>
                  <a:pt x="3114101" y="4022474"/>
                  <a:pt x="3123724" y="4026604"/>
                  <a:pt x="3133859" y="4028163"/>
                </a:cubicBezTo>
                <a:cubicBezTo>
                  <a:pt x="3166067" y="4033118"/>
                  <a:pt x="3198710" y="4034648"/>
                  <a:pt x="3231135" y="4037890"/>
                </a:cubicBezTo>
                <a:cubicBezTo>
                  <a:pt x="3244105" y="4041133"/>
                  <a:pt x="3256794" y="4045851"/>
                  <a:pt x="3270046" y="4047618"/>
                </a:cubicBezTo>
                <a:cubicBezTo>
                  <a:pt x="3434127" y="4069496"/>
                  <a:pt x="3325968" y="4044576"/>
                  <a:pt x="3415961" y="4067073"/>
                </a:cubicBezTo>
                <a:cubicBezTo>
                  <a:pt x="3460525" y="4052219"/>
                  <a:pt x="3434890" y="4057346"/>
                  <a:pt x="3493782" y="4057346"/>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close up of a piece of paper&#10;&#10;Description automatically generated">
            <a:extLst>
              <a:ext uri="{FF2B5EF4-FFF2-40B4-BE49-F238E27FC236}">
                <a16:creationId xmlns:a16="http://schemas.microsoft.com/office/drawing/2014/main" id="{CB7D0DE9-BAD1-4AE3-A3CB-EAF3C545EF3A}"/>
              </a:ext>
            </a:extLst>
          </p:cNvPr>
          <p:cNvPicPr>
            <a:picLocks noChangeAspect="1"/>
          </p:cNvPicPr>
          <p:nvPr/>
        </p:nvPicPr>
        <p:blipFill rotWithShape="1">
          <a:blip r:embed="rId3">
            <a:extLst>
              <a:ext uri="{28A0092B-C50C-407E-A947-70E740481C1C}">
                <a14:useLocalDpi xmlns:a14="http://schemas.microsoft.com/office/drawing/2010/main" val="0"/>
              </a:ext>
            </a:extLst>
          </a:blip>
          <a:srcRect l="82735" t="20585" r="6647" b="12019"/>
          <a:stretch/>
        </p:blipFill>
        <p:spPr>
          <a:xfrm rot="12911829">
            <a:off x="10110882" y="2082131"/>
            <a:ext cx="877881" cy="4453528"/>
          </a:xfrm>
          <a:prstGeom prst="rect">
            <a:avLst/>
          </a:prstGeom>
          <a:effectLst>
            <a:outerShdw blurRad="50800" dist="38100" dir="2700000" algn="tl" rotWithShape="0">
              <a:prstClr val="black">
                <a:alpha val="40000"/>
              </a:prstClr>
            </a:outerShdw>
          </a:effectLst>
        </p:spPr>
      </p:pic>
      <p:sp>
        <p:nvSpPr>
          <p:cNvPr id="18" name="Content Placeholder 5">
            <a:extLst>
              <a:ext uri="{FF2B5EF4-FFF2-40B4-BE49-F238E27FC236}">
                <a16:creationId xmlns:a16="http://schemas.microsoft.com/office/drawing/2014/main" id="{07833572-438D-4D38-ADEB-7F0D8DC78E80}"/>
              </a:ext>
            </a:extLst>
          </p:cNvPr>
          <p:cNvSpPr>
            <a:spLocks noGrp="1"/>
          </p:cNvSpPr>
          <p:nvPr>
            <p:ph idx="1"/>
          </p:nvPr>
        </p:nvSpPr>
        <p:spPr>
          <a:xfrm>
            <a:off x="337013" y="1683382"/>
            <a:ext cx="5645995" cy="4222630"/>
          </a:xfrm>
        </p:spPr>
        <p:txBody>
          <a:bodyPr>
            <a:normAutofit/>
          </a:bodyPr>
          <a:lstStyle/>
          <a:p>
            <a:pPr marL="0" indent="0" fontAlgn="base">
              <a:buNone/>
            </a:pPr>
            <a:r>
              <a:rPr lang="en-US" sz="2400" dirty="0"/>
              <a:t>What might be the issues of gaming on the individual, friendships, families and communities?</a:t>
            </a:r>
            <a:r>
              <a:rPr lang="en-GB" sz="2400" dirty="0"/>
              <a:t> </a:t>
            </a:r>
          </a:p>
          <a:p>
            <a:pPr marL="0" indent="0" fontAlgn="base">
              <a:buNone/>
            </a:pPr>
            <a:endParaRPr lang="en-GB" sz="2400" dirty="0"/>
          </a:p>
          <a:p>
            <a:pPr marL="0" indent="0" fontAlgn="base">
              <a:buNone/>
            </a:pPr>
            <a:r>
              <a:rPr lang="en-GB" sz="2400" dirty="0"/>
              <a:t>Draw around your hand. Then write down five issues of gaming on those around you/the gamer. Write one issue on each finger. </a:t>
            </a:r>
          </a:p>
          <a:p>
            <a:pPr marL="0" indent="0" fontAlgn="base">
              <a:buNone/>
            </a:pPr>
            <a:r>
              <a:rPr lang="en-US" sz="2400" b="1" dirty="0"/>
              <a:t> </a:t>
            </a:r>
            <a:endParaRPr lang="en-GB" sz="2400" dirty="0"/>
          </a:p>
          <a:p>
            <a:pPr marL="0" indent="0" fontAlgn="base">
              <a:buNone/>
            </a:pPr>
            <a:r>
              <a:rPr lang="en-US" sz="2400" b="1" dirty="0">
                <a:solidFill>
                  <a:schemeClr val="accent2"/>
                </a:solidFill>
              </a:rPr>
              <a:t>Thinking points</a:t>
            </a:r>
            <a:r>
              <a:rPr lang="en-US" sz="2400" dirty="0">
                <a:solidFill>
                  <a:schemeClr val="accent2"/>
                </a:solidFill>
              </a:rPr>
              <a:t>: </a:t>
            </a:r>
            <a:r>
              <a:rPr lang="en-US" sz="2400" dirty="0"/>
              <a:t>Friendships, money etc.</a:t>
            </a:r>
            <a:endParaRPr lang="en-GB" sz="2400" dirty="0"/>
          </a:p>
        </p:txBody>
      </p:sp>
    </p:spTree>
    <p:extLst>
      <p:ext uri="{BB962C8B-B14F-4D97-AF65-F5344CB8AC3E}">
        <p14:creationId xmlns:p14="http://schemas.microsoft.com/office/powerpoint/2010/main" val="36172620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OPTION 1: </a:t>
            </a:r>
            <a:r>
              <a:rPr lang="en-GB" dirty="0">
                <a:solidFill>
                  <a:schemeClr val="bg1"/>
                </a:solidFill>
              </a:rPr>
              <a:t>CREATE A POWERPOINT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5</a:t>
            </a:r>
          </a:p>
        </p:txBody>
      </p:sp>
      <p:sp>
        <p:nvSpPr>
          <p:cNvPr id="16" name="Content Placeholder 5">
            <a:extLst>
              <a:ext uri="{FF2B5EF4-FFF2-40B4-BE49-F238E27FC236}">
                <a16:creationId xmlns:a16="http://schemas.microsoft.com/office/drawing/2014/main" id="{349E5890-FE79-4185-9981-B60101F184FF}"/>
              </a:ext>
            </a:extLst>
          </p:cNvPr>
          <p:cNvSpPr>
            <a:spLocks noGrp="1"/>
          </p:cNvSpPr>
          <p:nvPr>
            <p:ph idx="1"/>
          </p:nvPr>
        </p:nvSpPr>
        <p:spPr>
          <a:xfrm>
            <a:off x="248967" y="2178996"/>
            <a:ext cx="6868270" cy="4222630"/>
          </a:xfrm>
        </p:spPr>
        <p:txBody>
          <a:bodyPr>
            <a:normAutofit/>
          </a:bodyPr>
          <a:lstStyle/>
          <a:p>
            <a:pPr marL="0" indent="0" fontAlgn="base">
              <a:buNone/>
            </a:pPr>
            <a:r>
              <a:rPr lang="en-US" sz="2400" dirty="0"/>
              <a:t>In your groups, you will be assigned one of the ten issues on the board. Create a PowerPoint to inform your peers of the issue you have been given. </a:t>
            </a:r>
            <a:endParaRPr lang="en-GB" sz="2400" dirty="0"/>
          </a:p>
          <a:p>
            <a:pPr marL="0" indent="0" fontAlgn="base">
              <a:buNone/>
            </a:pPr>
            <a:r>
              <a:rPr lang="en-US" sz="2400" dirty="0"/>
              <a:t> </a:t>
            </a:r>
            <a:endParaRPr lang="en-GB" sz="2400" dirty="0"/>
          </a:p>
          <a:p>
            <a:pPr marL="0" indent="0" fontAlgn="base">
              <a:buNone/>
            </a:pPr>
            <a:r>
              <a:rPr lang="en-US" sz="2400" b="1" dirty="0">
                <a:solidFill>
                  <a:schemeClr val="accent2"/>
                </a:solidFill>
              </a:rPr>
              <a:t>Extension: </a:t>
            </a:r>
            <a:r>
              <a:rPr lang="en-US" sz="2400" dirty="0"/>
              <a:t>Can you offer solutions to the issue you have been given? </a:t>
            </a:r>
            <a:endParaRPr lang="en-GB" sz="2400" dirty="0"/>
          </a:p>
        </p:txBody>
      </p:sp>
      <p:pic>
        <p:nvPicPr>
          <p:cNvPr id="17" name="Picture 16" descr="A close up of a sign&#10;&#10;Description automatically generated">
            <a:extLst>
              <a:ext uri="{FF2B5EF4-FFF2-40B4-BE49-F238E27FC236}">
                <a16:creationId xmlns:a16="http://schemas.microsoft.com/office/drawing/2014/main" id="{F41F032D-EFD5-4884-8E7B-9F6FF3C92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639" y="1634161"/>
            <a:ext cx="4164378" cy="41643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14566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OPTION 2: </a:t>
            </a:r>
            <a:r>
              <a:rPr lang="en-GB" dirty="0">
                <a:solidFill>
                  <a:schemeClr val="bg1"/>
                </a:solidFill>
              </a:rPr>
              <a:t>CREATE A POSTER OR BANNER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5</a:t>
            </a:r>
          </a:p>
        </p:txBody>
      </p:sp>
      <p:sp>
        <p:nvSpPr>
          <p:cNvPr id="6" name="Content Placeholder 5">
            <a:extLst>
              <a:ext uri="{FF2B5EF4-FFF2-40B4-BE49-F238E27FC236}">
                <a16:creationId xmlns:a16="http://schemas.microsoft.com/office/drawing/2014/main" id="{A12B43EC-D053-42FC-A146-5E9E36D50097}"/>
              </a:ext>
            </a:extLst>
          </p:cNvPr>
          <p:cNvSpPr>
            <a:spLocks noGrp="1"/>
          </p:cNvSpPr>
          <p:nvPr>
            <p:ph idx="1"/>
          </p:nvPr>
        </p:nvSpPr>
        <p:spPr>
          <a:xfrm>
            <a:off x="248967" y="2178996"/>
            <a:ext cx="6566612" cy="4222630"/>
          </a:xfrm>
        </p:spPr>
        <p:txBody>
          <a:bodyPr>
            <a:normAutofit/>
          </a:bodyPr>
          <a:lstStyle/>
          <a:p>
            <a:pPr marL="0" indent="0" fontAlgn="base">
              <a:buNone/>
            </a:pPr>
            <a:r>
              <a:rPr lang="en-US" sz="2400" dirty="0"/>
              <a:t>In your groups, you will be assigned one of the ten issues on the board. Create a poster or banner to inform your peers of the issue you have been given. </a:t>
            </a:r>
            <a:endParaRPr lang="en-GB" sz="2400" dirty="0"/>
          </a:p>
          <a:p>
            <a:pPr marL="0" indent="0" fontAlgn="base">
              <a:buNone/>
            </a:pPr>
            <a:r>
              <a:rPr lang="en-US" sz="2400" dirty="0"/>
              <a:t> </a:t>
            </a:r>
            <a:endParaRPr lang="en-GB" sz="2400" dirty="0"/>
          </a:p>
          <a:p>
            <a:pPr marL="0" indent="0" fontAlgn="base">
              <a:buNone/>
            </a:pPr>
            <a:r>
              <a:rPr lang="en-US" sz="2400" b="1" dirty="0">
                <a:solidFill>
                  <a:schemeClr val="accent2"/>
                </a:solidFill>
              </a:rPr>
              <a:t>Extension: </a:t>
            </a:r>
            <a:r>
              <a:rPr lang="en-US" sz="2400" dirty="0"/>
              <a:t>Can you offer solutions to the issue you have been given? </a:t>
            </a:r>
            <a:endParaRPr lang="en-GB" sz="2400" dirty="0"/>
          </a:p>
        </p:txBody>
      </p:sp>
      <p:grpSp>
        <p:nvGrpSpPr>
          <p:cNvPr id="8" name="Group 7">
            <a:extLst>
              <a:ext uri="{FF2B5EF4-FFF2-40B4-BE49-F238E27FC236}">
                <a16:creationId xmlns:a16="http://schemas.microsoft.com/office/drawing/2014/main" id="{F4A50E02-E8D4-46D7-AE81-9926CC94D2BB}"/>
              </a:ext>
            </a:extLst>
          </p:cNvPr>
          <p:cNvGrpSpPr/>
          <p:nvPr/>
        </p:nvGrpSpPr>
        <p:grpSpPr>
          <a:xfrm>
            <a:off x="7546421" y="1819739"/>
            <a:ext cx="3639084" cy="3639084"/>
            <a:chOff x="6895971" y="1989422"/>
            <a:chExt cx="3639084" cy="3639084"/>
          </a:xfrm>
        </p:grpSpPr>
        <p:sp>
          <p:nvSpPr>
            <p:cNvPr id="7" name="Oval 6">
              <a:extLst>
                <a:ext uri="{FF2B5EF4-FFF2-40B4-BE49-F238E27FC236}">
                  <a16:creationId xmlns:a16="http://schemas.microsoft.com/office/drawing/2014/main" id="{6A50B665-70A1-4A8D-95B2-7B6260607B0E}"/>
                </a:ext>
              </a:extLst>
            </p:cNvPr>
            <p:cNvSpPr/>
            <p:nvPr/>
          </p:nvSpPr>
          <p:spPr>
            <a:xfrm>
              <a:off x="6895971" y="1989422"/>
              <a:ext cx="3639084" cy="3639084"/>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drawing&#10;&#10;Description automatically generated">
              <a:extLst>
                <a:ext uri="{FF2B5EF4-FFF2-40B4-BE49-F238E27FC236}">
                  <a16:creationId xmlns:a16="http://schemas.microsoft.com/office/drawing/2014/main" id="{5DE34911-0782-4396-8977-3C808CC47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4175" y="2593876"/>
              <a:ext cx="1742677" cy="250682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377130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I PROUDLY PRESENT…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1775625"/>
            <a:ext cx="6771482" cy="1088156"/>
          </a:xfrm>
        </p:spPr>
        <p:txBody>
          <a:bodyPr>
            <a:noAutofit/>
          </a:bodyPr>
          <a:lstStyle/>
          <a:p>
            <a:pPr marL="0" indent="0" fontAlgn="base">
              <a:buNone/>
            </a:pPr>
            <a:r>
              <a:rPr lang="en-GB" sz="2400" dirty="0"/>
              <a:t>Present your work to one other group. The group will give you some feedback that you can use to make your work even better. Practise your presentation using their feedback.</a:t>
            </a:r>
          </a:p>
          <a:p>
            <a:pPr fontAlgn="base"/>
            <a:r>
              <a:rPr lang="en-GB" sz="2400" dirty="0"/>
              <a:t>You will be presenting your final work in assembly in order to educate your peers on the issues of gaming and electronic device usage.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5</a:t>
            </a:r>
          </a:p>
        </p:txBody>
      </p:sp>
      <p:sp>
        <p:nvSpPr>
          <p:cNvPr id="10" name="Rectangle 9">
            <a:extLst>
              <a:ext uri="{FF2B5EF4-FFF2-40B4-BE49-F238E27FC236}">
                <a16:creationId xmlns:a16="http://schemas.microsoft.com/office/drawing/2014/main" id="{502BE7F0-1649-4539-91F6-4AFE2C08F827}"/>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F329C4B-8B3B-44D6-B0D6-024A6AE8CEF6}"/>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oy, doll&#10;&#10;Description automatically generated">
            <a:extLst>
              <a:ext uri="{FF2B5EF4-FFF2-40B4-BE49-F238E27FC236}">
                <a16:creationId xmlns:a16="http://schemas.microsoft.com/office/drawing/2014/main" id="{019FF9FB-1FC4-4B0A-BBBA-682FE7FEC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3261" y="1262888"/>
            <a:ext cx="2853915" cy="5462665"/>
          </a:xfrm>
          <a:prstGeom prst="rect">
            <a:avLst/>
          </a:prstGeom>
        </p:spPr>
      </p:pic>
      <p:grpSp>
        <p:nvGrpSpPr>
          <p:cNvPr id="12" name="Group 11">
            <a:extLst>
              <a:ext uri="{FF2B5EF4-FFF2-40B4-BE49-F238E27FC236}">
                <a16:creationId xmlns:a16="http://schemas.microsoft.com/office/drawing/2014/main" id="{CF5CE643-A921-4BA6-BAF3-7EB483C009AD}"/>
              </a:ext>
            </a:extLst>
          </p:cNvPr>
          <p:cNvGrpSpPr/>
          <p:nvPr/>
        </p:nvGrpSpPr>
        <p:grpSpPr>
          <a:xfrm>
            <a:off x="8805926" y="1060314"/>
            <a:ext cx="1980634" cy="1980634"/>
            <a:chOff x="6895971" y="1989422"/>
            <a:chExt cx="3639084" cy="3639084"/>
          </a:xfrm>
        </p:grpSpPr>
        <p:sp>
          <p:nvSpPr>
            <p:cNvPr id="13" name="Oval 12">
              <a:extLst>
                <a:ext uri="{FF2B5EF4-FFF2-40B4-BE49-F238E27FC236}">
                  <a16:creationId xmlns:a16="http://schemas.microsoft.com/office/drawing/2014/main" id="{6DDD6D45-27E6-4717-9097-CC18FD4B8E6A}"/>
                </a:ext>
              </a:extLst>
            </p:cNvPr>
            <p:cNvSpPr/>
            <p:nvPr/>
          </p:nvSpPr>
          <p:spPr>
            <a:xfrm>
              <a:off x="6895971" y="1989422"/>
              <a:ext cx="3639084" cy="3639084"/>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drawing&#10;&#10;Description automatically generated">
              <a:extLst>
                <a:ext uri="{FF2B5EF4-FFF2-40B4-BE49-F238E27FC236}">
                  <a16:creationId xmlns:a16="http://schemas.microsoft.com/office/drawing/2014/main" id="{57FB0A1B-E050-42D6-8D01-81986DC93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4175" y="2593876"/>
              <a:ext cx="1742677" cy="2506827"/>
            </a:xfrm>
            <a:prstGeom prst="rect">
              <a:avLst/>
            </a:prstGeom>
            <a:effectLst>
              <a:outerShdw blurRad="50800" dist="38100" dir="2700000" algn="tl" rotWithShape="0">
                <a:prstClr val="black">
                  <a:alpha val="40000"/>
                </a:prstClr>
              </a:outerShdw>
            </a:effectLst>
          </p:spPr>
        </p:pic>
      </p:grpSp>
      <p:pic>
        <p:nvPicPr>
          <p:cNvPr id="15" name="Picture 14" descr="A close up of a sign&#10;&#10;Description automatically generated">
            <a:extLst>
              <a:ext uri="{FF2B5EF4-FFF2-40B4-BE49-F238E27FC236}">
                <a16:creationId xmlns:a16="http://schemas.microsoft.com/office/drawing/2014/main" id="{0B97E2BD-2AE2-457D-8213-BDEA6E2A1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1140" y="2541906"/>
            <a:ext cx="2497590" cy="24975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66639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5</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693CE92-0663-4ED5-9F66-A2373C8A6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16939DDA-F748-4047-9352-F389E9F53F51}"/>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19725719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74237" y="914400"/>
            <a:ext cx="3657600" cy="2887579"/>
          </a:xfrm>
        </p:spPr>
        <p:txBody>
          <a:bodyPr>
            <a:normAutofit/>
          </a:bodyPr>
          <a:lstStyle/>
          <a:p>
            <a:r>
              <a:rPr lang="en-GB" sz="4800" dirty="0">
                <a:solidFill>
                  <a:srgbClr val="FFFFFF"/>
                </a:solidFill>
              </a:rPr>
              <a:t>GAMING AND THOSE AROUND US. PART 2</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74237" y="4170501"/>
            <a:ext cx="3657600" cy="1525597"/>
          </a:xfrm>
        </p:spPr>
        <p:txBody>
          <a:bodyPr>
            <a:normAutofit/>
          </a:bodyPr>
          <a:lstStyle/>
          <a:p>
            <a:r>
              <a:rPr lang="en-GB" sz="2000">
                <a:solidFill>
                  <a:srgbClr val="FFFFFF"/>
                </a:solidFill>
              </a:rPr>
              <a:t>YEAR 6 / LESSON 6</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oy, table, sitting, cake&#10;&#10;Description automatically generated">
            <a:extLst>
              <a:ext uri="{FF2B5EF4-FFF2-40B4-BE49-F238E27FC236}">
                <a16:creationId xmlns:a16="http://schemas.microsoft.com/office/drawing/2014/main" id="{ABE70939-848F-41FA-B51A-8FB25EBB7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588" y="690671"/>
            <a:ext cx="8099412" cy="5406361"/>
          </a:xfrm>
          <a:prstGeom prst="rect">
            <a:avLst/>
          </a:prstGeom>
        </p:spPr>
      </p:pic>
    </p:spTree>
    <p:extLst>
      <p:ext uri="{BB962C8B-B14F-4D97-AF65-F5344CB8AC3E}">
        <p14:creationId xmlns:p14="http://schemas.microsoft.com/office/powerpoint/2010/main" val="3232125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696577" y="2042809"/>
            <a:ext cx="5495424" cy="1643179"/>
          </a:xfrm>
        </p:spPr>
        <p:txBody>
          <a:bodyPr/>
          <a:lstStyle/>
          <a:p>
            <a:r>
              <a:rPr lang="en-GB" dirty="0">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696577" y="3712976"/>
            <a:ext cx="5246458" cy="1500187"/>
          </a:xfrm>
        </p:spPr>
        <p:txBody>
          <a:bodyPr vert="horz" lIns="91440" tIns="45720" rIns="91440" bIns="45720" rtlCol="0" anchor="t">
            <a:normAutofit/>
          </a:bodyPr>
          <a:lstStyle/>
          <a:p>
            <a:r>
              <a:rPr lang="en-GB" dirty="0">
                <a:solidFill>
                  <a:schemeClr val="tx1"/>
                </a:solidFill>
              </a:rPr>
              <a:t>What can we do instead of gaming to balance our time and money? Create a diary/ itinerary for how you could spend your time.</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dirty="0"/>
              <a:t>YEAR 6 / LESSON 6</a:t>
            </a:r>
          </a:p>
        </p:txBody>
      </p:sp>
      <p:pic>
        <p:nvPicPr>
          <p:cNvPr id="5" name="Picture 4" descr="A close up of a logo&#10;&#10;Description automatically generated">
            <a:extLst>
              <a:ext uri="{FF2B5EF4-FFF2-40B4-BE49-F238E27FC236}">
                <a16:creationId xmlns:a16="http://schemas.microsoft.com/office/drawing/2014/main" id="{A5ABD51A-E55F-4959-A6EC-5FF600F50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66" y="1108952"/>
            <a:ext cx="6309111" cy="4815191"/>
          </a:xfrm>
          <a:prstGeom prst="rect">
            <a:avLst/>
          </a:prstGeom>
        </p:spPr>
      </p:pic>
    </p:spTree>
    <p:extLst>
      <p:ext uri="{BB962C8B-B14F-4D97-AF65-F5344CB8AC3E}">
        <p14:creationId xmlns:p14="http://schemas.microsoft.com/office/powerpoint/2010/main" val="36754648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659620" cy="3989817"/>
          </a:xfrm>
        </p:spPr>
        <p:txBody>
          <a:bodyPr>
            <a:normAutofit/>
          </a:bodyPr>
          <a:lstStyle/>
          <a:p>
            <a:pPr lvl="0" fontAlgn="base"/>
            <a:r>
              <a:rPr lang="en-US" sz="2400" dirty="0"/>
              <a:t>To identify ways of balancing our time </a:t>
            </a:r>
            <a:endParaRPr lang="en-GB" sz="2400" dirty="0"/>
          </a:p>
          <a:p>
            <a:pPr lvl="0" fontAlgn="base"/>
            <a:r>
              <a:rPr lang="en-GB" sz="2400" dirty="0"/>
              <a:t>To consider and evaluate the different types of activities that could be an alternative to gaming. </a:t>
            </a:r>
          </a:p>
          <a:p>
            <a:pPr marL="0" lvl="0" indent="0" fontAlgn="base">
              <a:buNone/>
            </a:pPr>
            <a:endParaRPr lang="en-GB" sz="24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6</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74239" y="1225096"/>
            <a:ext cx="4744491" cy="5057330"/>
          </a:xfrm>
          <a:prstGeom prst="rect">
            <a:avLst/>
          </a:prstGeom>
        </p:spPr>
      </p:pic>
    </p:spTree>
    <p:extLst>
      <p:ext uri="{BB962C8B-B14F-4D97-AF65-F5344CB8AC3E}">
        <p14:creationId xmlns:p14="http://schemas.microsoft.com/office/powerpoint/2010/main" val="26868218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9021493" cy="3989817"/>
          </a:xfrm>
        </p:spPr>
        <p:txBody>
          <a:bodyPr vert="horz" lIns="91440" tIns="45720" rIns="91440" bIns="45720" rtlCol="0" anchor="t">
            <a:normAutofit/>
          </a:bodyPr>
          <a:lstStyle/>
          <a:p>
            <a:pPr lvl="0" fontAlgn="base"/>
            <a:r>
              <a:rPr lang="en-GB" sz="2400" dirty="0"/>
              <a:t>I can reflect upon my time spent gaming alongside other hobbies</a:t>
            </a:r>
          </a:p>
          <a:p>
            <a:pPr lvl="0" fontAlgn="base"/>
            <a:r>
              <a:rPr lang="en-GB" sz="2400" dirty="0"/>
              <a:t>I can evaluate the different activities and prioritise activities that would interest me and my family/community.</a:t>
            </a:r>
          </a:p>
          <a:p>
            <a:pPr lvl="0" fontAlgn="base"/>
            <a:r>
              <a:rPr lang="en-GB" sz="2400" dirty="0"/>
              <a:t>I can present an action plan</a:t>
            </a:r>
          </a:p>
          <a:p>
            <a:pPr lvl="0" fontAlgn="base"/>
            <a:r>
              <a:rPr lang="en-GB" sz="2400" dirty="0"/>
              <a:t>I can record the time spent doing various activities and compare it to my previous diary record.</a:t>
            </a:r>
          </a:p>
          <a:p>
            <a:pPr marL="0" lvl="0" indent="0" fontAlgn="base">
              <a:buNone/>
            </a:pPr>
            <a:endParaRPr lang="en-GB" sz="2400" dirty="0">
              <a:cs typeface="Calibri"/>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6</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591" y="2957210"/>
            <a:ext cx="3423409" cy="3143552"/>
          </a:xfrm>
          <a:prstGeom prst="rect">
            <a:avLst/>
          </a:prstGeom>
        </p:spPr>
      </p:pic>
    </p:spTree>
    <p:extLst>
      <p:ext uri="{BB962C8B-B14F-4D97-AF65-F5344CB8AC3E}">
        <p14:creationId xmlns:p14="http://schemas.microsoft.com/office/powerpoint/2010/main" val="25422790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THINK, PAIR, SHARE...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6</a:t>
            </a:r>
          </a:p>
        </p:txBody>
      </p:sp>
      <p:sp>
        <p:nvSpPr>
          <p:cNvPr id="17" name="Content Placeholder 5">
            <a:extLst>
              <a:ext uri="{FF2B5EF4-FFF2-40B4-BE49-F238E27FC236}">
                <a16:creationId xmlns:a16="http://schemas.microsoft.com/office/drawing/2014/main" id="{7E91393F-56FF-4716-ABCE-C6A6DC5F60F9}"/>
              </a:ext>
            </a:extLst>
          </p:cNvPr>
          <p:cNvSpPr>
            <a:spLocks noGrp="1"/>
          </p:cNvSpPr>
          <p:nvPr>
            <p:ph idx="1"/>
          </p:nvPr>
        </p:nvSpPr>
        <p:spPr>
          <a:xfrm>
            <a:off x="248966" y="1532237"/>
            <a:ext cx="11218103" cy="4425504"/>
          </a:xfrm>
        </p:spPr>
        <p:txBody>
          <a:bodyPr>
            <a:noAutofit/>
          </a:bodyPr>
          <a:lstStyle/>
          <a:p>
            <a:pPr marL="0" indent="0" algn="ctr" fontAlgn="base">
              <a:buNone/>
            </a:pPr>
            <a:r>
              <a:rPr lang="en-GB" sz="2400" dirty="0"/>
              <a:t>Think about and discuss any issues that may arise as a result of gaming. </a:t>
            </a:r>
          </a:p>
          <a:p>
            <a:pPr fontAlgn="base"/>
            <a:endParaRPr lang="en-US" sz="2400" b="1" dirty="0"/>
          </a:p>
          <a:p>
            <a:pPr marL="0" indent="0" fontAlgn="base">
              <a:buNone/>
            </a:pPr>
            <a:endParaRPr lang="en-US" sz="2400" b="1" dirty="0"/>
          </a:p>
          <a:p>
            <a:pPr fontAlgn="base"/>
            <a:endParaRPr lang="en-US" sz="2400" b="1" dirty="0"/>
          </a:p>
          <a:p>
            <a:pPr fontAlgn="base"/>
            <a:endParaRPr lang="en-US" sz="2400" b="1" dirty="0"/>
          </a:p>
          <a:p>
            <a:pPr fontAlgn="base"/>
            <a:endParaRPr lang="en-US" sz="2400" b="1" dirty="0"/>
          </a:p>
          <a:p>
            <a:pPr fontAlgn="base"/>
            <a:endParaRPr lang="en-US" sz="2400" b="1" dirty="0"/>
          </a:p>
          <a:p>
            <a:pPr fontAlgn="base"/>
            <a:endParaRPr lang="en-US" sz="2400" b="1" dirty="0"/>
          </a:p>
          <a:p>
            <a:pPr fontAlgn="base"/>
            <a:endParaRPr lang="en-US" sz="2400" b="1" dirty="0"/>
          </a:p>
          <a:p>
            <a:pPr marL="0" indent="0" fontAlgn="base">
              <a:buNone/>
            </a:pPr>
            <a:endParaRPr lang="en-GB" sz="2400" dirty="0"/>
          </a:p>
        </p:txBody>
      </p:sp>
      <p:sp>
        <p:nvSpPr>
          <p:cNvPr id="2" name="Speech Bubble: Oval 1">
            <a:extLst>
              <a:ext uri="{FF2B5EF4-FFF2-40B4-BE49-F238E27FC236}">
                <a16:creationId xmlns:a16="http://schemas.microsoft.com/office/drawing/2014/main" id="{5B24C77B-E641-4ED2-8CDC-3B49A20F11E6}"/>
              </a:ext>
            </a:extLst>
          </p:cNvPr>
          <p:cNvSpPr/>
          <p:nvPr/>
        </p:nvSpPr>
        <p:spPr>
          <a:xfrm>
            <a:off x="2067727" y="3744989"/>
            <a:ext cx="1527243" cy="1118681"/>
          </a:xfrm>
          <a:prstGeom prst="wedgeEllipseCallout">
            <a:avLst>
              <a:gd name="adj1" fmla="val 60696"/>
              <a:gd name="adj2" fmla="val 4771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Oval 8">
            <a:extLst>
              <a:ext uri="{FF2B5EF4-FFF2-40B4-BE49-F238E27FC236}">
                <a16:creationId xmlns:a16="http://schemas.microsoft.com/office/drawing/2014/main" id="{296EA7AC-EF37-4900-8CA9-A19039C1C37B}"/>
              </a:ext>
            </a:extLst>
          </p:cNvPr>
          <p:cNvSpPr/>
          <p:nvPr/>
        </p:nvSpPr>
        <p:spPr>
          <a:xfrm>
            <a:off x="2971434" y="2310319"/>
            <a:ext cx="1527243" cy="1118681"/>
          </a:xfrm>
          <a:prstGeom prst="wedgeEllipseCallout">
            <a:avLst>
              <a:gd name="adj1" fmla="val 60696"/>
              <a:gd name="adj2" fmla="val 477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Oval 9">
            <a:extLst>
              <a:ext uri="{FF2B5EF4-FFF2-40B4-BE49-F238E27FC236}">
                <a16:creationId xmlns:a16="http://schemas.microsoft.com/office/drawing/2014/main" id="{9EE49A3F-DC5A-4CDE-BCAF-4B8D3DB36B16}"/>
              </a:ext>
            </a:extLst>
          </p:cNvPr>
          <p:cNvSpPr/>
          <p:nvPr/>
        </p:nvSpPr>
        <p:spPr>
          <a:xfrm>
            <a:off x="7219251" y="2347553"/>
            <a:ext cx="1527243" cy="1118681"/>
          </a:xfrm>
          <a:prstGeom prst="wedgeEllipseCallout">
            <a:avLst>
              <a:gd name="adj1" fmla="val -63508"/>
              <a:gd name="adj2" fmla="val 5119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CEFD7B6B-FEEA-4BA1-9634-E5BE91D1C808}"/>
              </a:ext>
            </a:extLst>
          </p:cNvPr>
          <p:cNvSpPr/>
          <p:nvPr/>
        </p:nvSpPr>
        <p:spPr>
          <a:xfrm>
            <a:off x="8375060" y="4281550"/>
            <a:ext cx="1527243" cy="1118681"/>
          </a:xfrm>
          <a:prstGeom prst="wedgeEllipseCallout">
            <a:avLst>
              <a:gd name="adj1" fmla="val -74973"/>
              <a:gd name="adj2" fmla="val -279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frican, Asian, Black, Brown, Cartoon">
            <a:hlinkClick r:id="rId2"/>
            <a:extLst>
              <a:ext uri="{FF2B5EF4-FFF2-40B4-BE49-F238E27FC236}">
                <a16:creationId xmlns:a16="http://schemas.microsoft.com/office/drawing/2014/main" id="{60B5C94F-FA49-429D-BD15-39685428461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75140" y="3283078"/>
            <a:ext cx="4128118" cy="2989173"/>
          </a:xfrm>
          <a:prstGeom prst="rect">
            <a:avLst/>
          </a:prstGeom>
          <a:noFill/>
          <a:ln>
            <a:noFill/>
          </a:ln>
        </p:spPr>
      </p:pic>
    </p:spTree>
    <p:extLst>
      <p:ext uri="{BB962C8B-B14F-4D97-AF65-F5344CB8AC3E}">
        <p14:creationId xmlns:p14="http://schemas.microsoft.com/office/powerpoint/2010/main" val="612878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GRAFFITI BOARD. WHEN I GAME I FEEL...</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1</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6828422" y="1934850"/>
            <a:ext cx="4720610" cy="4678391"/>
          </a:xfrm>
        </p:spPr>
        <p:txBody>
          <a:bodyPr>
            <a:noAutofit/>
          </a:bodyPr>
          <a:lstStyle/>
          <a:p>
            <a:r>
              <a:rPr lang="en-GB" sz="2400"/>
              <a:t>Each of you have post-it notes. Write down the feelings you have about gaming and what you feel when you play video games.</a:t>
            </a:r>
          </a:p>
          <a:p>
            <a:r>
              <a:rPr lang="en-GB" sz="2400"/>
              <a:t>When you have finished, stick them on the graffiti board.</a:t>
            </a:r>
          </a:p>
        </p:txBody>
      </p:sp>
      <p:pic>
        <p:nvPicPr>
          <p:cNvPr id="3" name="Picture 2">
            <a:extLst>
              <a:ext uri="{FF2B5EF4-FFF2-40B4-BE49-F238E27FC236}">
                <a16:creationId xmlns:a16="http://schemas.microsoft.com/office/drawing/2014/main" id="{7287DF25-98F5-4B2F-9D67-90B6ABDAA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4942">
            <a:off x="425217" y="1410563"/>
            <a:ext cx="6159060" cy="4820808"/>
          </a:xfrm>
          <a:prstGeom prst="rect">
            <a:avLst/>
          </a:prstGeom>
        </p:spPr>
      </p:pic>
    </p:spTree>
    <p:extLst>
      <p:ext uri="{BB962C8B-B14F-4D97-AF65-F5344CB8AC3E}">
        <p14:creationId xmlns:p14="http://schemas.microsoft.com/office/powerpoint/2010/main" val="16709986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LET’S DISCUSS…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6</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806070" y="2336708"/>
            <a:ext cx="2748248" cy="1841326"/>
          </a:xfrm>
          <a:prstGeom prst="wedgeEllipseCallout">
            <a:avLst>
              <a:gd name="adj1" fmla="val 46380"/>
              <a:gd name="adj2" fmla="val 465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60AEBFC-E226-437A-846B-60F8D030B215}"/>
              </a:ext>
            </a:extLst>
          </p:cNvPr>
          <p:cNvSpPr txBox="1"/>
          <p:nvPr/>
        </p:nvSpPr>
        <p:spPr>
          <a:xfrm>
            <a:off x="877208" y="2683973"/>
            <a:ext cx="2470509" cy="1200329"/>
          </a:xfrm>
          <a:prstGeom prst="rect">
            <a:avLst/>
          </a:prstGeom>
          <a:noFill/>
        </p:spPr>
        <p:txBody>
          <a:bodyPr wrap="square" rtlCol="0">
            <a:spAutoFit/>
          </a:bodyPr>
          <a:lstStyle/>
          <a:p>
            <a:pPr lvl="0" algn="ctr" fontAlgn="base"/>
            <a:r>
              <a:rPr lang="en-US" sz="2400" dirty="0">
                <a:solidFill>
                  <a:schemeClr val="bg1"/>
                </a:solidFill>
              </a:rPr>
              <a:t>Reflect upon the time you currently spend gaming.</a:t>
            </a:r>
            <a:endParaRPr lang="en-GB" sz="2400" dirty="0">
              <a:solidFill>
                <a:schemeClr val="bg1"/>
              </a:solidFill>
            </a:endParaRPr>
          </a:p>
        </p:txBody>
      </p:sp>
      <p:pic>
        <p:nvPicPr>
          <p:cNvPr id="9" name="Picture 8" descr="African, Asian, Black, Brown, Cartoon">
            <a:hlinkClick r:id="rId2"/>
            <a:extLst>
              <a:ext uri="{FF2B5EF4-FFF2-40B4-BE49-F238E27FC236}">
                <a16:creationId xmlns:a16="http://schemas.microsoft.com/office/drawing/2014/main" id="{3D863E66-811F-4ADF-959F-326EFA703AF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60919" y="2548140"/>
            <a:ext cx="4864963" cy="3612893"/>
          </a:xfrm>
          <a:prstGeom prst="rect">
            <a:avLst/>
          </a:prstGeom>
          <a:noFill/>
          <a:ln>
            <a:noFill/>
          </a:ln>
        </p:spPr>
      </p:pic>
      <p:sp>
        <p:nvSpPr>
          <p:cNvPr id="11" name="Speech Bubble: Oval 10">
            <a:extLst>
              <a:ext uri="{FF2B5EF4-FFF2-40B4-BE49-F238E27FC236}">
                <a16:creationId xmlns:a16="http://schemas.microsoft.com/office/drawing/2014/main" id="{2A124A16-1678-425D-8250-9E67C6445916}"/>
              </a:ext>
            </a:extLst>
          </p:cNvPr>
          <p:cNvSpPr/>
          <p:nvPr/>
        </p:nvSpPr>
        <p:spPr>
          <a:xfrm>
            <a:off x="7486383" y="548086"/>
            <a:ext cx="2757589" cy="2230817"/>
          </a:xfrm>
          <a:prstGeom prst="wedgeEllipseCallout">
            <a:avLst>
              <a:gd name="adj1" fmla="val -59293"/>
              <a:gd name="adj2" fmla="val 387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A267EB7-95F9-4F33-970D-17A29D2ECAAC}"/>
              </a:ext>
            </a:extLst>
          </p:cNvPr>
          <p:cNvSpPr txBox="1"/>
          <p:nvPr/>
        </p:nvSpPr>
        <p:spPr>
          <a:xfrm>
            <a:off x="7754747" y="767048"/>
            <a:ext cx="2278998" cy="1569660"/>
          </a:xfrm>
          <a:prstGeom prst="rect">
            <a:avLst/>
          </a:prstGeom>
          <a:noFill/>
        </p:spPr>
        <p:txBody>
          <a:bodyPr wrap="square" rtlCol="0">
            <a:spAutoFit/>
          </a:bodyPr>
          <a:lstStyle/>
          <a:p>
            <a:pPr lvl="0" algn="ctr" fontAlgn="base"/>
            <a:r>
              <a:rPr lang="en-US" sz="2400" dirty="0">
                <a:solidFill>
                  <a:schemeClr val="bg1"/>
                </a:solidFill>
              </a:rPr>
              <a:t>Consider what you would like to do as an alternative to gaming</a:t>
            </a:r>
            <a:endParaRPr lang="en-GB" sz="2800" dirty="0">
              <a:solidFill>
                <a:schemeClr val="bg1"/>
              </a:solidFill>
            </a:endParaRPr>
          </a:p>
        </p:txBody>
      </p:sp>
    </p:spTree>
    <p:extLst>
      <p:ext uri="{BB962C8B-B14F-4D97-AF65-F5344CB8AC3E}">
        <p14:creationId xmlns:p14="http://schemas.microsoft.com/office/powerpoint/2010/main" val="1687477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38258557-B3B5-4DBF-9765-F79B2B23DB40}"/>
              </a:ext>
            </a:extLst>
          </p:cNvPr>
          <p:cNvCxnSpPr/>
          <p:nvPr/>
        </p:nvCxnSpPr>
        <p:spPr>
          <a:xfrm>
            <a:off x="6482862" y="5451231"/>
            <a:ext cx="492369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8B2BA222-2083-480B-B93A-9569CA5A7FF8}"/>
              </a:ext>
            </a:extLst>
          </p:cNvPr>
          <p:cNvSpPr/>
          <p:nvPr/>
        </p:nvSpPr>
        <p:spPr>
          <a:xfrm>
            <a:off x="8486545" y="1652155"/>
            <a:ext cx="2288828" cy="1278081"/>
          </a:xfrm>
          <a:custGeom>
            <a:avLst/>
            <a:gdLst>
              <a:gd name="connsiteX0" fmla="*/ 13219 w 2288828"/>
              <a:gd name="connsiteY0" fmla="*/ 0 h 1278081"/>
              <a:gd name="connsiteX1" fmla="*/ 2278437 w 2288828"/>
              <a:gd name="connsiteY1" fmla="*/ 218209 h 1278081"/>
              <a:gd name="connsiteX2" fmla="*/ 2288828 w 2288828"/>
              <a:gd name="connsiteY2" fmla="*/ 1278081 h 1278081"/>
              <a:gd name="connsiteX3" fmla="*/ 2828 w 2288828"/>
              <a:gd name="connsiteY3" fmla="*/ 1059872 h 1278081"/>
              <a:gd name="connsiteX4" fmla="*/ 13219 w 2288828"/>
              <a:gd name="connsiteY4" fmla="*/ 0 h 1278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828" h="1278081">
                <a:moveTo>
                  <a:pt x="13219" y="0"/>
                </a:moveTo>
                <a:lnTo>
                  <a:pt x="2278437" y="218209"/>
                </a:lnTo>
                <a:lnTo>
                  <a:pt x="2288828" y="1278081"/>
                </a:lnTo>
                <a:lnTo>
                  <a:pt x="2828" y="1059872"/>
                </a:lnTo>
                <a:cubicBezTo>
                  <a:pt x="-636" y="703118"/>
                  <a:pt x="-4099" y="346363"/>
                  <a:pt x="13219"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
            <a:extLst>
              <a:ext uri="{FF2B5EF4-FFF2-40B4-BE49-F238E27FC236}">
                <a16:creationId xmlns:a16="http://schemas.microsoft.com/office/drawing/2014/main" id="{909D19E9-515C-4823-873A-D6138043E322}"/>
              </a:ext>
            </a:extLst>
          </p:cNvPr>
          <p:cNvSpPr/>
          <p:nvPr/>
        </p:nvSpPr>
        <p:spPr>
          <a:xfrm>
            <a:off x="7699366" y="2611004"/>
            <a:ext cx="2307081" cy="3325093"/>
          </a:xfrm>
          <a:custGeom>
            <a:avLst/>
            <a:gdLst>
              <a:gd name="connsiteX0" fmla="*/ 0 w 2275609"/>
              <a:gd name="connsiteY0" fmla="*/ 0 h 3044537"/>
              <a:gd name="connsiteX1" fmla="*/ 2275609 w 2275609"/>
              <a:gd name="connsiteY1" fmla="*/ 0 h 3044537"/>
              <a:gd name="connsiteX2" fmla="*/ 2275609 w 2275609"/>
              <a:gd name="connsiteY2" fmla="*/ 3044537 h 3044537"/>
              <a:gd name="connsiteX3" fmla="*/ 0 w 2275609"/>
              <a:gd name="connsiteY3" fmla="*/ 3044537 h 3044537"/>
              <a:gd name="connsiteX4" fmla="*/ 0 w 2275609"/>
              <a:gd name="connsiteY4" fmla="*/ 0 h 3044537"/>
              <a:gd name="connsiteX0" fmla="*/ 0 w 2275609"/>
              <a:gd name="connsiteY0" fmla="*/ 0 h 3210791"/>
              <a:gd name="connsiteX1" fmla="*/ 2275609 w 2275609"/>
              <a:gd name="connsiteY1" fmla="*/ 0 h 3210791"/>
              <a:gd name="connsiteX2" fmla="*/ 2275609 w 2275609"/>
              <a:gd name="connsiteY2" fmla="*/ 3210791 h 3210791"/>
              <a:gd name="connsiteX3" fmla="*/ 0 w 2275609"/>
              <a:gd name="connsiteY3" fmla="*/ 3044537 h 3210791"/>
              <a:gd name="connsiteX4" fmla="*/ 0 w 2275609"/>
              <a:gd name="connsiteY4" fmla="*/ 0 h 3210791"/>
              <a:gd name="connsiteX0" fmla="*/ 0 w 2275609"/>
              <a:gd name="connsiteY0" fmla="*/ 0 h 3210791"/>
              <a:gd name="connsiteX1" fmla="*/ 2265218 w 2275609"/>
              <a:gd name="connsiteY1" fmla="*/ 187036 h 3210791"/>
              <a:gd name="connsiteX2" fmla="*/ 2275609 w 2275609"/>
              <a:gd name="connsiteY2" fmla="*/ 3210791 h 3210791"/>
              <a:gd name="connsiteX3" fmla="*/ 0 w 2275609"/>
              <a:gd name="connsiteY3" fmla="*/ 3044537 h 3210791"/>
              <a:gd name="connsiteX4" fmla="*/ 0 w 2275609"/>
              <a:gd name="connsiteY4" fmla="*/ 0 h 3210791"/>
              <a:gd name="connsiteX0" fmla="*/ 0 w 2275609"/>
              <a:gd name="connsiteY0" fmla="*/ 0 h 3210791"/>
              <a:gd name="connsiteX1" fmla="*/ 2265218 w 2275609"/>
              <a:gd name="connsiteY1" fmla="*/ 155863 h 3210791"/>
              <a:gd name="connsiteX2" fmla="*/ 2275609 w 2275609"/>
              <a:gd name="connsiteY2" fmla="*/ 3210791 h 3210791"/>
              <a:gd name="connsiteX3" fmla="*/ 0 w 2275609"/>
              <a:gd name="connsiteY3" fmla="*/ 3044537 h 3210791"/>
              <a:gd name="connsiteX4" fmla="*/ 0 w 2275609"/>
              <a:gd name="connsiteY4" fmla="*/ 0 h 3210791"/>
              <a:gd name="connsiteX0" fmla="*/ 0 w 2286000"/>
              <a:gd name="connsiteY0" fmla="*/ 0 h 3335482"/>
              <a:gd name="connsiteX1" fmla="*/ 2265218 w 2286000"/>
              <a:gd name="connsiteY1" fmla="*/ 155863 h 3335482"/>
              <a:gd name="connsiteX2" fmla="*/ 2286000 w 2286000"/>
              <a:gd name="connsiteY2" fmla="*/ 3335482 h 3335482"/>
              <a:gd name="connsiteX3" fmla="*/ 0 w 2286000"/>
              <a:gd name="connsiteY3" fmla="*/ 3044537 h 3335482"/>
              <a:gd name="connsiteX4" fmla="*/ 0 w 2286000"/>
              <a:gd name="connsiteY4" fmla="*/ 0 h 3335482"/>
              <a:gd name="connsiteX0" fmla="*/ 0 w 2286000"/>
              <a:gd name="connsiteY0" fmla="*/ 0 h 3335482"/>
              <a:gd name="connsiteX1" fmla="*/ 2265218 w 2286000"/>
              <a:gd name="connsiteY1" fmla="*/ 228600 h 3335482"/>
              <a:gd name="connsiteX2" fmla="*/ 2286000 w 2286000"/>
              <a:gd name="connsiteY2" fmla="*/ 3335482 h 3335482"/>
              <a:gd name="connsiteX3" fmla="*/ 0 w 2286000"/>
              <a:gd name="connsiteY3" fmla="*/ 3044537 h 3335482"/>
              <a:gd name="connsiteX4" fmla="*/ 0 w 2286000"/>
              <a:gd name="connsiteY4" fmla="*/ 0 h 3335482"/>
              <a:gd name="connsiteX0" fmla="*/ 0 w 2286000"/>
              <a:gd name="connsiteY0" fmla="*/ 0 h 3335482"/>
              <a:gd name="connsiteX1" fmla="*/ 2265218 w 2286000"/>
              <a:gd name="connsiteY1" fmla="*/ 228600 h 3335482"/>
              <a:gd name="connsiteX2" fmla="*/ 2286000 w 2286000"/>
              <a:gd name="connsiteY2" fmla="*/ 3335482 h 3335482"/>
              <a:gd name="connsiteX3" fmla="*/ 0 w 2286000"/>
              <a:gd name="connsiteY3" fmla="*/ 3044537 h 3335482"/>
              <a:gd name="connsiteX4" fmla="*/ 0 w 2286000"/>
              <a:gd name="connsiteY4" fmla="*/ 0 h 3335482"/>
              <a:gd name="connsiteX0" fmla="*/ 0 w 2286000"/>
              <a:gd name="connsiteY0" fmla="*/ 0 h 3335482"/>
              <a:gd name="connsiteX1" fmla="*/ 2275609 w 2286000"/>
              <a:gd name="connsiteY1" fmla="*/ 238991 h 3335482"/>
              <a:gd name="connsiteX2" fmla="*/ 2286000 w 2286000"/>
              <a:gd name="connsiteY2" fmla="*/ 3335482 h 3335482"/>
              <a:gd name="connsiteX3" fmla="*/ 0 w 2286000"/>
              <a:gd name="connsiteY3" fmla="*/ 3044537 h 3335482"/>
              <a:gd name="connsiteX4" fmla="*/ 0 w 2286000"/>
              <a:gd name="connsiteY4" fmla="*/ 0 h 3335482"/>
              <a:gd name="connsiteX0" fmla="*/ 0 w 2307081"/>
              <a:gd name="connsiteY0" fmla="*/ 0 h 3335482"/>
              <a:gd name="connsiteX1" fmla="*/ 2306781 w 2307081"/>
              <a:gd name="connsiteY1" fmla="*/ 228600 h 3335482"/>
              <a:gd name="connsiteX2" fmla="*/ 2286000 w 2307081"/>
              <a:gd name="connsiteY2" fmla="*/ 3335482 h 3335482"/>
              <a:gd name="connsiteX3" fmla="*/ 0 w 2307081"/>
              <a:gd name="connsiteY3" fmla="*/ 3044537 h 3335482"/>
              <a:gd name="connsiteX4" fmla="*/ 0 w 2307081"/>
              <a:gd name="connsiteY4" fmla="*/ 0 h 3335482"/>
              <a:gd name="connsiteX0" fmla="*/ 0 w 2317471"/>
              <a:gd name="connsiteY0" fmla="*/ 0 h 3314700"/>
              <a:gd name="connsiteX1" fmla="*/ 2317171 w 2317471"/>
              <a:gd name="connsiteY1" fmla="*/ 207818 h 3314700"/>
              <a:gd name="connsiteX2" fmla="*/ 2296390 w 2317471"/>
              <a:gd name="connsiteY2" fmla="*/ 3314700 h 3314700"/>
              <a:gd name="connsiteX3" fmla="*/ 10390 w 2317471"/>
              <a:gd name="connsiteY3" fmla="*/ 3023755 h 3314700"/>
              <a:gd name="connsiteX4" fmla="*/ 0 w 2317471"/>
              <a:gd name="connsiteY4" fmla="*/ 0 h 3314700"/>
              <a:gd name="connsiteX0" fmla="*/ 509173 w 2307099"/>
              <a:gd name="connsiteY0" fmla="*/ 0 h 3138055"/>
              <a:gd name="connsiteX1" fmla="*/ 2306799 w 2307099"/>
              <a:gd name="connsiteY1" fmla="*/ 31173 h 3138055"/>
              <a:gd name="connsiteX2" fmla="*/ 2286018 w 2307099"/>
              <a:gd name="connsiteY2" fmla="*/ 3138055 h 3138055"/>
              <a:gd name="connsiteX3" fmla="*/ 18 w 2307099"/>
              <a:gd name="connsiteY3" fmla="*/ 2847110 h 3138055"/>
              <a:gd name="connsiteX4" fmla="*/ 509173 w 2307099"/>
              <a:gd name="connsiteY4" fmla="*/ 0 h 3138055"/>
              <a:gd name="connsiteX0" fmla="*/ 0 w 2317471"/>
              <a:gd name="connsiteY0" fmla="*/ 0 h 3366655"/>
              <a:gd name="connsiteX1" fmla="*/ 2317171 w 2317471"/>
              <a:gd name="connsiteY1" fmla="*/ 259773 h 3366655"/>
              <a:gd name="connsiteX2" fmla="*/ 2296390 w 2317471"/>
              <a:gd name="connsiteY2" fmla="*/ 3366655 h 3366655"/>
              <a:gd name="connsiteX3" fmla="*/ 10390 w 2317471"/>
              <a:gd name="connsiteY3" fmla="*/ 3075710 h 3366655"/>
              <a:gd name="connsiteX4" fmla="*/ 0 w 2317471"/>
              <a:gd name="connsiteY4" fmla="*/ 0 h 3366655"/>
              <a:gd name="connsiteX0" fmla="*/ 31397 w 2307304"/>
              <a:gd name="connsiteY0" fmla="*/ 0 h 3304310"/>
              <a:gd name="connsiteX1" fmla="*/ 2307004 w 2307304"/>
              <a:gd name="connsiteY1" fmla="*/ 197428 h 3304310"/>
              <a:gd name="connsiteX2" fmla="*/ 2286223 w 2307304"/>
              <a:gd name="connsiteY2" fmla="*/ 3304310 h 3304310"/>
              <a:gd name="connsiteX3" fmla="*/ 223 w 2307304"/>
              <a:gd name="connsiteY3" fmla="*/ 3013365 h 3304310"/>
              <a:gd name="connsiteX4" fmla="*/ 31397 w 2307304"/>
              <a:gd name="connsiteY4" fmla="*/ 0 h 3304310"/>
              <a:gd name="connsiteX0" fmla="*/ 0 w 2317470"/>
              <a:gd name="connsiteY0" fmla="*/ 0 h 3345874"/>
              <a:gd name="connsiteX1" fmla="*/ 2317170 w 2317470"/>
              <a:gd name="connsiteY1" fmla="*/ 238992 h 3345874"/>
              <a:gd name="connsiteX2" fmla="*/ 2296389 w 2317470"/>
              <a:gd name="connsiteY2" fmla="*/ 3345874 h 3345874"/>
              <a:gd name="connsiteX3" fmla="*/ 10389 w 2317470"/>
              <a:gd name="connsiteY3" fmla="*/ 3054929 h 3345874"/>
              <a:gd name="connsiteX4" fmla="*/ 0 w 2317470"/>
              <a:gd name="connsiteY4" fmla="*/ 0 h 3345874"/>
              <a:gd name="connsiteX0" fmla="*/ 0 w 2317470"/>
              <a:gd name="connsiteY0" fmla="*/ 0 h 3314702"/>
              <a:gd name="connsiteX1" fmla="*/ 2317170 w 2317470"/>
              <a:gd name="connsiteY1" fmla="*/ 207820 h 3314702"/>
              <a:gd name="connsiteX2" fmla="*/ 2296389 w 2317470"/>
              <a:gd name="connsiteY2" fmla="*/ 3314702 h 3314702"/>
              <a:gd name="connsiteX3" fmla="*/ 10389 w 2317470"/>
              <a:gd name="connsiteY3" fmla="*/ 3023757 h 3314702"/>
              <a:gd name="connsiteX4" fmla="*/ 0 w 2317470"/>
              <a:gd name="connsiteY4" fmla="*/ 0 h 3314702"/>
              <a:gd name="connsiteX0" fmla="*/ 10393 w 2307081"/>
              <a:gd name="connsiteY0" fmla="*/ 0 h 3325093"/>
              <a:gd name="connsiteX1" fmla="*/ 2306781 w 2307081"/>
              <a:gd name="connsiteY1" fmla="*/ 218211 h 3325093"/>
              <a:gd name="connsiteX2" fmla="*/ 2286000 w 2307081"/>
              <a:gd name="connsiteY2" fmla="*/ 3325093 h 3325093"/>
              <a:gd name="connsiteX3" fmla="*/ 0 w 2307081"/>
              <a:gd name="connsiteY3" fmla="*/ 3034148 h 3325093"/>
              <a:gd name="connsiteX4" fmla="*/ 10393 w 2307081"/>
              <a:gd name="connsiteY4" fmla="*/ 0 h 332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081" h="3325093">
                <a:moveTo>
                  <a:pt x="10393" y="0"/>
                </a:moveTo>
                <a:lnTo>
                  <a:pt x="2306781" y="218211"/>
                </a:lnTo>
                <a:cubicBezTo>
                  <a:pt x="2310245" y="1226129"/>
                  <a:pt x="2282536" y="2317175"/>
                  <a:pt x="2286000" y="3325093"/>
                </a:cubicBezTo>
                <a:lnTo>
                  <a:pt x="0" y="3034148"/>
                </a:lnTo>
                <a:cubicBezTo>
                  <a:pt x="3464" y="2022765"/>
                  <a:pt x="6929" y="1011383"/>
                  <a:pt x="10393"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2">
            <a:extLst>
              <a:ext uri="{FF2B5EF4-FFF2-40B4-BE49-F238E27FC236}">
                <a16:creationId xmlns:a16="http://schemas.microsoft.com/office/drawing/2014/main" id="{CF6E39E7-D043-4F14-BEE7-22FEA4B6F053}"/>
              </a:ext>
            </a:extLst>
          </p:cNvPr>
          <p:cNvSpPr/>
          <p:nvPr/>
        </p:nvSpPr>
        <p:spPr>
          <a:xfrm>
            <a:off x="6909956" y="2600615"/>
            <a:ext cx="810490" cy="3335482"/>
          </a:xfrm>
          <a:custGeom>
            <a:avLst/>
            <a:gdLst>
              <a:gd name="connsiteX0" fmla="*/ 0 w 862445"/>
              <a:gd name="connsiteY0" fmla="*/ 0 h 2899064"/>
              <a:gd name="connsiteX1" fmla="*/ 862445 w 862445"/>
              <a:gd name="connsiteY1" fmla="*/ 0 h 2899064"/>
              <a:gd name="connsiteX2" fmla="*/ 862445 w 862445"/>
              <a:gd name="connsiteY2" fmla="*/ 2899064 h 2899064"/>
              <a:gd name="connsiteX3" fmla="*/ 0 w 862445"/>
              <a:gd name="connsiteY3" fmla="*/ 2899064 h 2899064"/>
              <a:gd name="connsiteX4" fmla="*/ 0 w 862445"/>
              <a:gd name="connsiteY4" fmla="*/ 0 h 2899064"/>
              <a:gd name="connsiteX0" fmla="*/ 0 w 862445"/>
              <a:gd name="connsiteY0" fmla="*/ 0 h 3106883"/>
              <a:gd name="connsiteX1" fmla="*/ 862445 w 862445"/>
              <a:gd name="connsiteY1" fmla="*/ 207819 h 3106883"/>
              <a:gd name="connsiteX2" fmla="*/ 862445 w 862445"/>
              <a:gd name="connsiteY2" fmla="*/ 3106883 h 3106883"/>
              <a:gd name="connsiteX3" fmla="*/ 0 w 862445"/>
              <a:gd name="connsiteY3" fmla="*/ 3106883 h 3106883"/>
              <a:gd name="connsiteX4" fmla="*/ 0 w 862445"/>
              <a:gd name="connsiteY4" fmla="*/ 0 h 3106883"/>
              <a:gd name="connsiteX0" fmla="*/ 0 w 862445"/>
              <a:gd name="connsiteY0" fmla="*/ 311727 h 3418610"/>
              <a:gd name="connsiteX1" fmla="*/ 810490 w 862445"/>
              <a:gd name="connsiteY1" fmla="*/ 0 h 3418610"/>
              <a:gd name="connsiteX2" fmla="*/ 862445 w 862445"/>
              <a:gd name="connsiteY2" fmla="*/ 3418610 h 3418610"/>
              <a:gd name="connsiteX3" fmla="*/ 0 w 862445"/>
              <a:gd name="connsiteY3" fmla="*/ 3418610 h 3418610"/>
              <a:gd name="connsiteX4" fmla="*/ 0 w 862445"/>
              <a:gd name="connsiteY4" fmla="*/ 311727 h 3418610"/>
              <a:gd name="connsiteX0" fmla="*/ 0 w 831272"/>
              <a:gd name="connsiteY0" fmla="*/ 311727 h 3418610"/>
              <a:gd name="connsiteX1" fmla="*/ 810490 w 831272"/>
              <a:gd name="connsiteY1" fmla="*/ 0 h 3418610"/>
              <a:gd name="connsiteX2" fmla="*/ 831272 w 831272"/>
              <a:gd name="connsiteY2" fmla="*/ 3158838 h 3418610"/>
              <a:gd name="connsiteX3" fmla="*/ 0 w 831272"/>
              <a:gd name="connsiteY3" fmla="*/ 3418610 h 3418610"/>
              <a:gd name="connsiteX4" fmla="*/ 0 w 831272"/>
              <a:gd name="connsiteY4" fmla="*/ 311727 h 3418610"/>
              <a:gd name="connsiteX0" fmla="*/ 0 w 810490"/>
              <a:gd name="connsiteY0" fmla="*/ 311727 h 3418610"/>
              <a:gd name="connsiteX1" fmla="*/ 810490 w 810490"/>
              <a:gd name="connsiteY1" fmla="*/ 0 h 3418610"/>
              <a:gd name="connsiteX2" fmla="*/ 789709 w 810490"/>
              <a:gd name="connsiteY2" fmla="*/ 3148447 h 3418610"/>
              <a:gd name="connsiteX3" fmla="*/ 0 w 810490"/>
              <a:gd name="connsiteY3" fmla="*/ 3418610 h 3418610"/>
              <a:gd name="connsiteX4" fmla="*/ 0 w 810490"/>
              <a:gd name="connsiteY4" fmla="*/ 311727 h 3418610"/>
              <a:gd name="connsiteX0" fmla="*/ 0 w 810490"/>
              <a:gd name="connsiteY0" fmla="*/ 311727 h 3418610"/>
              <a:gd name="connsiteX1" fmla="*/ 810490 w 810490"/>
              <a:gd name="connsiteY1" fmla="*/ 0 h 3418610"/>
              <a:gd name="connsiteX2" fmla="*/ 810490 w 810490"/>
              <a:gd name="connsiteY2" fmla="*/ 3138056 h 3418610"/>
              <a:gd name="connsiteX3" fmla="*/ 0 w 810490"/>
              <a:gd name="connsiteY3" fmla="*/ 3418610 h 3418610"/>
              <a:gd name="connsiteX4" fmla="*/ 0 w 810490"/>
              <a:gd name="connsiteY4" fmla="*/ 311727 h 3418610"/>
              <a:gd name="connsiteX0" fmla="*/ 0 w 810490"/>
              <a:gd name="connsiteY0" fmla="*/ 311727 h 3418610"/>
              <a:gd name="connsiteX1" fmla="*/ 810490 w 810490"/>
              <a:gd name="connsiteY1" fmla="*/ 0 h 3418610"/>
              <a:gd name="connsiteX2" fmla="*/ 810490 w 810490"/>
              <a:gd name="connsiteY2" fmla="*/ 3138056 h 3418610"/>
              <a:gd name="connsiteX3" fmla="*/ 0 w 810490"/>
              <a:gd name="connsiteY3" fmla="*/ 3418610 h 3418610"/>
              <a:gd name="connsiteX4" fmla="*/ 0 w 810490"/>
              <a:gd name="connsiteY4" fmla="*/ 311727 h 3418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490" h="3418610">
                <a:moveTo>
                  <a:pt x="0" y="311727"/>
                </a:moveTo>
                <a:lnTo>
                  <a:pt x="810490" y="0"/>
                </a:lnTo>
                <a:lnTo>
                  <a:pt x="810490" y="3138056"/>
                </a:lnTo>
                <a:lnTo>
                  <a:pt x="0" y="3418610"/>
                </a:lnTo>
                <a:lnTo>
                  <a:pt x="0" y="31172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ORDERING TASK</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6</a:t>
            </a:r>
          </a:p>
        </p:txBody>
      </p:sp>
      <p:sp>
        <p:nvSpPr>
          <p:cNvPr id="9" name="Content Placeholder 5">
            <a:extLst>
              <a:ext uri="{FF2B5EF4-FFF2-40B4-BE49-F238E27FC236}">
                <a16:creationId xmlns:a16="http://schemas.microsoft.com/office/drawing/2014/main" id="{00E7B814-2D52-4BE9-87FF-BD6138840A58}"/>
              </a:ext>
            </a:extLst>
          </p:cNvPr>
          <p:cNvSpPr>
            <a:spLocks noGrp="1"/>
          </p:cNvSpPr>
          <p:nvPr>
            <p:ph idx="1"/>
          </p:nvPr>
        </p:nvSpPr>
        <p:spPr>
          <a:xfrm>
            <a:off x="248967" y="1748562"/>
            <a:ext cx="5847033" cy="4653064"/>
          </a:xfrm>
        </p:spPr>
        <p:txBody>
          <a:bodyPr>
            <a:normAutofit/>
          </a:bodyPr>
          <a:lstStyle/>
          <a:p>
            <a:pPr marL="0" indent="0" fontAlgn="base">
              <a:buNone/>
            </a:pPr>
            <a:r>
              <a:rPr lang="en-US" sz="2400" dirty="0"/>
              <a:t>Each group has been given a pack of 10 activities that we could try instead of gaming. As a group, you must work together to order the activities from most favourite to least favourite. </a:t>
            </a:r>
            <a:endParaRPr lang="en-GB" sz="2400" dirty="0"/>
          </a:p>
          <a:p>
            <a:pPr marL="0" indent="0" fontAlgn="base">
              <a:buNone/>
            </a:pPr>
            <a:endParaRPr lang="en-US" sz="2400" dirty="0"/>
          </a:p>
          <a:p>
            <a:pPr marL="0" indent="0" fontAlgn="base">
              <a:buNone/>
            </a:pPr>
            <a:r>
              <a:rPr lang="en-US" sz="2400" dirty="0"/>
              <a:t>As a group, you must agree on the order. This means that you need to listen and respect each other, and you may need to problem solve in order to come to an agreement.</a:t>
            </a:r>
            <a:endParaRPr lang="en-GB" sz="2400" dirty="0"/>
          </a:p>
        </p:txBody>
      </p:sp>
      <p:sp>
        <p:nvSpPr>
          <p:cNvPr id="2" name="Rectangle 1">
            <a:extLst>
              <a:ext uri="{FF2B5EF4-FFF2-40B4-BE49-F238E27FC236}">
                <a16:creationId xmlns:a16="http://schemas.microsoft.com/office/drawing/2014/main" id="{36EDC175-3720-4317-934F-5D00BEBFF35C}"/>
              </a:ext>
            </a:extLst>
          </p:cNvPr>
          <p:cNvSpPr/>
          <p:nvPr/>
        </p:nvSpPr>
        <p:spPr>
          <a:xfrm>
            <a:off x="6909956" y="2919846"/>
            <a:ext cx="2307081" cy="3335482"/>
          </a:xfrm>
          <a:custGeom>
            <a:avLst/>
            <a:gdLst>
              <a:gd name="connsiteX0" fmla="*/ 0 w 2275609"/>
              <a:gd name="connsiteY0" fmla="*/ 0 h 3044537"/>
              <a:gd name="connsiteX1" fmla="*/ 2275609 w 2275609"/>
              <a:gd name="connsiteY1" fmla="*/ 0 h 3044537"/>
              <a:gd name="connsiteX2" fmla="*/ 2275609 w 2275609"/>
              <a:gd name="connsiteY2" fmla="*/ 3044537 h 3044537"/>
              <a:gd name="connsiteX3" fmla="*/ 0 w 2275609"/>
              <a:gd name="connsiteY3" fmla="*/ 3044537 h 3044537"/>
              <a:gd name="connsiteX4" fmla="*/ 0 w 2275609"/>
              <a:gd name="connsiteY4" fmla="*/ 0 h 3044537"/>
              <a:gd name="connsiteX0" fmla="*/ 0 w 2275609"/>
              <a:gd name="connsiteY0" fmla="*/ 0 h 3210791"/>
              <a:gd name="connsiteX1" fmla="*/ 2275609 w 2275609"/>
              <a:gd name="connsiteY1" fmla="*/ 0 h 3210791"/>
              <a:gd name="connsiteX2" fmla="*/ 2275609 w 2275609"/>
              <a:gd name="connsiteY2" fmla="*/ 3210791 h 3210791"/>
              <a:gd name="connsiteX3" fmla="*/ 0 w 2275609"/>
              <a:gd name="connsiteY3" fmla="*/ 3044537 h 3210791"/>
              <a:gd name="connsiteX4" fmla="*/ 0 w 2275609"/>
              <a:gd name="connsiteY4" fmla="*/ 0 h 3210791"/>
              <a:gd name="connsiteX0" fmla="*/ 0 w 2275609"/>
              <a:gd name="connsiteY0" fmla="*/ 0 h 3210791"/>
              <a:gd name="connsiteX1" fmla="*/ 2265218 w 2275609"/>
              <a:gd name="connsiteY1" fmla="*/ 187036 h 3210791"/>
              <a:gd name="connsiteX2" fmla="*/ 2275609 w 2275609"/>
              <a:gd name="connsiteY2" fmla="*/ 3210791 h 3210791"/>
              <a:gd name="connsiteX3" fmla="*/ 0 w 2275609"/>
              <a:gd name="connsiteY3" fmla="*/ 3044537 h 3210791"/>
              <a:gd name="connsiteX4" fmla="*/ 0 w 2275609"/>
              <a:gd name="connsiteY4" fmla="*/ 0 h 3210791"/>
              <a:gd name="connsiteX0" fmla="*/ 0 w 2275609"/>
              <a:gd name="connsiteY0" fmla="*/ 0 h 3210791"/>
              <a:gd name="connsiteX1" fmla="*/ 2265218 w 2275609"/>
              <a:gd name="connsiteY1" fmla="*/ 155863 h 3210791"/>
              <a:gd name="connsiteX2" fmla="*/ 2275609 w 2275609"/>
              <a:gd name="connsiteY2" fmla="*/ 3210791 h 3210791"/>
              <a:gd name="connsiteX3" fmla="*/ 0 w 2275609"/>
              <a:gd name="connsiteY3" fmla="*/ 3044537 h 3210791"/>
              <a:gd name="connsiteX4" fmla="*/ 0 w 2275609"/>
              <a:gd name="connsiteY4" fmla="*/ 0 h 3210791"/>
              <a:gd name="connsiteX0" fmla="*/ 0 w 2286000"/>
              <a:gd name="connsiteY0" fmla="*/ 0 h 3335482"/>
              <a:gd name="connsiteX1" fmla="*/ 2265218 w 2286000"/>
              <a:gd name="connsiteY1" fmla="*/ 155863 h 3335482"/>
              <a:gd name="connsiteX2" fmla="*/ 2286000 w 2286000"/>
              <a:gd name="connsiteY2" fmla="*/ 3335482 h 3335482"/>
              <a:gd name="connsiteX3" fmla="*/ 0 w 2286000"/>
              <a:gd name="connsiteY3" fmla="*/ 3044537 h 3335482"/>
              <a:gd name="connsiteX4" fmla="*/ 0 w 2286000"/>
              <a:gd name="connsiteY4" fmla="*/ 0 h 3335482"/>
              <a:gd name="connsiteX0" fmla="*/ 0 w 2286000"/>
              <a:gd name="connsiteY0" fmla="*/ 0 h 3335482"/>
              <a:gd name="connsiteX1" fmla="*/ 2265218 w 2286000"/>
              <a:gd name="connsiteY1" fmla="*/ 228600 h 3335482"/>
              <a:gd name="connsiteX2" fmla="*/ 2286000 w 2286000"/>
              <a:gd name="connsiteY2" fmla="*/ 3335482 h 3335482"/>
              <a:gd name="connsiteX3" fmla="*/ 0 w 2286000"/>
              <a:gd name="connsiteY3" fmla="*/ 3044537 h 3335482"/>
              <a:gd name="connsiteX4" fmla="*/ 0 w 2286000"/>
              <a:gd name="connsiteY4" fmla="*/ 0 h 3335482"/>
              <a:gd name="connsiteX0" fmla="*/ 0 w 2286000"/>
              <a:gd name="connsiteY0" fmla="*/ 0 h 3335482"/>
              <a:gd name="connsiteX1" fmla="*/ 2265218 w 2286000"/>
              <a:gd name="connsiteY1" fmla="*/ 228600 h 3335482"/>
              <a:gd name="connsiteX2" fmla="*/ 2286000 w 2286000"/>
              <a:gd name="connsiteY2" fmla="*/ 3335482 h 3335482"/>
              <a:gd name="connsiteX3" fmla="*/ 0 w 2286000"/>
              <a:gd name="connsiteY3" fmla="*/ 3044537 h 3335482"/>
              <a:gd name="connsiteX4" fmla="*/ 0 w 2286000"/>
              <a:gd name="connsiteY4" fmla="*/ 0 h 3335482"/>
              <a:gd name="connsiteX0" fmla="*/ 0 w 2286000"/>
              <a:gd name="connsiteY0" fmla="*/ 0 h 3335482"/>
              <a:gd name="connsiteX1" fmla="*/ 2275609 w 2286000"/>
              <a:gd name="connsiteY1" fmla="*/ 238991 h 3335482"/>
              <a:gd name="connsiteX2" fmla="*/ 2286000 w 2286000"/>
              <a:gd name="connsiteY2" fmla="*/ 3335482 h 3335482"/>
              <a:gd name="connsiteX3" fmla="*/ 0 w 2286000"/>
              <a:gd name="connsiteY3" fmla="*/ 3044537 h 3335482"/>
              <a:gd name="connsiteX4" fmla="*/ 0 w 2286000"/>
              <a:gd name="connsiteY4" fmla="*/ 0 h 3335482"/>
              <a:gd name="connsiteX0" fmla="*/ 0 w 2307081"/>
              <a:gd name="connsiteY0" fmla="*/ 0 h 3335482"/>
              <a:gd name="connsiteX1" fmla="*/ 2306781 w 2307081"/>
              <a:gd name="connsiteY1" fmla="*/ 228600 h 3335482"/>
              <a:gd name="connsiteX2" fmla="*/ 2286000 w 2307081"/>
              <a:gd name="connsiteY2" fmla="*/ 3335482 h 3335482"/>
              <a:gd name="connsiteX3" fmla="*/ 0 w 2307081"/>
              <a:gd name="connsiteY3" fmla="*/ 3044537 h 3335482"/>
              <a:gd name="connsiteX4" fmla="*/ 0 w 2307081"/>
              <a:gd name="connsiteY4" fmla="*/ 0 h 3335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081" h="3335482">
                <a:moveTo>
                  <a:pt x="0" y="0"/>
                </a:moveTo>
                <a:lnTo>
                  <a:pt x="2306781" y="228600"/>
                </a:lnTo>
                <a:cubicBezTo>
                  <a:pt x="2310245" y="1236518"/>
                  <a:pt x="2282536" y="2327564"/>
                  <a:pt x="2286000" y="3335482"/>
                </a:cubicBezTo>
                <a:lnTo>
                  <a:pt x="0" y="304453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765C20F-9482-4B66-9F34-FD4603A5439B}"/>
              </a:ext>
            </a:extLst>
          </p:cNvPr>
          <p:cNvSpPr/>
          <p:nvPr/>
        </p:nvSpPr>
        <p:spPr>
          <a:xfrm>
            <a:off x="9195956" y="2839605"/>
            <a:ext cx="810490" cy="3418610"/>
          </a:xfrm>
          <a:custGeom>
            <a:avLst/>
            <a:gdLst>
              <a:gd name="connsiteX0" fmla="*/ 0 w 862445"/>
              <a:gd name="connsiteY0" fmla="*/ 0 h 2899064"/>
              <a:gd name="connsiteX1" fmla="*/ 862445 w 862445"/>
              <a:gd name="connsiteY1" fmla="*/ 0 h 2899064"/>
              <a:gd name="connsiteX2" fmla="*/ 862445 w 862445"/>
              <a:gd name="connsiteY2" fmla="*/ 2899064 h 2899064"/>
              <a:gd name="connsiteX3" fmla="*/ 0 w 862445"/>
              <a:gd name="connsiteY3" fmla="*/ 2899064 h 2899064"/>
              <a:gd name="connsiteX4" fmla="*/ 0 w 862445"/>
              <a:gd name="connsiteY4" fmla="*/ 0 h 2899064"/>
              <a:gd name="connsiteX0" fmla="*/ 0 w 862445"/>
              <a:gd name="connsiteY0" fmla="*/ 0 h 3106883"/>
              <a:gd name="connsiteX1" fmla="*/ 862445 w 862445"/>
              <a:gd name="connsiteY1" fmla="*/ 207819 h 3106883"/>
              <a:gd name="connsiteX2" fmla="*/ 862445 w 862445"/>
              <a:gd name="connsiteY2" fmla="*/ 3106883 h 3106883"/>
              <a:gd name="connsiteX3" fmla="*/ 0 w 862445"/>
              <a:gd name="connsiteY3" fmla="*/ 3106883 h 3106883"/>
              <a:gd name="connsiteX4" fmla="*/ 0 w 862445"/>
              <a:gd name="connsiteY4" fmla="*/ 0 h 3106883"/>
              <a:gd name="connsiteX0" fmla="*/ 0 w 862445"/>
              <a:gd name="connsiteY0" fmla="*/ 311727 h 3418610"/>
              <a:gd name="connsiteX1" fmla="*/ 810490 w 862445"/>
              <a:gd name="connsiteY1" fmla="*/ 0 h 3418610"/>
              <a:gd name="connsiteX2" fmla="*/ 862445 w 862445"/>
              <a:gd name="connsiteY2" fmla="*/ 3418610 h 3418610"/>
              <a:gd name="connsiteX3" fmla="*/ 0 w 862445"/>
              <a:gd name="connsiteY3" fmla="*/ 3418610 h 3418610"/>
              <a:gd name="connsiteX4" fmla="*/ 0 w 862445"/>
              <a:gd name="connsiteY4" fmla="*/ 311727 h 3418610"/>
              <a:gd name="connsiteX0" fmla="*/ 0 w 831272"/>
              <a:gd name="connsiteY0" fmla="*/ 311727 h 3418610"/>
              <a:gd name="connsiteX1" fmla="*/ 810490 w 831272"/>
              <a:gd name="connsiteY1" fmla="*/ 0 h 3418610"/>
              <a:gd name="connsiteX2" fmla="*/ 831272 w 831272"/>
              <a:gd name="connsiteY2" fmla="*/ 3158838 h 3418610"/>
              <a:gd name="connsiteX3" fmla="*/ 0 w 831272"/>
              <a:gd name="connsiteY3" fmla="*/ 3418610 h 3418610"/>
              <a:gd name="connsiteX4" fmla="*/ 0 w 831272"/>
              <a:gd name="connsiteY4" fmla="*/ 311727 h 3418610"/>
              <a:gd name="connsiteX0" fmla="*/ 0 w 810490"/>
              <a:gd name="connsiteY0" fmla="*/ 311727 h 3418610"/>
              <a:gd name="connsiteX1" fmla="*/ 810490 w 810490"/>
              <a:gd name="connsiteY1" fmla="*/ 0 h 3418610"/>
              <a:gd name="connsiteX2" fmla="*/ 789709 w 810490"/>
              <a:gd name="connsiteY2" fmla="*/ 3148447 h 3418610"/>
              <a:gd name="connsiteX3" fmla="*/ 0 w 810490"/>
              <a:gd name="connsiteY3" fmla="*/ 3418610 h 3418610"/>
              <a:gd name="connsiteX4" fmla="*/ 0 w 810490"/>
              <a:gd name="connsiteY4" fmla="*/ 311727 h 3418610"/>
              <a:gd name="connsiteX0" fmla="*/ 0 w 810490"/>
              <a:gd name="connsiteY0" fmla="*/ 311727 h 3418610"/>
              <a:gd name="connsiteX1" fmla="*/ 810490 w 810490"/>
              <a:gd name="connsiteY1" fmla="*/ 0 h 3418610"/>
              <a:gd name="connsiteX2" fmla="*/ 810490 w 810490"/>
              <a:gd name="connsiteY2" fmla="*/ 3138056 h 3418610"/>
              <a:gd name="connsiteX3" fmla="*/ 0 w 810490"/>
              <a:gd name="connsiteY3" fmla="*/ 3418610 h 3418610"/>
              <a:gd name="connsiteX4" fmla="*/ 0 w 810490"/>
              <a:gd name="connsiteY4" fmla="*/ 311727 h 3418610"/>
              <a:gd name="connsiteX0" fmla="*/ 0 w 810490"/>
              <a:gd name="connsiteY0" fmla="*/ 311727 h 3418610"/>
              <a:gd name="connsiteX1" fmla="*/ 810490 w 810490"/>
              <a:gd name="connsiteY1" fmla="*/ 0 h 3418610"/>
              <a:gd name="connsiteX2" fmla="*/ 810490 w 810490"/>
              <a:gd name="connsiteY2" fmla="*/ 3138056 h 3418610"/>
              <a:gd name="connsiteX3" fmla="*/ 0 w 810490"/>
              <a:gd name="connsiteY3" fmla="*/ 3418610 h 3418610"/>
              <a:gd name="connsiteX4" fmla="*/ 0 w 810490"/>
              <a:gd name="connsiteY4" fmla="*/ 311727 h 3418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490" h="3418610">
                <a:moveTo>
                  <a:pt x="0" y="311727"/>
                </a:moveTo>
                <a:lnTo>
                  <a:pt x="810490" y="0"/>
                </a:lnTo>
                <a:lnTo>
                  <a:pt x="810490" y="3138056"/>
                </a:lnTo>
                <a:lnTo>
                  <a:pt x="0" y="3418610"/>
                </a:lnTo>
                <a:lnTo>
                  <a:pt x="0" y="31172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5">
            <a:extLst>
              <a:ext uri="{FF2B5EF4-FFF2-40B4-BE49-F238E27FC236}">
                <a16:creationId xmlns:a16="http://schemas.microsoft.com/office/drawing/2014/main" id="{FF2182D4-3ABB-477C-B37F-A26F22BF711F}"/>
              </a:ext>
            </a:extLst>
          </p:cNvPr>
          <p:cNvSpPr/>
          <p:nvPr/>
        </p:nvSpPr>
        <p:spPr>
          <a:xfrm>
            <a:off x="7730376" y="1525152"/>
            <a:ext cx="779480" cy="1202457"/>
          </a:xfrm>
          <a:custGeom>
            <a:avLst/>
            <a:gdLst>
              <a:gd name="connsiteX0" fmla="*/ 0 w 789411"/>
              <a:gd name="connsiteY0" fmla="*/ 0 h 1088157"/>
              <a:gd name="connsiteX1" fmla="*/ 789411 w 789411"/>
              <a:gd name="connsiteY1" fmla="*/ 0 h 1088157"/>
              <a:gd name="connsiteX2" fmla="*/ 789411 w 789411"/>
              <a:gd name="connsiteY2" fmla="*/ 1088157 h 1088157"/>
              <a:gd name="connsiteX3" fmla="*/ 0 w 789411"/>
              <a:gd name="connsiteY3" fmla="*/ 1088157 h 1088157"/>
              <a:gd name="connsiteX4" fmla="*/ 0 w 789411"/>
              <a:gd name="connsiteY4" fmla="*/ 0 h 1088157"/>
              <a:gd name="connsiteX0" fmla="*/ 0 w 789411"/>
              <a:gd name="connsiteY0" fmla="*/ 0 h 1202457"/>
              <a:gd name="connsiteX1" fmla="*/ 789411 w 789411"/>
              <a:gd name="connsiteY1" fmla="*/ 0 h 1202457"/>
              <a:gd name="connsiteX2" fmla="*/ 779020 w 789411"/>
              <a:gd name="connsiteY2" fmla="*/ 1202457 h 1202457"/>
              <a:gd name="connsiteX3" fmla="*/ 0 w 789411"/>
              <a:gd name="connsiteY3" fmla="*/ 1088157 h 1202457"/>
              <a:gd name="connsiteX4" fmla="*/ 0 w 789411"/>
              <a:gd name="connsiteY4" fmla="*/ 0 h 1202457"/>
              <a:gd name="connsiteX0" fmla="*/ 0 w 779480"/>
              <a:gd name="connsiteY0" fmla="*/ 0 h 1202457"/>
              <a:gd name="connsiteX1" fmla="*/ 768629 w 779480"/>
              <a:gd name="connsiteY1" fmla="*/ 124691 h 1202457"/>
              <a:gd name="connsiteX2" fmla="*/ 779020 w 779480"/>
              <a:gd name="connsiteY2" fmla="*/ 1202457 h 1202457"/>
              <a:gd name="connsiteX3" fmla="*/ 0 w 779480"/>
              <a:gd name="connsiteY3" fmla="*/ 1088157 h 1202457"/>
              <a:gd name="connsiteX4" fmla="*/ 0 w 779480"/>
              <a:gd name="connsiteY4" fmla="*/ 0 h 120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80" h="1202457">
                <a:moveTo>
                  <a:pt x="0" y="0"/>
                </a:moveTo>
                <a:lnTo>
                  <a:pt x="768629" y="124691"/>
                </a:lnTo>
                <a:cubicBezTo>
                  <a:pt x="765165" y="525510"/>
                  <a:pt x="782484" y="801638"/>
                  <a:pt x="779020" y="1202457"/>
                </a:cubicBezTo>
                <a:lnTo>
                  <a:pt x="0" y="1088157"/>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851B0618-56B5-4262-A7CE-8826CB5911BF}"/>
              </a:ext>
            </a:extLst>
          </p:cNvPr>
          <p:cNvSpPr/>
          <p:nvPr/>
        </p:nvSpPr>
        <p:spPr>
          <a:xfrm>
            <a:off x="7720445" y="1527464"/>
            <a:ext cx="3052629" cy="347497"/>
          </a:xfrm>
          <a:custGeom>
            <a:avLst/>
            <a:gdLst>
              <a:gd name="connsiteX0" fmla="*/ 0 w 3044537"/>
              <a:gd name="connsiteY0" fmla="*/ 0 h 363681"/>
              <a:gd name="connsiteX1" fmla="*/ 2306782 w 3044537"/>
              <a:gd name="connsiteY1" fmla="*/ 249381 h 363681"/>
              <a:gd name="connsiteX2" fmla="*/ 3044537 w 3044537"/>
              <a:gd name="connsiteY2" fmla="*/ 363681 h 363681"/>
              <a:gd name="connsiteX3" fmla="*/ 789710 w 3044537"/>
              <a:gd name="connsiteY3" fmla="*/ 145472 h 363681"/>
              <a:gd name="connsiteX4" fmla="*/ 0 w 3044537"/>
              <a:gd name="connsiteY4" fmla="*/ 0 h 363681"/>
              <a:gd name="connsiteX0" fmla="*/ 0 w 3044537"/>
              <a:gd name="connsiteY0" fmla="*/ 0 h 363681"/>
              <a:gd name="connsiteX1" fmla="*/ 2298690 w 3044537"/>
              <a:gd name="connsiteY1" fmla="*/ 217013 h 363681"/>
              <a:gd name="connsiteX2" fmla="*/ 3044537 w 3044537"/>
              <a:gd name="connsiteY2" fmla="*/ 363681 h 363681"/>
              <a:gd name="connsiteX3" fmla="*/ 789710 w 3044537"/>
              <a:gd name="connsiteY3" fmla="*/ 145472 h 363681"/>
              <a:gd name="connsiteX4" fmla="*/ 0 w 3044537"/>
              <a:gd name="connsiteY4" fmla="*/ 0 h 363681"/>
              <a:gd name="connsiteX0" fmla="*/ 0 w 3052629"/>
              <a:gd name="connsiteY0" fmla="*/ 0 h 347497"/>
              <a:gd name="connsiteX1" fmla="*/ 2298690 w 3052629"/>
              <a:gd name="connsiteY1" fmla="*/ 217013 h 347497"/>
              <a:gd name="connsiteX2" fmla="*/ 3052629 w 3052629"/>
              <a:gd name="connsiteY2" fmla="*/ 347497 h 347497"/>
              <a:gd name="connsiteX3" fmla="*/ 789710 w 3052629"/>
              <a:gd name="connsiteY3" fmla="*/ 145472 h 347497"/>
              <a:gd name="connsiteX4" fmla="*/ 0 w 3052629"/>
              <a:gd name="connsiteY4" fmla="*/ 0 h 34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629" h="347497">
                <a:moveTo>
                  <a:pt x="0" y="0"/>
                </a:moveTo>
                <a:lnTo>
                  <a:pt x="2298690" y="217013"/>
                </a:lnTo>
                <a:lnTo>
                  <a:pt x="3052629" y="347497"/>
                </a:lnTo>
                <a:lnTo>
                  <a:pt x="789710" y="14547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9CB8512F-6953-4AD8-9A0F-C8EB031E62AA}"/>
              </a:ext>
            </a:extLst>
          </p:cNvPr>
          <p:cNvSpPr/>
          <p:nvPr/>
        </p:nvSpPr>
        <p:spPr>
          <a:xfrm>
            <a:off x="7730631" y="2171982"/>
            <a:ext cx="2765778" cy="733778"/>
          </a:xfrm>
          <a:custGeom>
            <a:avLst/>
            <a:gdLst>
              <a:gd name="connsiteX0" fmla="*/ 15805 w 2765778"/>
              <a:gd name="connsiteY0" fmla="*/ 438009 h 733778"/>
              <a:gd name="connsiteX1" fmla="*/ 2765778 w 2765778"/>
              <a:gd name="connsiteY1" fmla="*/ 733778 h 733778"/>
              <a:gd name="connsiteX2" fmla="*/ 2718365 w 2765778"/>
              <a:gd name="connsiteY2" fmla="*/ 397369 h 733778"/>
              <a:gd name="connsiteX3" fmla="*/ 0 w 2765778"/>
              <a:gd name="connsiteY3" fmla="*/ 0 h 733778"/>
              <a:gd name="connsiteX4" fmla="*/ 15805 w 2765778"/>
              <a:gd name="connsiteY4" fmla="*/ 438009 h 733778"/>
              <a:gd name="connsiteX0" fmla="*/ 15805 w 2765778"/>
              <a:gd name="connsiteY0" fmla="*/ 438009 h 733778"/>
              <a:gd name="connsiteX1" fmla="*/ 781735 w 2765778"/>
              <a:gd name="connsiteY1" fmla="*/ 512461 h 733778"/>
              <a:gd name="connsiteX2" fmla="*/ 2765778 w 2765778"/>
              <a:gd name="connsiteY2" fmla="*/ 733778 h 733778"/>
              <a:gd name="connsiteX3" fmla="*/ 2718365 w 2765778"/>
              <a:gd name="connsiteY3" fmla="*/ 397369 h 733778"/>
              <a:gd name="connsiteX4" fmla="*/ 0 w 2765778"/>
              <a:gd name="connsiteY4" fmla="*/ 0 h 733778"/>
              <a:gd name="connsiteX5" fmla="*/ 15805 w 2765778"/>
              <a:gd name="connsiteY5" fmla="*/ 438009 h 733778"/>
              <a:gd name="connsiteX0" fmla="*/ 15805 w 2765778"/>
              <a:gd name="connsiteY0" fmla="*/ 438009 h 733778"/>
              <a:gd name="connsiteX1" fmla="*/ 774391 w 2765778"/>
              <a:gd name="connsiteY1" fmla="*/ 556528 h 733778"/>
              <a:gd name="connsiteX2" fmla="*/ 2765778 w 2765778"/>
              <a:gd name="connsiteY2" fmla="*/ 733778 h 733778"/>
              <a:gd name="connsiteX3" fmla="*/ 2718365 w 2765778"/>
              <a:gd name="connsiteY3" fmla="*/ 397369 h 733778"/>
              <a:gd name="connsiteX4" fmla="*/ 0 w 2765778"/>
              <a:gd name="connsiteY4" fmla="*/ 0 h 733778"/>
              <a:gd name="connsiteX5" fmla="*/ 15805 w 2765778"/>
              <a:gd name="connsiteY5" fmla="*/ 438009 h 73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778" h="733778">
                <a:moveTo>
                  <a:pt x="15805" y="438009"/>
                </a:moveTo>
                <a:lnTo>
                  <a:pt x="774391" y="556528"/>
                </a:lnTo>
                <a:lnTo>
                  <a:pt x="2765778" y="733778"/>
                </a:lnTo>
                <a:lnTo>
                  <a:pt x="2718365" y="397369"/>
                </a:lnTo>
                <a:lnTo>
                  <a:pt x="0" y="0"/>
                </a:lnTo>
                <a:cubicBezTo>
                  <a:pt x="1505" y="147508"/>
                  <a:pt x="3011" y="295017"/>
                  <a:pt x="15805" y="438009"/>
                </a:cubicBezTo>
                <a:close/>
              </a:path>
            </a:pathLst>
          </a:custGeom>
          <a:gradFill>
            <a:gsLst>
              <a:gs pos="31000">
                <a:schemeClr val="tx1">
                  <a:alpha val="0"/>
                </a:schemeClr>
              </a:gs>
              <a:gs pos="100000">
                <a:schemeClr val="tx1">
                  <a:alpha val="41000"/>
                </a:schemeClr>
              </a:gs>
            </a:gsLst>
            <a:lin ang="5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F911A6D-0FA4-44F2-8BFF-DE636621C19D}"/>
              </a:ext>
            </a:extLst>
          </p:cNvPr>
          <p:cNvSpPr/>
          <p:nvPr/>
        </p:nvSpPr>
        <p:spPr>
          <a:xfrm>
            <a:off x="10006446" y="1748562"/>
            <a:ext cx="779480" cy="1202457"/>
          </a:xfrm>
          <a:custGeom>
            <a:avLst/>
            <a:gdLst>
              <a:gd name="connsiteX0" fmla="*/ 0 w 789411"/>
              <a:gd name="connsiteY0" fmla="*/ 0 h 1088157"/>
              <a:gd name="connsiteX1" fmla="*/ 789411 w 789411"/>
              <a:gd name="connsiteY1" fmla="*/ 0 h 1088157"/>
              <a:gd name="connsiteX2" fmla="*/ 789411 w 789411"/>
              <a:gd name="connsiteY2" fmla="*/ 1088157 h 1088157"/>
              <a:gd name="connsiteX3" fmla="*/ 0 w 789411"/>
              <a:gd name="connsiteY3" fmla="*/ 1088157 h 1088157"/>
              <a:gd name="connsiteX4" fmla="*/ 0 w 789411"/>
              <a:gd name="connsiteY4" fmla="*/ 0 h 1088157"/>
              <a:gd name="connsiteX0" fmla="*/ 0 w 789411"/>
              <a:gd name="connsiteY0" fmla="*/ 0 h 1202457"/>
              <a:gd name="connsiteX1" fmla="*/ 789411 w 789411"/>
              <a:gd name="connsiteY1" fmla="*/ 0 h 1202457"/>
              <a:gd name="connsiteX2" fmla="*/ 779020 w 789411"/>
              <a:gd name="connsiteY2" fmla="*/ 1202457 h 1202457"/>
              <a:gd name="connsiteX3" fmla="*/ 0 w 789411"/>
              <a:gd name="connsiteY3" fmla="*/ 1088157 h 1202457"/>
              <a:gd name="connsiteX4" fmla="*/ 0 w 789411"/>
              <a:gd name="connsiteY4" fmla="*/ 0 h 1202457"/>
              <a:gd name="connsiteX0" fmla="*/ 0 w 779480"/>
              <a:gd name="connsiteY0" fmla="*/ 0 h 1202457"/>
              <a:gd name="connsiteX1" fmla="*/ 768629 w 779480"/>
              <a:gd name="connsiteY1" fmla="*/ 124691 h 1202457"/>
              <a:gd name="connsiteX2" fmla="*/ 779020 w 779480"/>
              <a:gd name="connsiteY2" fmla="*/ 1202457 h 1202457"/>
              <a:gd name="connsiteX3" fmla="*/ 0 w 779480"/>
              <a:gd name="connsiteY3" fmla="*/ 1088157 h 1202457"/>
              <a:gd name="connsiteX4" fmla="*/ 0 w 779480"/>
              <a:gd name="connsiteY4" fmla="*/ 0 h 120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80" h="1202457">
                <a:moveTo>
                  <a:pt x="0" y="0"/>
                </a:moveTo>
                <a:lnTo>
                  <a:pt x="768629" y="124691"/>
                </a:lnTo>
                <a:cubicBezTo>
                  <a:pt x="765165" y="525510"/>
                  <a:pt x="782484" y="801638"/>
                  <a:pt x="779020" y="1202457"/>
                </a:cubicBezTo>
                <a:lnTo>
                  <a:pt x="0" y="1088157"/>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2D987B21-7482-4A10-AE5D-9AD39C8AEBDB}"/>
              </a:ext>
            </a:extLst>
          </p:cNvPr>
          <p:cNvSpPr txBox="1"/>
          <p:nvPr/>
        </p:nvSpPr>
        <p:spPr>
          <a:xfrm>
            <a:off x="7102203" y="3328655"/>
            <a:ext cx="1922585" cy="2000548"/>
          </a:xfrm>
          <a:prstGeom prst="rect">
            <a:avLst/>
          </a:prstGeom>
          <a:noFill/>
        </p:spPr>
        <p:txBody>
          <a:bodyPr wrap="square" rtlCol="0">
            <a:spAutoFit/>
          </a:bodyPr>
          <a:lstStyle/>
          <a:p>
            <a:pPr algn="ctr"/>
            <a:r>
              <a:rPr lang="en-GB" sz="9600" b="1" dirty="0">
                <a:solidFill>
                  <a:schemeClr val="bg1"/>
                </a:solidFill>
              </a:rPr>
              <a:t>10</a:t>
            </a:r>
          </a:p>
          <a:p>
            <a:pPr algn="ctr"/>
            <a:r>
              <a:rPr lang="en-GB" sz="2800" b="1" dirty="0">
                <a:solidFill>
                  <a:schemeClr val="bg1"/>
                </a:solidFill>
              </a:rPr>
              <a:t>ACTIVITIES</a:t>
            </a:r>
          </a:p>
        </p:txBody>
      </p:sp>
      <p:sp>
        <p:nvSpPr>
          <p:cNvPr id="27" name="Freeform: Shape 26">
            <a:extLst>
              <a:ext uri="{FF2B5EF4-FFF2-40B4-BE49-F238E27FC236}">
                <a16:creationId xmlns:a16="http://schemas.microsoft.com/office/drawing/2014/main" id="{F872F1FD-5EBE-4E0E-AB5C-D842E6D9C703}"/>
              </a:ext>
            </a:extLst>
          </p:cNvPr>
          <p:cNvSpPr/>
          <p:nvPr/>
        </p:nvSpPr>
        <p:spPr>
          <a:xfrm>
            <a:off x="7538397" y="2451699"/>
            <a:ext cx="2093205" cy="616945"/>
          </a:xfrm>
          <a:custGeom>
            <a:avLst/>
            <a:gdLst>
              <a:gd name="connsiteX0" fmla="*/ 1913263 w 2093205"/>
              <a:gd name="connsiteY0" fmla="*/ 591239 h 616945"/>
              <a:gd name="connsiteX1" fmla="*/ 1869195 w 2093205"/>
              <a:gd name="connsiteY1" fmla="*/ 616945 h 616945"/>
              <a:gd name="connsiteX2" fmla="*/ 0 w 2093205"/>
              <a:gd name="connsiteY2" fmla="*/ 429658 h 616945"/>
              <a:gd name="connsiteX3" fmla="*/ 0 w 2093205"/>
              <a:gd name="connsiteY3" fmla="*/ 0 h 616945"/>
              <a:gd name="connsiteX4" fmla="*/ 2093205 w 2093205"/>
              <a:gd name="connsiteY4" fmla="*/ 231354 h 616945"/>
              <a:gd name="connsiteX5" fmla="*/ 2093205 w 2093205"/>
              <a:gd name="connsiteY5" fmla="*/ 532482 h 616945"/>
              <a:gd name="connsiteX6" fmla="*/ 1913263 w 2093205"/>
              <a:gd name="connsiteY6" fmla="*/ 591239 h 6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3205" h="616945">
                <a:moveTo>
                  <a:pt x="1913263" y="591239"/>
                </a:moveTo>
                <a:lnTo>
                  <a:pt x="1869195" y="616945"/>
                </a:lnTo>
                <a:lnTo>
                  <a:pt x="0" y="429658"/>
                </a:lnTo>
                <a:lnTo>
                  <a:pt x="0" y="0"/>
                </a:lnTo>
                <a:lnTo>
                  <a:pt x="2093205" y="231354"/>
                </a:lnTo>
                <a:lnTo>
                  <a:pt x="2093205" y="532482"/>
                </a:lnTo>
                <a:lnTo>
                  <a:pt x="1913263" y="591239"/>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9388A336-6144-428D-B280-F9DF58545850}"/>
              </a:ext>
            </a:extLst>
          </p:cNvPr>
          <p:cNvSpPr/>
          <p:nvPr/>
        </p:nvSpPr>
        <p:spPr>
          <a:xfrm>
            <a:off x="7417344" y="2494794"/>
            <a:ext cx="2093205" cy="616945"/>
          </a:xfrm>
          <a:custGeom>
            <a:avLst/>
            <a:gdLst>
              <a:gd name="connsiteX0" fmla="*/ 1913263 w 2093205"/>
              <a:gd name="connsiteY0" fmla="*/ 591239 h 616945"/>
              <a:gd name="connsiteX1" fmla="*/ 1869195 w 2093205"/>
              <a:gd name="connsiteY1" fmla="*/ 616945 h 616945"/>
              <a:gd name="connsiteX2" fmla="*/ 0 w 2093205"/>
              <a:gd name="connsiteY2" fmla="*/ 429658 h 616945"/>
              <a:gd name="connsiteX3" fmla="*/ 0 w 2093205"/>
              <a:gd name="connsiteY3" fmla="*/ 0 h 616945"/>
              <a:gd name="connsiteX4" fmla="*/ 2093205 w 2093205"/>
              <a:gd name="connsiteY4" fmla="*/ 231354 h 616945"/>
              <a:gd name="connsiteX5" fmla="*/ 2093205 w 2093205"/>
              <a:gd name="connsiteY5" fmla="*/ 532482 h 616945"/>
              <a:gd name="connsiteX6" fmla="*/ 1913263 w 2093205"/>
              <a:gd name="connsiteY6" fmla="*/ 591239 h 6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3205" h="616945">
                <a:moveTo>
                  <a:pt x="1913263" y="591239"/>
                </a:moveTo>
                <a:lnTo>
                  <a:pt x="1869195" y="616945"/>
                </a:lnTo>
                <a:lnTo>
                  <a:pt x="0" y="429658"/>
                </a:lnTo>
                <a:lnTo>
                  <a:pt x="0" y="0"/>
                </a:lnTo>
                <a:lnTo>
                  <a:pt x="2093205" y="231354"/>
                </a:lnTo>
                <a:lnTo>
                  <a:pt x="2093205" y="532482"/>
                </a:lnTo>
                <a:lnTo>
                  <a:pt x="1913263" y="59123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Shape 24">
            <a:extLst>
              <a:ext uri="{FF2B5EF4-FFF2-40B4-BE49-F238E27FC236}">
                <a16:creationId xmlns:a16="http://schemas.microsoft.com/office/drawing/2014/main" id="{5CF0E0A7-023A-4E7B-87C1-01F70E67A608}"/>
              </a:ext>
            </a:extLst>
          </p:cNvPr>
          <p:cNvSpPr/>
          <p:nvPr/>
        </p:nvSpPr>
        <p:spPr>
          <a:xfrm>
            <a:off x="7326217" y="2530207"/>
            <a:ext cx="2093205" cy="616945"/>
          </a:xfrm>
          <a:custGeom>
            <a:avLst/>
            <a:gdLst>
              <a:gd name="connsiteX0" fmla="*/ 1913263 w 2093205"/>
              <a:gd name="connsiteY0" fmla="*/ 591239 h 616945"/>
              <a:gd name="connsiteX1" fmla="*/ 1869195 w 2093205"/>
              <a:gd name="connsiteY1" fmla="*/ 616945 h 616945"/>
              <a:gd name="connsiteX2" fmla="*/ 0 w 2093205"/>
              <a:gd name="connsiteY2" fmla="*/ 429658 h 616945"/>
              <a:gd name="connsiteX3" fmla="*/ 0 w 2093205"/>
              <a:gd name="connsiteY3" fmla="*/ 0 h 616945"/>
              <a:gd name="connsiteX4" fmla="*/ 2093205 w 2093205"/>
              <a:gd name="connsiteY4" fmla="*/ 231354 h 616945"/>
              <a:gd name="connsiteX5" fmla="*/ 2093205 w 2093205"/>
              <a:gd name="connsiteY5" fmla="*/ 532482 h 616945"/>
              <a:gd name="connsiteX6" fmla="*/ 1913263 w 2093205"/>
              <a:gd name="connsiteY6" fmla="*/ 591239 h 6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3205" h="616945">
                <a:moveTo>
                  <a:pt x="1913263" y="591239"/>
                </a:moveTo>
                <a:lnTo>
                  <a:pt x="1869195" y="616945"/>
                </a:lnTo>
                <a:lnTo>
                  <a:pt x="0" y="429658"/>
                </a:lnTo>
                <a:lnTo>
                  <a:pt x="0" y="0"/>
                </a:lnTo>
                <a:lnTo>
                  <a:pt x="2093205" y="231354"/>
                </a:lnTo>
                <a:lnTo>
                  <a:pt x="2093205" y="532482"/>
                </a:lnTo>
                <a:lnTo>
                  <a:pt x="1913263" y="5912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98203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EXIT TICKETS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6</a:t>
            </a:r>
          </a:p>
        </p:txBody>
      </p:sp>
      <p:sp>
        <p:nvSpPr>
          <p:cNvPr id="18" name="Content Placeholder 5">
            <a:extLst>
              <a:ext uri="{FF2B5EF4-FFF2-40B4-BE49-F238E27FC236}">
                <a16:creationId xmlns:a16="http://schemas.microsoft.com/office/drawing/2014/main" id="{07833572-438D-4D38-ADEB-7F0D8DC78E80}"/>
              </a:ext>
            </a:extLst>
          </p:cNvPr>
          <p:cNvSpPr>
            <a:spLocks noGrp="1"/>
          </p:cNvSpPr>
          <p:nvPr>
            <p:ph idx="1"/>
          </p:nvPr>
        </p:nvSpPr>
        <p:spPr>
          <a:xfrm>
            <a:off x="248965" y="1952752"/>
            <a:ext cx="5459855" cy="4222630"/>
          </a:xfrm>
        </p:spPr>
        <p:txBody>
          <a:bodyPr>
            <a:normAutofit/>
          </a:bodyPr>
          <a:lstStyle/>
          <a:p>
            <a:pPr marL="0" indent="0" fontAlgn="base">
              <a:buNone/>
            </a:pPr>
            <a:r>
              <a:rPr lang="en-GB" sz="2400" dirty="0"/>
              <a:t>On your exit ticket, pick your top three activities that you are going to try out instead of gaming this week. </a:t>
            </a:r>
          </a:p>
          <a:p>
            <a:pPr marL="0" indent="0" fontAlgn="base">
              <a:buNone/>
            </a:pPr>
            <a:endParaRPr lang="en-GB" sz="2400" dirty="0"/>
          </a:p>
          <a:p>
            <a:pPr marL="0" indent="0" fontAlgn="base">
              <a:buNone/>
            </a:pPr>
            <a:r>
              <a:rPr lang="en-GB" sz="2400" dirty="0"/>
              <a:t>Would anyone like to share their action plan for this week?</a:t>
            </a:r>
          </a:p>
        </p:txBody>
      </p:sp>
      <p:pic>
        <p:nvPicPr>
          <p:cNvPr id="6" name="Picture 5" descr="A close up of a logo&#10;&#10;Description automatically generated">
            <a:extLst>
              <a:ext uri="{FF2B5EF4-FFF2-40B4-BE49-F238E27FC236}">
                <a16:creationId xmlns:a16="http://schemas.microsoft.com/office/drawing/2014/main" id="{71A9E66B-29E0-40DF-A86E-EBF88E0FF917}"/>
              </a:ext>
            </a:extLst>
          </p:cNvPr>
          <p:cNvPicPr>
            <a:picLocks noChangeAspect="1"/>
          </p:cNvPicPr>
          <p:nvPr/>
        </p:nvPicPr>
        <p:blipFill rotWithShape="1">
          <a:blip r:embed="rId2">
            <a:extLst>
              <a:ext uri="{28A0092B-C50C-407E-A947-70E740481C1C}">
                <a14:useLocalDpi xmlns:a14="http://schemas.microsoft.com/office/drawing/2010/main" val="0"/>
              </a:ext>
            </a:extLst>
          </a:blip>
          <a:srcRect t="19436"/>
          <a:stretch/>
        </p:blipFill>
        <p:spPr>
          <a:xfrm rot="20312099">
            <a:off x="4532522" y="962214"/>
            <a:ext cx="9700752" cy="5525084"/>
          </a:xfrm>
          <a:prstGeom prst="rect">
            <a:avLst/>
          </a:prstGeom>
        </p:spPr>
      </p:pic>
    </p:spTree>
    <p:extLst>
      <p:ext uri="{BB962C8B-B14F-4D97-AF65-F5344CB8AC3E}">
        <p14:creationId xmlns:p14="http://schemas.microsoft.com/office/powerpoint/2010/main" val="40211306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HOMEWORK ACTIVITY: </a:t>
            </a:r>
            <a:r>
              <a:rPr lang="en-GB" dirty="0">
                <a:solidFill>
                  <a:schemeClr val="bg1"/>
                </a:solidFill>
              </a:rPr>
              <a:t>KEEP A DIARY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6</a:t>
            </a:r>
          </a:p>
        </p:txBody>
      </p:sp>
      <p:sp>
        <p:nvSpPr>
          <p:cNvPr id="16" name="Content Placeholder 5">
            <a:extLst>
              <a:ext uri="{FF2B5EF4-FFF2-40B4-BE49-F238E27FC236}">
                <a16:creationId xmlns:a16="http://schemas.microsoft.com/office/drawing/2014/main" id="{03EB17EF-04DB-4921-9616-B646C3A39A2D}"/>
              </a:ext>
            </a:extLst>
          </p:cNvPr>
          <p:cNvSpPr>
            <a:spLocks noGrp="1"/>
          </p:cNvSpPr>
          <p:nvPr>
            <p:ph idx="1"/>
          </p:nvPr>
        </p:nvSpPr>
        <p:spPr>
          <a:xfrm>
            <a:off x="248967" y="2187145"/>
            <a:ext cx="5847033" cy="3989817"/>
          </a:xfrm>
        </p:spPr>
        <p:txBody>
          <a:bodyPr>
            <a:noAutofit/>
          </a:bodyPr>
          <a:lstStyle/>
          <a:p>
            <a:pPr marL="0" indent="0" fontAlgn="base">
              <a:buNone/>
            </a:pPr>
            <a:r>
              <a:rPr lang="en-US" sz="2400" b="1" dirty="0"/>
              <a:t>Create a diary of a typical week or for this coming week. Include a range of activities to balance time online/gaming.</a:t>
            </a:r>
            <a:r>
              <a:rPr lang="en-GB" sz="2400" b="1" dirty="0"/>
              <a:t>  </a:t>
            </a:r>
          </a:p>
        </p:txBody>
      </p:sp>
      <p:pic>
        <p:nvPicPr>
          <p:cNvPr id="6" name="Picture 5" descr="A picture containing stationary, table&#10;&#10;Description automatically generated">
            <a:extLst>
              <a:ext uri="{FF2B5EF4-FFF2-40B4-BE49-F238E27FC236}">
                <a16:creationId xmlns:a16="http://schemas.microsoft.com/office/drawing/2014/main" id="{1FD6F813-7C6A-424F-BA8E-88D052535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33839">
            <a:off x="6166273" y="1240362"/>
            <a:ext cx="4750889" cy="4969835"/>
          </a:xfrm>
          <a:prstGeom prst="rect">
            <a:avLst/>
          </a:prstGeom>
        </p:spPr>
      </p:pic>
    </p:spTree>
    <p:extLst>
      <p:ext uri="{BB962C8B-B14F-4D97-AF65-F5344CB8AC3E}">
        <p14:creationId xmlns:p14="http://schemas.microsoft.com/office/powerpoint/2010/main" val="15506184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6</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12DFCDC-1F60-4419-B0C8-50650916C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6BD7749C-6AE4-471F-A760-33640C46FDE6}"/>
              </a:ext>
            </a:extLst>
          </p:cNvPr>
          <p:cNvSpPr txBox="1"/>
          <p:nvPr/>
        </p:nvSpPr>
        <p:spPr>
          <a:xfrm>
            <a:off x="2157273" y="4385569"/>
            <a:ext cx="3777343" cy="923330"/>
          </a:xfrm>
          <a:prstGeom prst="rect">
            <a:avLst/>
          </a:prstGeom>
          <a:noFill/>
        </p:spPr>
        <p:txBody>
          <a:bodyPr wrap="square">
            <a:spAutoFit/>
          </a:bodyPr>
          <a:lstStyle/>
          <a:p>
            <a:pPr algn="ctr"/>
            <a:endParaRPr lang="en-GB" sz="1800" b="1" dirty="0">
              <a:effectLst/>
              <a:ea typeface="Times New Roman" panose="02020603050405020304" pitchFamily="18" charset="0"/>
            </a:endParaRPr>
          </a:p>
          <a:p>
            <a:pPr algn="ctr"/>
            <a:r>
              <a:rPr lang="en-GB" sz="1800" b="1" u="sng" kern="1200" dirty="0">
                <a:solidFill>
                  <a:srgbClr val="000000"/>
                </a:solidFill>
                <a:effectLst/>
                <a:ea typeface="Times New Roman" panose="02020603050405020304" pitchFamily="18" charset="0"/>
              </a:rPr>
              <a:t>YoungPeopleService@gamcare.org.uk</a:t>
            </a:r>
            <a:endParaRPr lang="en-GB" sz="1800" b="1" dirty="0">
              <a:effectLst/>
              <a:ea typeface="Times New Roman" panose="02020603050405020304" pitchFamily="18" charset="0"/>
            </a:endParaRPr>
          </a:p>
          <a:p>
            <a:pPr algn="ctr"/>
            <a:r>
              <a:rPr lang="en-GB" sz="1800" b="1" kern="1200" dirty="0">
                <a:solidFill>
                  <a:srgbClr val="000000"/>
                </a:solidFill>
                <a:effectLst/>
                <a:ea typeface="Times New Roman" panose="02020603050405020304" pitchFamily="18" charset="0"/>
              </a:rPr>
              <a:t>T:</a:t>
            </a:r>
            <a:r>
              <a:rPr lang="en-GB" sz="1800" b="1" dirty="0">
                <a:solidFill>
                  <a:srgbClr val="000000"/>
                </a:solidFill>
                <a:ea typeface="Times New Roman" panose="02020603050405020304" pitchFamily="18" charset="0"/>
              </a:rPr>
              <a:t> 02030926964</a:t>
            </a:r>
            <a:endParaRPr lang="en-GB" sz="1800" b="1" kern="1200" dirty="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12877889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74237" y="914400"/>
            <a:ext cx="3657600" cy="2887579"/>
          </a:xfrm>
        </p:spPr>
        <p:txBody>
          <a:bodyPr>
            <a:normAutofit/>
          </a:bodyPr>
          <a:lstStyle/>
          <a:p>
            <a:r>
              <a:rPr lang="en-GB" sz="4100">
                <a:solidFill>
                  <a:srgbClr val="FFFFFF"/>
                </a:solidFill>
              </a:rPr>
              <a:t>AN INTRODUCTION </a:t>
            </a:r>
            <a:br>
              <a:rPr lang="en-GB" sz="4100">
                <a:solidFill>
                  <a:srgbClr val="FFFFFF"/>
                </a:solidFill>
              </a:rPr>
            </a:br>
            <a:r>
              <a:rPr lang="en-GB" sz="4100">
                <a:solidFill>
                  <a:srgbClr val="FFFFFF"/>
                </a:solidFill>
              </a:rPr>
              <a:t>TO GAMING</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74237" y="4170501"/>
            <a:ext cx="3657600" cy="1525597"/>
          </a:xfrm>
        </p:spPr>
        <p:txBody>
          <a:bodyPr>
            <a:normAutofit/>
          </a:bodyPr>
          <a:lstStyle/>
          <a:p>
            <a:r>
              <a:rPr lang="en-GB" sz="2000">
                <a:solidFill>
                  <a:srgbClr val="FFFFFF"/>
                </a:solidFill>
              </a:rPr>
              <a:t>YEAR 7 / LESSON 1</a:t>
            </a:r>
          </a:p>
        </p:txBody>
      </p:sp>
      <p:cxnSp>
        <p:nvCxnSpPr>
          <p:cNvPr id="14"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A close up of a device&#10;&#10;Description automatically generated">
            <a:extLst>
              <a:ext uri="{FF2B5EF4-FFF2-40B4-BE49-F238E27FC236}">
                <a16:creationId xmlns:a16="http://schemas.microsoft.com/office/drawing/2014/main" id="{5D56CD76-50F7-4B86-AA1E-1F6FF0241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545" y="-123998"/>
            <a:ext cx="5373329" cy="6911032"/>
          </a:xfrm>
          <a:prstGeom prst="rect">
            <a:avLst/>
          </a:prstGeom>
        </p:spPr>
      </p:pic>
    </p:spTree>
    <p:extLst>
      <p:ext uri="{BB962C8B-B14F-4D97-AF65-F5344CB8AC3E}">
        <p14:creationId xmlns:p14="http://schemas.microsoft.com/office/powerpoint/2010/main" val="30688799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075857" y="1494503"/>
            <a:ext cx="7116143" cy="249356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075857" y="4015056"/>
            <a:ext cx="7116143" cy="1500187"/>
          </a:xfrm>
        </p:spPr>
        <p:txBody>
          <a:bodyPr/>
          <a:lstStyle/>
          <a:p>
            <a:r>
              <a:rPr lang="en-US" b="1">
                <a:solidFill>
                  <a:schemeClr val="tx1"/>
                </a:solidFill>
              </a:rPr>
              <a:t>Traffic lights: </a:t>
            </a:r>
            <a:r>
              <a:rPr lang="en-US">
                <a:solidFill>
                  <a:schemeClr val="tx1"/>
                </a:solidFill>
              </a:rPr>
              <a:t>When does gaming become harmful?</a:t>
            </a:r>
            <a:endParaRPr lang="en-GB">
              <a:solidFill>
                <a:schemeClr val="tx1"/>
              </a:solidFill>
            </a:endParaRP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7 / LESSON 1</a:t>
            </a:r>
          </a:p>
        </p:txBody>
      </p:sp>
      <p:pic>
        <p:nvPicPr>
          <p:cNvPr id="3" name="Picture 2" descr="A picture containing stoplight, traffic, light, stop&#10;&#10;Description automatically generated">
            <a:extLst>
              <a:ext uri="{FF2B5EF4-FFF2-40B4-BE49-F238E27FC236}">
                <a16:creationId xmlns:a16="http://schemas.microsoft.com/office/drawing/2014/main" id="{EF824B09-48D9-4E60-A6C3-1C404CB95D79}"/>
              </a:ext>
            </a:extLst>
          </p:cNvPr>
          <p:cNvPicPr>
            <a:picLocks noChangeAspect="1"/>
          </p:cNvPicPr>
          <p:nvPr/>
        </p:nvPicPr>
        <p:blipFill rotWithShape="1">
          <a:blip r:embed="rId2">
            <a:extLst>
              <a:ext uri="{28A0092B-C50C-407E-A947-70E740481C1C}">
                <a14:useLocalDpi xmlns:a14="http://schemas.microsoft.com/office/drawing/2010/main" val="0"/>
              </a:ext>
            </a:extLst>
          </a:blip>
          <a:srcRect r="8724"/>
          <a:stretch/>
        </p:blipFill>
        <p:spPr>
          <a:xfrm flipH="1">
            <a:off x="0" y="518572"/>
            <a:ext cx="4783394" cy="6339428"/>
          </a:xfrm>
          <a:prstGeom prst="rect">
            <a:avLst/>
          </a:prstGeom>
        </p:spPr>
      </p:pic>
    </p:spTree>
    <p:extLst>
      <p:ext uri="{BB962C8B-B14F-4D97-AF65-F5344CB8AC3E}">
        <p14:creationId xmlns:p14="http://schemas.microsoft.com/office/powerpoint/2010/main" val="42895392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997407" cy="3989817"/>
          </a:xfrm>
        </p:spPr>
        <p:txBody>
          <a:bodyPr>
            <a:normAutofit/>
          </a:bodyPr>
          <a:lstStyle/>
          <a:p>
            <a:pPr lvl="0"/>
            <a:r>
              <a:rPr lang="en-GB" sz="2400"/>
              <a:t>Understand what is meant by the term ‘gaming’</a:t>
            </a:r>
          </a:p>
          <a:p>
            <a:pPr lvl="0"/>
            <a:r>
              <a:rPr lang="en-GB" sz="2400"/>
              <a:t>Understand that Gaming Disorder is a Disorder classified by the World Health organisation</a:t>
            </a:r>
          </a:p>
          <a:p>
            <a:pPr lvl="0"/>
            <a:r>
              <a:rPr lang="en-GB" sz="2400"/>
              <a:t>Understand how to stay safe when playing online games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1</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88442" y="855407"/>
            <a:ext cx="4854590" cy="5174690"/>
          </a:xfrm>
          <a:prstGeom prst="rect">
            <a:avLst/>
          </a:prstGeom>
        </p:spPr>
      </p:pic>
    </p:spTree>
    <p:extLst>
      <p:ext uri="{BB962C8B-B14F-4D97-AF65-F5344CB8AC3E}">
        <p14:creationId xmlns:p14="http://schemas.microsoft.com/office/powerpoint/2010/main" val="37889937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908917" cy="3989817"/>
          </a:xfrm>
        </p:spPr>
        <p:txBody>
          <a:bodyPr>
            <a:normAutofit/>
          </a:bodyPr>
          <a:lstStyle/>
          <a:p>
            <a:pPr lvl="0"/>
            <a:r>
              <a:rPr lang="en-GB" sz="2400"/>
              <a:t>I understand and can define Gaming Disorder </a:t>
            </a:r>
          </a:p>
          <a:p>
            <a:pPr lvl="0"/>
            <a:r>
              <a:rPr lang="en-GB" sz="2400"/>
              <a:t>I understand how to balance my time playing video games with other activities</a:t>
            </a:r>
          </a:p>
          <a:p>
            <a:pPr lvl="0"/>
            <a:r>
              <a:rPr lang="en-GB" sz="2400"/>
              <a:t>I know how to stay safe online</a:t>
            </a:r>
          </a:p>
          <a:p>
            <a:pPr lvl="0"/>
            <a:r>
              <a:rPr lang="en-GB" sz="2400"/>
              <a:t>I know how to get help if I am worried about my gaming or somebody else’s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1</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extLst>
      <p:ext uri="{BB962C8B-B14F-4D97-AF65-F5344CB8AC3E}">
        <p14:creationId xmlns:p14="http://schemas.microsoft.com/office/powerpoint/2010/main" val="15856804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2-MINUTE SCRIBBLE </a:t>
            </a:r>
          </a:p>
        </p:txBody>
      </p:sp>
      <p:graphicFrame>
        <p:nvGraphicFramePr>
          <p:cNvPr id="16" name="Content Placeholder 5">
            <a:extLst>
              <a:ext uri="{FF2B5EF4-FFF2-40B4-BE49-F238E27FC236}">
                <a16:creationId xmlns:a16="http://schemas.microsoft.com/office/drawing/2014/main" id="{1F6E4E57-5F27-4C74-8929-84168DDA086D}"/>
              </a:ext>
            </a:extLst>
          </p:cNvPr>
          <p:cNvGraphicFramePr>
            <a:graphicFrameLocks noGrp="1"/>
          </p:cNvGraphicFramePr>
          <p:nvPr>
            <p:ph idx="1"/>
            <p:extLst>
              <p:ext uri="{D42A27DB-BD31-4B8C-83A1-F6EECF244321}">
                <p14:modId xmlns:p14="http://schemas.microsoft.com/office/powerpoint/2010/main" val="1652880577"/>
              </p:ext>
            </p:extLst>
          </p:nvPr>
        </p:nvGraphicFramePr>
        <p:xfrm>
          <a:off x="248967" y="1634162"/>
          <a:ext cx="7647258" cy="4299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1</a:t>
            </a:r>
          </a:p>
        </p:txBody>
      </p:sp>
      <p:pic>
        <p:nvPicPr>
          <p:cNvPr id="8" name="Picture 7" descr="African, Asian, Black, Brown, Cartoon">
            <a:hlinkClick r:id="rId7"/>
            <a:extLst>
              <a:ext uri="{FF2B5EF4-FFF2-40B4-BE49-F238E27FC236}">
                <a16:creationId xmlns:a16="http://schemas.microsoft.com/office/drawing/2014/main" id="{F8C55059-CDC6-4FE8-B51C-7FCB719FEE3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781098" y="2136901"/>
            <a:ext cx="4137632" cy="3371887"/>
          </a:xfrm>
          <a:prstGeom prst="rect">
            <a:avLst/>
          </a:prstGeom>
          <a:noFill/>
          <a:ln>
            <a:noFill/>
          </a:ln>
        </p:spPr>
      </p:pic>
    </p:spTree>
    <p:extLst>
      <p:ext uri="{BB962C8B-B14F-4D97-AF65-F5344CB8AC3E}">
        <p14:creationId xmlns:p14="http://schemas.microsoft.com/office/powerpoint/2010/main" val="814722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GRAFFITI BOARD. WHEN I GAME I FEEL...</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1</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6851886" y="2019297"/>
            <a:ext cx="4724596" cy="4678391"/>
          </a:xfrm>
        </p:spPr>
        <p:txBody>
          <a:bodyPr vert="horz" lIns="91440" tIns="45720" rIns="91440" bIns="45720" rtlCol="0" anchor="t">
            <a:noAutofit/>
          </a:bodyPr>
          <a:lstStyle/>
          <a:p>
            <a:r>
              <a:rPr lang="en-GB" sz="2400"/>
              <a:t>Which feelings are positive/good? </a:t>
            </a:r>
            <a:br>
              <a:rPr lang="en-GB" sz="2400"/>
            </a:br>
            <a:r>
              <a:rPr lang="en-GB" sz="2400"/>
              <a:t>Which are negative/bad?</a:t>
            </a:r>
          </a:p>
          <a:p>
            <a:r>
              <a:rPr lang="en-GB" sz="2400"/>
              <a:t>Pick two things from the positive list and two things from the negative list and write a suggestion on how to ensure your time gaming is enjoyable.</a:t>
            </a:r>
            <a:endParaRPr lang="en-GB" sz="2400">
              <a:cs typeface="Calibri"/>
            </a:endParaRPr>
          </a:p>
        </p:txBody>
      </p:sp>
      <p:pic>
        <p:nvPicPr>
          <p:cNvPr id="29" name="Picture 28">
            <a:extLst>
              <a:ext uri="{FF2B5EF4-FFF2-40B4-BE49-F238E27FC236}">
                <a16:creationId xmlns:a16="http://schemas.microsoft.com/office/drawing/2014/main" id="{50FD3350-9C6C-4AC3-93B8-E662FD42F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4942">
            <a:off x="443253" y="1401684"/>
            <a:ext cx="6159060" cy="4820808"/>
          </a:xfrm>
          <a:prstGeom prst="rect">
            <a:avLst/>
          </a:prstGeom>
        </p:spPr>
      </p:pic>
      <p:sp>
        <p:nvSpPr>
          <p:cNvPr id="30" name="TextBox 29">
            <a:extLst>
              <a:ext uri="{FF2B5EF4-FFF2-40B4-BE49-F238E27FC236}">
                <a16:creationId xmlns:a16="http://schemas.microsoft.com/office/drawing/2014/main" id="{6E287722-62F1-4388-A80A-6F86265F13ED}"/>
              </a:ext>
            </a:extLst>
          </p:cNvPr>
          <p:cNvSpPr txBox="1"/>
          <p:nvPr/>
        </p:nvSpPr>
        <p:spPr>
          <a:xfrm rot="21388324">
            <a:off x="1255915" y="2619656"/>
            <a:ext cx="11110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HAPPY</a:t>
            </a:r>
          </a:p>
        </p:txBody>
      </p:sp>
      <p:sp>
        <p:nvSpPr>
          <p:cNvPr id="31" name="TextBox 30">
            <a:extLst>
              <a:ext uri="{FF2B5EF4-FFF2-40B4-BE49-F238E27FC236}">
                <a16:creationId xmlns:a16="http://schemas.microsoft.com/office/drawing/2014/main" id="{FFEE2065-3A35-4CED-A68D-889C3D5F15EE}"/>
              </a:ext>
            </a:extLst>
          </p:cNvPr>
          <p:cNvSpPr txBox="1"/>
          <p:nvPr/>
        </p:nvSpPr>
        <p:spPr>
          <a:xfrm rot="20660726">
            <a:off x="2397415" y="2531168"/>
            <a:ext cx="11110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33725">
                    <a:lumMod val="50000"/>
                  </a:srgbClr>
                </a:solidFill>
                <a:effectLst/>
                <a:uLnTx/>
                <a:uFillTx/>
                <a:latin typeface="Comic Sans MS" panose="030F0702030302020204" pitchFamily="66" charset="0"/>
                <a:ea typeface="+mn-ea"/>
                <a:cs typeface="+mn-cs"/>
              </a:rPr>
              <a:t>ANGRY</a:t>
            </a:r>
          </a:p>
        </p:txBody>
      </p:sp>
      <p:sp>
        <p:nvSpPr>
          <p:cNvPr id="32" name="TextBox 31">
            <a:extLst>
              <a:ext uri="{FF2B5EF4-FFF2-40B4-BE49-F238E27FC236}">
                <a16:creationId xmlns:a16="http://schemas.microsoft.com/office/drawing/2014/main" id="{5E2D5EA7-35F9-4769-AA8A-F0DFDF63B26B}"/>
              </a:ext>
            </a:extLst>
          </p:cNvPr>
          <p:cNvSpPr txBox="1"/>
          <p:nvPr/>
        </p:nvSpPr>
        <p:spPr>
          <a:xfrm rot="254020">
            <a:off x="3420054" y="2500914"/>
            <a:ext cx="11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15CB2">
                    <a:lumMod val="75000"/>
                  </a:srgbClr>
                </a:solidFill>
                <a:effectLst/>
                <a:uLnTx/>
                <a:uFillTx/>
                <a:latin typeface="Comic Sans MS" panose="030F0702030302020204" pitchFamily="66" charset="0"/>
                <a:ea typeface="+mn-ea"/>
                <a:cs typeface="+mn-cs"/>
              </a:rPr>
              <a:t>ANXIOUS</a:t>
            </a:r>
          </a:p>
        </p:txBody>
      </p:sp>
      <p:sp>
        <p:nvSpPr>
          <p:cNvPr id="33" name="TextBox 32">
            <a:extLst>
              <a:ext uri="{FF2B5EF4-FFF2-40B4-BE49-F238E27FC236}">
                <a16:creationId xmlns:a16="http://schemas.microsoft.com/office/drawing/2014/main" id="{1569BBD9-3511-42DF-A9E2-03AD5D7292A0}"/>
              </a:ext>
            </a:extLst>
          </p:cNvPr>
          <p:cNvSpPr txBox="1"/>
          <p:nvPr/>
        </p:nvSpPr>
        <p:spPr>
          <a:xfrm rot="19783937">
            <a:off x="4712764" y="2280423"/>
            <a:ext cx="11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PEACEFUL</a:t>
            </a:r>
          </a:p>
        </p:txBody>
      </p:sp>
      <p:sp>
        <p:nvSpPr>
          <p:cNvPr id="34" name="TextBox 33">
            <a:extLst>
              <a:ext uri="{FF2B5EF4-FFF2-40B4-BE49-F238E27FC236}">
                <a16:creationId xmlns:a16="http://schemas.microsoft.com/office/drawing/2014/main" id="{81440ED1-363A-4F32-9FE8-8CBD3FC2A1A0}"/>
              </a:ext>
            </a:extLst>
          </p:cNvPr>
          <p:cNvSpPr txBox="1"/>
          <p:nvPr/>
        </p:nvSpPr>
        <p:spPr>
          <a:xfrm rot="2145483">
            <a:off x="1270540" y="4003739"/>
            <a:ext cx="125892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E33725">
                    <a:lumMod val="50000"/>
                  </a:srgbClr>
                </a:solidFill>
                <a:effectLst/>
                <a:uLnTx/>
                <a:uFillTx/>
                <a:latin typeface="Comic Sans MS" panose="030F0702030302020204" pitchFamily="66" charset="0"/>
                <a:ea typeface="+mn-ea"/>
                <a:cs typeface="+mn-cs"/>
              </a:rPr>
              <a:t>COMPETITIVE</a:t>
            </a:r>
          </a:p>
        </p:txBody>
      </p:sp>
      <p:sp>
        <p:nvSpPr>
          <p:cNvPr id="35" name="TextBox 34">
            <a:extLst>
              <a:ext uri="{FF2B5EF4-FFF2-40B4-BE49-F238E27FC236}">
                <a16:creationId xmlns:a16="http://schemas.microsoft.com/office/drawing/2014/main" id="{03420FBF-11E8-409D-BF12-18ED0F6A935C}"/>
              </a:ext>
            </a:extLst>
          </p:cNvPr>
          <p:cNvSpPr txBox="1"/>
          <p:nvPr/>
        </p:nvSpPr>
        <p:spPr>
          <a:xfrm rot="19670147">
            <a:off x="2376160" y="3727492"/>
            <a:ext cx="12589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4546A">
                    <a:lumMod val="75000"/>
                  </a:srgbClr>
                </a:solidFill>
                <a:effectLst/>
                <a:uLnTx/>
                <a:uFillTx/>
                <a:latin typeface="Comic Sans MS" panose="030F0702030302020204" pitchFamily="66" charset="0"/>
                <a:ea typeface="+mn-ea"/>
                <a:cs typeface="+mn-cs"/>
              </a:rPr>
              <a:t>WINNER</a:t>
            </a:r>
          </a:p>
        </p:txBody>
      </p:sp>
      <p:sp>
        <p:nvSpPr>
          <p:cNvPr id="36" name="TextBox 35">
            <a:extLst>
              <a:ext uri="{FF2B5EF4-FFF2-40B4-BE49-F238E27FC236}">
                <a16:creationId xmlns:a16="http://schemas.microsoft.com/office/drawing/2014/main" id="{9B4B1F23-97A5-43DA-B09C-0EFBE959885D}"/>
              </a:ext>
            </a:extLst>
          </p:cNvPr>
          <p:cNvSpPr txBox="1"/>
          <p:nvPr/>
        </p:nvSpPr>
        <p:spPr>
          <a:xfrm rot="19740774">
            <a:off x="3512178" y="3857512"/>
            <a:ext cx="12589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E33725">
                    <a:lumMod val="50000"/>
                  </a:srgbClr>
                </a:solidFill>
                <a:effectLst/>
                <a:uLnTx/>
                <a:uFillTx/>
                <a:latin typeface="Comic Sans MS" panose="030F0702030302020204" pitchFamily="66" charset="0"/>
                <a:ea typeface="+mn-ea"/>
                <a:cs typeface="+mn-cs"/>
              </a:rPr>
              <a:t>POWERFUL</a:t>
            </a:r>
          </a:p>
        </p:txBody>
      </p:sp>
      <p:sp>
        <p:nvSpPr>
          <p:cNvPr id="37" name="TextBox 36">
            <a:extLst>
              <a:ext uri="{FF2B5EF4-FFF2-40B4-BE49-F238E27FC236}">
                <a16:creationId xmlns:a16="http://schemas.microsoft.com/office/drawing/2014/main" id="{85234661-655D-449A-BA47-03C4105AAC94}"/>
              </a:ext>
            </a:extLst>
          </p:cNvPr>
          <p:cNvSpPr txBox="1"/>
          <p:nvPr/>
        </p:nvSpPr>
        <p:spPr>
          <a:xfrm rot="2145483">
            <a:off x="4699299" y="3424592"/>
            <a:ext cx="125892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115CB2">
                    <a:lumMod val="75000"/>
                  </a:srgbClr>
                </a:solidFill>
                <a:effectLst/>
                <a:uLnTx/>
                <a:uFillTx/>
                <a:latin typeface="Comic Sans MS" panose="030F0702030302020204" pitchFamily="66" charset="0"/>
                <a:ea typeface="+mn-ea"/>
                <a:cs typeface="+mn-cs"/>
              </a:rPr>
              <a:t>UNBEATABLE</a:t>
            </a:r>
          </a:p>
        </p:txBody>
      </p:sp>
      <p:sp>
        <p:nvSpPr>
          <p:cNvPr id="38" name="TextBox 37">
            <a:extLst>
              <a:ext uri="{FF2B5EF4-FFF2-40B4-BE49-F238E27FC236}">
                <a16:creationId xmlns:a16="http://schemas.microsoft.com/office/drawing/2014/main" id="{DE4124CC-EF2B-4513-923E-11D9ECDB13E4}"/>
              </a:ext>
            </a:extLst>
          </p:cNvPr>
          <p:cNvSpPr txBox="1"/>
          <p:nvPr/>
        </p:nvSpPr>
        <p:spPr>
          <a:xfrm rot="20660726">
            <a:off x="1227924" y="5061671"/>
            <a:ext cx="11110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E33725">
                    <a:lumMod val="50000"/>
                  </a:srgbClr>
                </a:solidFill>
                <a:effectLst/>
                <a:uLnTx/>
                <a:uFillTx/>
                <a:latin typeface="Comic Sans MS" panose="030F0702030302020204" pitchFamily="66" charset="0"/>
                <a:ea typeface="+mn-ea"/>
                <a:cs typeface="+mn-cs"/>
              </a:rPr>
              <a:t>HUNGRY</a:t>
            </a:r>
          </a:p>
        </p:txBody>
      </p:sp>
      <p:sp>
        <p:nvSpPr>
          <p:cNvPr id="39" name="TextBox 38">
            <a:extLst>
              <a:ext uri="{FF2B5EF4-FFF2-40B4-BE49-F238E27FC236}">
                <a16:creationId xmlns:a16="http://schemas.microsoft.com/office/drawing/2014/main" id="{6B1D640C-2857-42D9-B784-DD9F64AF5569}"/>
              </a:ext>
            </a:extLst>
          </p:cNvPr>
          <p:cNvSpPr txBox="1"/>
          <p:nvPr/>
        </p:nvSpPr>
        <p:spPr>
          <a:xfrm rot="1609076">
            <a:off x="2493044" y="4976236"/>
            <a:ext cx="111104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FRUSTRATED</a:t>
            </a:r>
          </a:p>
        </p:txBody>
      </p:sp>
      <p:sp>
        <p:nvSpPr>
          <p:cNvPr id="40" name="TextBox 39">
            <a:extLst>
              <a:ext uri="{FF2B5EF4-FFF2-40B4-BE49-F238E27FC236}">
                <a16:creationId xmlns:a16="http://schemas.microsoft.com/office/drawing/2014/main" id="{04E1703C-E94B-46E9-BA95-D1A5A16B53AA}"/>
              </a:ext>
            </a:extLst>
          </p:cNvPr>
          <p:cNvSpPr txBox="1"/>
          <p:nvPr/>
        </p:nvSpPr>
        <p:spPr>
          <a:xfrm rot="254020">
            <a:off x="3690583" y="4884671"/>
            <a:ext cx="11110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15CB2">
                    <a:lumMod val="75000"/>
                  </a:srgbClr>
                </a:solidFill>
                <a:effectLst/>
                <a:uLnTx/>
                <a:uFillTx/>
                <a:latin typeface="Comic Sans MS" panose="030F0702030302020204" pitchFamily="66" charset="0"/>
                <a:ea typeface="+mn-ea"/>
                <a:cs typeface="+mn-cs"/>
              </a:rPr>
              <a:t>TIRED</a:t>
            </a:r>
          </a:p>
        </p:txBody>
      </p:sp>
      <p:sp>
        <p:nvSpPr>
          <p:cNvPr id="41" name="TextBox 40">
            <a:extLst>
              <a:ext uri="{FF2B5EF4-FFF2-40B4-BE49-F238E27FC236}">
                <a16:creationId xmlns:a16="http://schemas.microsoft.com/office/drawing/2014/main" id="{CF64D5FD-9E9C-434C-B1A1-08C654DBE516}"/>
              </a:ext>
            </a:extLst>
          </p:cNvPr>
          <p:cNvSpPr txBox="1"/>
          <p:nvPr/>
        </p:nvSpPr>
        <p:spPr>
          <a:xfrm rot="1314040">
            <a:off x="4795937" y="4623191"/>
            <a:ext cx="12589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E33725">
                    <a:lumMod val="50000"/>
                  </a:srgbClr>
                </a:solidFill>
                <a:effectLst/>
                <a:uLnTx/>
                <a:uFillTx/>
                <a:latin typeface="Comic Sans MS" panose="030F0702030302020204" pitchFamily="66" charset="0"/>
                <a:ea typeface="+mn-ea"/>
                <a:cs typeface="+mn-cs"/>
              </a:rPr>
              <a:t>ALIVE</a:t>
            </a:r>
          </a:p>
        </p:txBody>
      </p:sp>
    </p:spTree>
    <p:extLst>
      <p:ext uri="{BB962C8B-B14F-4D97-AF65-F5344CB8AC3E}">
        <p14:creationId xmlns:p14="http://schemas.microsoft.com/office/powerpoint/2010/main" val="33600119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irt&#10;&#10;Description automatically generated">
            <a:extLst>
              <a:ext uri="{FF2B5EF4-FFF2-40B4-BE49-F238E27FC236}">
                <a16:creationId xmlns:a16="http://schemas.microsoft.com/office/drawing/2014/main" id="{6F77C64B-6264-47F6-84E4-02F01AA83ADD}"/>
              </a:ext>
            </a:extLst>
          </p:cNvPr>
          <p:cNvPicPr>
            <a:picLocks noChangeAspect="1"/>
          </p:cNvPicPr>
          <p:nvPr/>
        </p:nvPicPr>
        <p:blipFill rotWithShape="1">
          <a:blip r:embed="rId2">
            <a:extLst>
              <a:ext uri="{28A0092B-C50C-407E-A947-70E740481C1C}">
                <a14:useLocalDpi xmlns:a14="http://schemas.microsoft.com/office/drawing/2010/main" val="0"/>
              </a:ext>
            </a:extLst>
          </a:blip>
          <a:srcRect l="6742" r="15098" b="6392"/>
          <a:stretch/>
        </p:blipFill>
        <p:spPr>
          <a:xfrm>
            <a:off x="4761570" y="925551"/>
            <a:ext cx="7430430" cy="5932449"/>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IS ADDICTION?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01364" y="1794944"/>
            <a:ext cx="5847036" cy="4265234"/>
          </a:xfrm>
        </p:spPr>
        <p:txBody>
          <a:bodyPr>
            <a:normAutofit/>
          </a:bodyPr>
          <a:lstStyle/>
          <a:p>
            <a:pPr marL="0" indent="0">
              <a:buNone/>
            </a:pPr>
            <a:r>
              <a:rPr lang="en-GB" sz="2400" b="1"/>
              <a:t>Can you become addicted to video games?</a:t>
            </a:r>
            <a:endParaRPr lang="en-GB" sz="2400"/>
          </a:p>
          <a:p>
            <a:r>
              <a:rPr lang="en-GB" sz="2400"/>
              <a:t>Discuss with your table and share your agreed definition.</a:t>
            </a:r>
          </a:p>
          <a:p>
            <a:pPr marL="0" indent="0">
              <a:buNone/>
            </a:pPr>
            <a:endParaRPr lang="en-GB" sz="2400"/>
          </a:p>
          <a:p>
            <a:pPr marL="0" indent="0">
              <a:buNone/>
            </a:pPr>
            <a:r>
              <a:rPr lang="en-GB" sz="2400" b="1"/>
              <a:t>What does harm look like?</a:t>
            </a:r>
          </a:p>
          <a:p>
            <a:r>
              <a:rPr lang="en-GB" sz="2400"/>
              <a:t>Discuss with your table and share </a:t>
            </a:r>
            <a:br>
              <a:rPr lang="en-GB" sz="2400"/>
            </a:br>
            <a:r>
              <a:rPr lang="en-GB" sz="2400"/>
              <a:t>your ideas.</a:t>
            </a:r>
          </a:p>
          <a:p>
            <a:pPr marL="0" indent="0">
              <a:buNone/>
            </a:pPr>
            <a:endParaRPr lang="en-GB" sz="240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1</a:t>
            </a:r>
          </a:p>
        </p:txBody>
      </p:sp>
      <p:sp>
        <p:nvSpPr>
          <p:cNvPr id="11" name="TextBox 10">
            <a:extLst>
              <a:ext uri="{FF2B5EF4-FFF2-40B4-BE49-F238E27FC236}">
                <a16:creationId xmlns:a16="http://schemas.microsoft.com/office/drawing/2014/main" id="{F1E1A17C-9252-4DC8-9D1D-B34B1CD5E54B}"/>
              </a:ext>
            </a:extLst>
          </p:cNvPr>
          <p:cNvSpPr txBox="1"/>
          <p:nvPr/>
        </p:nvSpPr>
        <p:spPr>
          <a:xfrm>
            <a:off x="248967" y="6522206"/>
            <a:ext cx="51548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©YGAM 2020: All rights reserved</a:t>
            </a:r>
          </a:p>
        </p:txBody>
      </p:sp>
      <p:pic>
        <p:nvPicPr>
          <p:cNvPr id="12" name="Picture 11" descr="A picture containing clock, meter&#10;&#10;Description automatically generated">
            <a:extLst>
              <a:ext uri="{FF2B5EF4-FFF2-40B4-BE49-F238E27FC236}">
                <a16:creationId xmlns:a16="http://schemas.microsoft.com/office/drawing/2014/main" id="{0C9C7B39-C222-47DA-8817-B6A570A38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Tree>
    <p:extLst>
      <p:ext uri="{BB962C8B-B14F-4D97-AF65-F5344CB8AC3E}">
        <p14:creationId xmlns:p14="http://schemas.microsoft.com/office/powerpoint/2010/main" val="5251235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omputer, keyboard&#10;&#10;Description automatically generated">
            <a:extLst>
              <a:ext uri="{FF2B5EF4-FFF2-40B4-BE49-F238E27FC236}">
                <a16:creationId xmlns:a16="http://schemas.microsoft.com/office/drawing/2014/main" id="{02FC9FA7-4877-4D76-BBB0-E88AF65F454E}"/>
              </a:ext>
            </a:extLst>
          </p:cNvPr>
          <p:cNvPicPr>
            <a:picLocks noChangeAspect="1"/>
          </p:cNvPicPr>
          <p:nvPr/>
        </p:nvPicPr>
        <p:blipFill rotWithShape="1">
          <a:blip r:embed="rId2">
            <a:extLst>
              <a:ext uri="{28A0092B-C50C-407E-A947-70E740481C1C}">
                <a14:useLocalDpi xmlns:a14="http://schemas.microsoft.com/office/drawing/2010/main" val="0"/>
              </a:ext>
            </a:extLst>
          </a:blip>
          <a:srcRect t="13843" b="1769"/>
          <a:stretch/>
        </p:blipFill>
        <p:spPr>
          <a:xfrm>
            <a:off x="0" y="0"/>
            <a:ext cx="12192002" cy="6858000"/>
          </a:xfrm>
          <a:prstGeom prst="rect">
            <a:avLst/>
          </a:prstGeom>
        </p:spPr>
      </p:pic>
      <p:sp>
        <p:nvSpPr>
          <p:cNvPr id="12" name="Rectangle 11">
            <a:extLst>
              <a:ext uri="{FF2B5EF4-FFF2-40B4-BE49-F238E27FC236}">
                <a16:creationId xmlns:a16="http://schemas.microsoft.com/office/drawing/2014/main" id="{A8DCA84C-2B00-452E-AAFD-838566DB5A68}"/>
              </a:ext>
            </a:extLst>
          </p:cNvPr>
          <p:cNvSpPr/>
          <p:nvPr/>
        </p:nvSpPr>
        <p:spPr>
          <a:xfrm>
            <a:off x="0" y="2455904"/>
            <a:ext cx="12192000" cy="2726772"/>
          </a:xfrm>
          <a:prstGeom prst="rect">
            <a:avLst/>
          </a:prstGeom>
          <a:gradFill>
            <a:gsLst>
              <a:gs pos="0">
                <a:schemeClr val="tx1">
                  <a:alpha val="0"/>
                </a:schemeClr>
              </a:gs>
              <a:gs pos="40000">
                <a:schemeClr val="tx1">
                  <a:alpha val="50000"/>
                </a:schemeClr>
              </a:gs>
              <a:gs pos="64000">
                <a:schemeClr val="tx1">
                  <a:alpha val="50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5F4D456E-B818-414F-8673-8408029DD319}"/>
              </a:ext>
            </a:extLst>
          </p:cNvPr>
          <p:cNvSpPr>
            <a:spLocks noGrp="1"/>
          </p:cNvSpPr>
          <p:nvPr>
            <p:ph type="body" sz="quarter" idx="13"/>
          </p:nvPr>
        </p:nvSpPr>
        <p:spPr/>
        <p:txBody>
          <a:bodyPr/>
          <a:lstStyle/>
          <a:p>
            <a:pPr marL="0" indent="0">
              <a:buNone/>
            </a:pPr>
            <a:r>
              <a:rPr lang="en-GB" b="1">
                <a:solidFill>
                  <a:schemeClr val="bg1"/>
                </a:solidFill>
              </a:rPr>
              <a:t>YEAR 7 / LESSON 1</a:t>
            </a:r>
          </a:p>
        </p:txBody>
      </p:sp>
      <p:pic>
        <p:nvPicPr>
          <p:cNvPr id="8" name="Picture 7">
            <a:extLst>
              <a:ext uri="{FF2B5EF4-FFF2-40B4-BE49-F238E27FC236}">
                <a16:creationId xmlns:a16="http://schemas.microsoft.com/office/drawing/2014/main" id="{B5C14CDE-BB53-46E3-ACA5-B7B628A43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29598" y="6296123"/>
            <a:ext cx="1313435" cy="452166"/>
          </a:xfrm>
          <a:prstGeom prst="rect">
            <a:avLst/>
          </a:prstGeom>
        </p:spPr>
      </p:pic>
      <p:sp>
        <p:nvSpPr>
          <p:cNvPr id="9" name="TextBox 8">
            <a:extLst>
              <a:ext uri="{FF2B5EF4-FFF2-40B4-BE49-F238E27FC236}">
                <a16:creationId xmlns:a16="http://schemas.microsoft.com/office/drawing/2014/main" id="{45E3791B-B400-4E26-B792-31A87B6C9DE7}"/>
              </a:ext>
            </a:extLst>
          </p:cNvPr>
          <p:cNvSpPr txBox="1"/>
          <p:nvPr/>
        </p:nvSpPr>
        <p:spPr>
          <a:xfrm>
            <a:off x="248967" y="6522206"/>
            <a:ext cx="51548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alibri" panose="020F0502020204030204"/>
                <a:ea typeface="+mn-ea"/>
                <a:cs typeface="+mn-cs"/>
              </a:rPr>
              <a:t>©YGAM 2020: All rights reserved</a:t>
            </a:r>
          </a:p>
        </p:txBody>
      </p:sp>
      <p:sp>
        <p:nvSpPr>
          <p:cNvPr id="11" name="Content Placeholder 5">
            <a:extLst>
              <a:ext uri="{FF2B5EF4-FFF2-40B4-BE49-F238E27FC236}">
                <a16:creationId xmlns:a16="http://schemas.microsoft.com/office/drawing/2014/main" id="{61F764AF-303B-44A3-B195-07AE1EEB7183}"/>
              </a:ext>
            </a:extLst>
          </p:cNvPr>
          <p:cNvSpPr txBox="1">
            <a:spLocks/>
          </p:cNvSpPr>
          <p:nvPr/>
        </p:nvSpPr>
        <p:spPr>
          <a:xfrm>
            <a:off x="1249510" y="2865864"/>
            <a:ext cx="9528991" cy="2241396"/>
          </a:xfrm>
          <a:prstGeom prst="rect">
            <a:avLst/>
          </a:prstGeom>
          <a:effectLst>
            <a:outerShdw blurRad="50800" dist="38100" dir="2700000" algn="tl" rotWithShape="0">
              <a:prstClr val="black">
                <a:alpha val="40000"/>
              </a:prstClr>
            </a:outerShdw>
          </a:effectLst>
        </p:spPr>
        <p:txBody>
          <a:bodyP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For gaming disorder to be diagnosed, the behaviour pattern must be of sufficient severity to result in significant impairment in personal, family, social, educational, occupational or other important areas of functioning and would normally have been evident for at least 12 months (WHO).</a:t>
            </a:r>
          </a:p>
        </p:txBody>
      </p:sp>
    </p:spTree>
    <p:extLst>
      <p:ext uri="{BB962C8B-B14F-4D97-AF65-F5344CB8AC3E}">
        <p14:creationId xmlns:p14="http://schemas.microsoft.com/office/powerpoint/2010/main" val="40259293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TRAFFIC LIGHTS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168995" y="1421014"/>
            <a:ext cx="8165379" cy="4243387"/>
          </a:xfrm>
        </p:spPr>
        <p:txBody>
          <a:bodyPr>
            <a:normAutofit/>
          </a:bodyPr>
          <a:lstStyle/>
          <a:p>
            <a:pPr marL="0" indent="0">
              <a:buNone/>
            </a:pPr>
            <a:r>
              <a:rPr lang="en-US" sz="2400"/>
              <a:t>Look at the scenario cards on your table. Read through each one and decide if this person is:</a:t>
            </a:r>
          </a:p>
          <a:p>
            <a:r>
              <a:rPr lang="en-US" sz="2400"/>
              <a:t>Red (at risk)</a:t>
            </a:r>
          </a:p>
          <a:p>
            <a:r>
              <a:rPr lang="en-US" sz="2400"/>
              <a:t>Amber (potential risk)</a:t>
            </a:r>
          </a:p>
          <a:p>
            <a:r>
              <a:rPr lang="en-US" sz="2400"/>
              <a:t>Green (not at risk)</a:t>
            </a:r>
          </a:p>
          <a:p>
            <a:pPr marL="0" indent="0">
              <a:buNone/>
            </a:pPr>
            <a:endParaRPr lang="en-US" sz="800"/>
          </a:p>
          <a:p>
            <a:pPr marL="0" indent="0">
              <a:buNone/>
            </a:pPr>
            <a:r>
              <a:rPr lang="en-US" sz="2400"/>
              <a:t>Match them to the correct </a:t>
            </a:r>
          </a:p>
          <a:p>
            <a:pPr marL="0" indent="0">
              <a:buNone/>
            </a:pPr>
            <a:r>
              <a:rPr lang="en-US" sz="2400"/>
              <a:t>traffic light.</a:t>
            </a:r>
            <a:endParaRPr lang="en-GB" sz="240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1</a:t>
            </a:r>
          </a:p>
        </p:txBody>
      </p:sp>
      <p:pic>
        <p:nvPicPr>
          <p:cNvPr id="8" name="Picture 7" descr="A picture containing stoplight, traffic, light, stop&#10;&#10;Description automatically generated">
            <a:extLst>
              <a:ext uri="{FF2B5EF4-FFF2-40B4-BE49-F238E27FC236}">
                <a16:creationId xmlns:a16="http://schemas.microsoft.com/office/drawing/2014/main" id="{358C7786-E28C-4BE8-A55E-BB54F319039C}"/>
              </a:ext>
            </a:extLst>
          </p:cNvPr>
          <p:cNvPicPr>
            <a:picLocks noChangeAspect="1"/>
          </p:cNvPicPr>
          <p:nvPr/>
        </p:nvPicPr>
        <p:blipFill rotWithShape="1">
          <a:blip r:embed="rId2">
            <a:extLst>
              <a:ext uri="{28A0092B-C50C-407E-A947-70E740481C1C}">
                <a14:useLocalDpi xmlns:a14="http://schemas.microsoft.com/office/drawing/2010/main" val="0"/>
              </a:ext>
            </a:extLst>
          </a:blip>
          <a:srcRect r="20134"/>
          <a:stretch/>
        </p:blipFill>
        <p:spPr>
          <a:xfrm>
            <a:off x="8334374" y="518572"/>
            <a:ext cx="3857626" cy="6339428"/>
          </a:xfrm>
          <a:prstGeom prst="rect">
            <a:avLst/>
          </a:prstGeom>
        </p:spPr>
      </p:pic>
      <p:pic>
        <p:nvPicPr>
          <p:cNvPr id="9" name="Picture 8" descr="A picture containing clock, meter&#10;&#10;Description automatically generated">
            <a:extLst>
              <a:ext uri="{FF2B5EF4-FFF2-40B4-BE49-F238E27FC236}">
                <a16:creationId xmlns:a16="http://schemas.microsoft.com/office/drawing/2014/main" id="{29DE078A-0A4D-4901-B682-76813A448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grpSp>
        <p:nvGrpSpPr>
          <p:cNvPr id="10" name="Group 9">
            <a:extLst>
              <a:ext uri="{FF2B5EF4-FFF2-40B4-BE49-F238E27FC236}">
                <a16:creationId xmlns:a16="http://schemas.microsoft.com/office/drawing/2014/main" id="{11D9D618-8EAA-4199-965A-41DF72BA772F}"/>
              </a:ext>
            </a:extLst>
          </p:cNvPr>
          <p:cNvGrpSpPr/>
          <p:nvPr/>
        </p:nvGrpSpPr>
        <p:grpSpPr>
          <a:xfrm rot="1123129">
            <a:off x="6684358" y="4052148"/>
            <a:ext cx="1774057" cy="2392444"/>
            <a:chOff x="5099825" y="4226312"/>
            <a:chExt cx="1951463" cy="2631688"/>
          </a:xfrm>
        </p:grpSpPr>
        <p:sp>
          <p:nvSpPr>
            <p:cNvPr id="15" name="Rectangle 14">
              <a:extLst>
                <a:ext uri="{FF2B5EF4-FFF2-40B4-BE49-F238E27FC236}">
                  <a16:creationId xmlns:a16="http://schemas.microsoft.com/office/drawing/2014/main" id="{90957831-BD74-4011-BBA8-336349F8E213}"/>
                </a:ext>
              </a:extLst>
            </p:cNvPr>
            <p:cNvSpPr/>
            <p:nvPr/>
          </p:nvSpPr>
          <p:spPr>
            <a:xfrm>
              <a:off x="5099825" y="4226312"/>
              <a:ext cx="1951463" cy="2631688"/>
            </a:xfrm>
            <a:prstGeom prst="rect">
              <a:avLst/>
            </a:prstGeom>
            <a:solidFill>
              <a:srgbClr val="00A85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B23FE45-EDC9-4FD3-9DA9-2CF8C0E609EF}"/>
                </a:ext>
              </a:extLst>
            </p:cNvPr>
            <p:cNvSpPr txBox="1"/>
            <p:nvPr/>
          </p:nvSpPr>
          <p:spPr>
            <a:xfrm>
              <a:off x="5099825" y="4957381"/>
              <a:ext cx="1951463" cy="914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NOT AT</a:t>
              </a:r>
              <a:b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RISK</a:t>
              </a:r>
            </a:p>
          </p:txBody>
        </p:sp>
      </p:grpSp>
      <p:grpSp>
        <p:nvGrpSpPr>
          <p:cNvPr id="17" name="Group 16">
            <a:extLst>
              <a:ext uri="{FF2B5EF4-FFF2-40B4-BE49-F238E27FC236}">
                <a16:creationId xmlns:a16="http://schemas.microsoft.com/office/drawing/2014/main" id="{FF4B740A-1188-41A0-9FBA-C5FC3CA9AEBF}"/>
              </a:ext>
            </a:extLst>
          </p:cNvPr>
          <p:cNvGrpSpPr/>
          <p:nvPr/>
        </p:nvGrpSpPr>
        <p:grpSpPr>
          <a:xfrm rot="21042967">
            <a:off x="5208971" y="3932117"/>
            <a:ext cx="1774057" cy="2392444"/>
            <a:chOff x="2832169" y="4226312"/>
            <a:chExt cx="1951463" cy="2631688"/>
          </a:xfrm>
        </p:grpSpPr>
        <p:sp>
          <p:nvSpPr>
            <p:cNvPr id="13" name="Rectangle 12">
              <a:extLst>
                <a:ext uri="{FF2B5EF4-FFF2-40B4-BE49-F238E27FC236}">
                  <a16:creationId xmlns:a16="http://schemas.microsoft.com/office/drawing/2014/main" id="{3B90896A-BC70-4CC8-ADBE-39B8EA89D7FD}"/>
                </a:ext>
              </a:extLst>
            </p:cNvPr>
            <p:cNvSpPr/>
            <p:nvPr/>
          </p:nvSpPr>
          <p:spPr>
            <a:xfrm>
              <a:off x="2832169" y="4226312"/>
              <a:ext cx="1951463" cy="2631688"/>
            </a:xfrm>
            <a:prstGeom prst="rect">
              <a:avLst/>
            </a:prstGeom>
            <a:solidFill>
              <a:srgbClr val="FFC9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3FD4BD-6A21-4074-AFCF-514683E36AA0}"/>
                </a:ext>
              </a:extLst>
            </p:cNvPr>
            <p:cNvSpPr txBox="1"/>
            <p:nvPr/>
          </p:nvSpPr>
          <p:spPr>
            <a:xfrm>
              <a:off x="2832169" y="4957381"/>
              <a:ext cx="1951463" cy="914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POTENTIAL</a:t>
              </a:r>
              <a:b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RISK</a:t>
              </a:r>
            </a:p>
          </p:txBody>
        </p:sp>
      </p:grpSp>
      <p:grpSp>
        <p:nvGrpSpPr>
          <p:cNvPr id="18" name="Group 17">
            <a:extLst>
              <a:ext uri="{FF2B5EF4-FFF2-40B4-BE49-F238E27FC236}">
                <a16:creationId xmlns:a16="http://schemas.microsoft.com/office/drawing/2014/main" id="{239C0719-51E9-47FD-91FD-4697C8C7FBE5}"/>
              </a:ext>
            </a:extLst>
          </p:cNvPr>
          <p:cNvGrpSpPr/>
          <p:nvPr/>
        </p:nvGrpSpPr>
        <p:grpSpPr>
          <a:xfrm rot="20380827">
            <a:off x="3631490" y="4112647"/>
            <a:ext cx="1774057" cy="2392444"/>
            <a:chOff x="702286" y="4226312"/>
            <a:chExt cx="1951463" cy="2631688"/>
          </a:xfrm>
        </p:grpSpPr>
        <p:sp>
          <p:nvSpPr>
            <p:cNvPr id="2" name="Rectangle 1">
              <a:extLst>
                <a:ext uri="{FF2B5EF4-FFF2-40B4-BE49-F238E27FC236}">
                  <a16:creationId xmlns:a16="http://schemas.microsoft.com/office/drawing/2014/main" id="{D1757D68-D067-4A81-A0E9-F5E7394D676B}"/>
                </a:ext>
              </a:extLst>
            </p:cNvPr>
            <p:cNvSpPr/>
            <p:nvPr/>
          </p:nvSpPr>
          <p:spPr>
            <a:xfrm>
              <a:off x="702286" y="4226312"/>
              <a:ext cx="1951463" cy="2631688"/>
            </a:xfrm>
            <a:prstGeom prst="rect">
              <a:avLst/>
            </a:prstGeom>
            <a:solidFill>
              <a:srgbClr val="FF000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FB1464F-3CE6-4691-9BD3-CE13A2CA453D}"/>
                </a:ext>
              </a:extLst>
            </p:cNvPr>
            <p:cNvSpPr txBox="1"/>
            <p:nvPr/>
          </p:nvSpPr>
          <p:spPr>
            <a:xfrm>
              <a:off x="702286" y="4957381"/>
              <a:ext cx="19514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AT RISK</a:t>
              </a:r>
            </a:p>
          </p:txBody>
        </p:sp>
      </p:grpSp>
    </p:spTree>
    <p:extLst>
      <p:ext uri="{BB962C8B-B14F-4D97-AF65-F5344CB8AC3E}">
        <p14:creationId xmlns:p14="http://schemas.microsoft.com/office/powerpoint/2010/main" val="7809084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EXTENSION ACTIVITY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346228" y="2187145"/>
            <a:ext cx="5259915" cy="3989817"/>
          </a:xfrm>
        </p:spPr>
        <p:txBody>
          <a:bodyPr>
            <a:normAutofit/>
          </a:bodyPr>
          <a:lstStyle/>
          <a:p>
            <a:pPr marL="0" indent="0">
              <a:buNone/>
            </a:pPr>
            <a:r>
              <a:rPr lang="en-GB" sz="2400" b="1">
                <a:solidFill>
                  <a:schemeClr val="accent2"/>
                </a:solidFill>
              </a:rPr>
              <a:t>Draw a picture of a human. </a:t>
            </a:r>
          </a:p>
          <a:p>
            <a:pPr marL="0" indent="0">
              <a:buNone/>
            </a:pPr>
            <a:endParaRPr lang="en-GB" sz="800"/>
          </a:p>
          <a:p>
            <a:pPr marL="0" indent="0">
              <a:buNone/>
            </a:pPr>
            <a:r>
              <a:rPr lang="en-GB" sz="2400"/>
              <a:t>List the physical and psychological benefits and risks associated with gaming.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1</a:t>
            </a:r>
          </a:p>
        </p:txBody>
      </p:sp>
      <p:pic>
        <p:nvPicPr>
          <p:cNvPr id="9" name="Picture 8" descr="A picture containing clock, meter&#10;&#10;Description automatically generated">
            <a:extLst>
              <a:ext uri="{FF2B5EF4-FFF2-40B4-BE49-F238E27FC236}">
                <a16:creationId xmlns:a16="http://schemas.microsoft.com/office/drawing/2014/main" id="{29DE078A-0A4D-4901-B682-76813A448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pic>
        <p:nvPicPr>
          <p:cNvPr id="11" name="Picture 10" descr="A picture containing object, black, lit, standing&#10;&#10;Description automatically generated">
            <a:extLst>
              <a:ext uri="{FF2B5EF4-FFF2-40B4-BE49-F238E27FC236}">
                <a16:creationId xmlns:a16="http://schemas.microsoft.com/office/drawing/2014/main" id="{CF145C96-46DF-47CA-901C-C94691DF7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449" y="1180485"/>
            <a:ext cx="6256319" cy="5208348"/>
          </a:xfrm>
          <a:prstGeom prst="rect">
            <a:avLst/>
          </a:prstGeom>
        </p:spPr>
      </p:pic>
    </p:spTree>
    <p:extLst>
      <p:ext uri="{BB962C8B-B14F-4D97-AF65-F5344CB8AC3E}">
        <p14:creationId xmlns:p14="http://schemas.microsoft.com/office/powerpoint/2010/main" val="31469879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CLASS LIST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351075" y="2094029"/>
            <a:ext cx="5626379" cy="3989817"/>
          </a:xfrm>
        </p:spPr>
        <p:txBody>
          <a:bodyPr>
            <a:normAutofit/>
          </a:bodyPr>
          <a:lstStyle/>
          <a:p>
            <a:pPr marL="0" indent="0" algn="ctr">
              <a:buNone/>
            </a:pPr>
            <a:r>
              <a:rPr lang="en-US" sz="2800"/>
              <a:t>What can we do to keep ourselves safe when playing games online?</a:t>
            </a:r>
            <a:endParaRPr lang="en-GB" sz="280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1</a:t>
            </a:r>
          </a:p>
        </p:txBody>
      </p:sp>
      <p:pic>
        <p:nvPicPr>
          <p:cNvPr id="9" name="Picture 8" descr="A picture containing clock, meter&#10;&#10;Description automatically generated">
            <a:extLst>
              <a:ext uri="{FF2B5EF4-FFF2-40B4-BE49-F238E27FC236}">
                <a16:creationId xmlns:a16="http://schemas.microsoft.com/office/drawing/2014/main" id="{29DE078A-0A4D-4901-B682-76813A448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grpSp>
        <p:nvGrpSpPr>
          <p:cNvPr id="7" name="Group 6">
            <a:extLst>
              <a:ext uri="{FF2B5EF4-FFF2-40B4-BE49-F238E27FC236}">
                <a16:creationId xmlns:a16="http://schemas.microsoft.com/office/drawing/2014/main" id="{D99084D3-DB74-431E-B35A-17A55F17840E}"/>
              </a:ext>
            </a:extLst>
          </p:cNvPr>
          <p:cNvGrpSpPr/>
          <p:nvPr/>
        </p:nvGrpSpPr>
        <p:grpSpPr>
          <a:xfrm rot="1221646">
            <a:off x="5945505" y="1495238"/>
            <a:ext cx="3831501" cy="4737312"/>
            <a:chOff x="5408578" y="1429967"/>
            <a:chExt cx="4231531" cy="5231914"/>
          </a:xfrm>
        </p:grpSpPr>
        <p:sp>
          <p:nvSpPr>
            <p:cNvPr id="8" name="Rectangle 7">
              <a:extLst>
                <a:ext uri="{FF2B5EF4-FFF2-40B4-BE49-F238E27FC236}">
                  <a16:creationId xmlns:a16="http://schemas.microsoft.com/office/drawing/2014/main" id="{2A41072B-7620-4D67-93FD-57F6D5A6083D}"/>
                </a:ext>
              </a:extLst>
            </p:cNvPr>
            <p:cNvSpPr/>
            <p:nvPr/>
          </p:nvSpPr>
          <p:spPr>
            <a:xfrm rot="169359">
              <a:off x="5505854" y="1478607"/>
              <a:ext cx="4134255" cy="5183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207CC04-1240-472D-8DB9-03B9258F7455}"/>
                </a:ext>
              </a:extLst>
            </p:cNvPr>
            <p:cNvSpPr/>
            <p:nvPr/>
          </p:nvSpPr>
          <p:spPr>
            <a:xfrm>
              <a:off x="5408578" y="1429967"/>
              <a:ext cx="4134255" cy="5183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B429CF6-EB51-4893-B29D-35809B4C9EE6}"/>
                </a:ext>
              </a:extLst>
            </p:cNvPr>
            <p:cNvSpPr/>
            <p:nvPr/>
          </p:nvSpPr>
          <p:spPr>
            <a:xfrm>
              <a:off x="5606144" y="2062265"/>
              <a:ext cx="3743348"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42E0D78-9CAA-4454-81F3-3C5355478F2D}"/>
                </a:ext>
              </a:extLst>
            </p:cNvPr>
            <p:cNvSpPr txBox="1"/>
            <p:nvPr/>
          </p:nvSpPr>
          <p:spPr>
            <a:xfrm>
              <a:off x="5486401" y="1528998"/>
              <a:ext cx="3968885" cy="44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Ways to keep safe</a:t>
              </a:r>
            </a:p>
          </p:txBody>
        </p:sp>
        <p:sp>
          <p:nvSpPr>
            <p:cNvPr id="14" name="TextBox 13">
              <a:extLst>
                <a:ext uri="{FF2B5EF4-FFF2-40B4-BE49-F238E27FC236}">
                  <a16:creationId xmlns:a16="http://schemas.microsoft.com/office/drawing/2014/main" id="{F2D1479C-FC8E-4ADD-A49F-4C5866020C08}"/>
                </a:ext>
              </a:extLst>
            </p:cNvPr>
            <p:cNvSpPr txBox="1"/>
            <p:nvPr/>
          </p:nvSpPr>
          <p:spPr>
            <a:xfrm>
              <a:off x="5580390" y="2009572"/>
              <a:ext cx="748668" cy="3080587"/>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1.</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2.</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3.</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4.</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5.</a:t>
              </a:r>
            </a:p>
          </p:txBody>
        </p:sp>
        <p:sp>
          <p:nvSpPr>
            <p:cNvPr id="15" name="TextBox 14">
              <a:extLst>
                <a:ext uri="{FF2B5EF4-FFF2-40B4-BE49-F238E27FC236}">
                  <a16:creationId xmlns:a16="http://schemas.microsoft.com/office/drawing/2014/main" id="{2EED9832-FEE1-44AD-8B3E-DEFCE5D1100A}"/>
                </a:ext>
              </a:extLst>
            </p:cNvPr>
            <p:cNvSpPr txBox="1"/>
            <p:nvPr/>
          </p:nvSpPr>
          <p:spPr>
            <a:xfrm>
              <a:off x="6150523" y="2280565"/>
              <a:ext cx="2784577" cy="3739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Take regular breaks</a:t>
              </a:r>
            </a:p>
          </p:txBody>
        </p:sp>
        <p:sp>
          <p:nvSpPr>
            <p:cNvPr id="16" name="TextBox 15">
              <a:extLst>
                <a:ext uri="{FF2B5EF4-FFF2-40B4-BE49-F238E27FC236}">
                  <a16:creationId xmlns:a16="http://schemas.microsoft.com/office/drawing/2014/main" id="{8BA84B84-10A8-4EF1-AD3D-813101B1AF55}"/>
                </a:ext>
              </a:extLst>
            </p:cNvPr>
            <p:cNvSpPr txBox="1"/>
            <p:nvPr/>
          </p:nvSpPr>
          <p:spPr>
            <a:xfrm>
              <a:off x="6163358" y="2946524"/>
              <a:ext cx="2784577" cy="3739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Don’t game angry</a:t>
              </a:r>
            </a:p>
          </p:txBody>
        </p:sp>
        <p:sp>
          <p:nvSpPr>
            <p:cNvPr id="17" name="TextBox 16">
              <a:extLst>
                <a:ext uri="{FF2B5EF4-FFF2-40B4-BE49-F238E27FC236}">
                  <a16:creationId xmlns:a16="http://schemas.microsoft.com/office/drawing/2014/main" id="{683A9A0A-EE6C-4ECA-9550-0D538B02598B}"/>
                </a:ext>
              </a:extLst>
            </p:cNvPr>
            <p:cNvSpPr txBox="1"/>
            <p:nvPr/>
          </p:nvSpPr>
          <p:spPr>
            <a:xfrm>
              <a:off x="6163397" y="3650162"/>
              <a:ext cx="2784577" cy="3739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Play outside</a:t>
              </a:r>
            </a:p>
          </p:txBody>
        </p:sp>
        <p:sp>
          <p:nvSpPr>
            <p:cNvPr id="18" name="TextBox 17">
              <a:extLst>
                <a:ext uri="{FF2B5EF4-FFF2-40B4-BE49-F238E27FC236}">
                  <a16:creationId xmlns:a16="http://schemas.microsoft.com/office/drawing/2014/main" id="{F12A132B-37F0-4370-A5A8-FA2F962E3E91}"/>
                </a:ext>
              </a:extLst>
            </p:cNvPr>
            <p:cNvSpPr txBox="1"/>
            <p:nvPr/>
          </p:nvSpPr>
          <p:spPr>
            <a:xfrm>
              <a:off x="6186360" y="4204659"/>
              <a:ext cx="2784577" cy="645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Don’t buy items in-game without first asking</a:t>
              </a:r>
            </a:p>
          </p:txBody>
        </p:sp>
        <p:sp>
          <p:nvSpPr>
            <p:cNvPr id="19" name="TextBox 18">
              <a:extLst>
                <a:ext uri="{FF2B5EF4-FFF2-40B4-BE49-F238E27FC236}">
                  <a16:creationId xmlns:a16="http://schemas.microsoft.com/office/drawing/2014/main" id="{69E2160B-9294-471E-B6F4-B63BB66A70C1}"/>
                </a:ext>
              </a:extLst>
            </p:cNvPr>
            <p:cNvSpPr txBox="1"/>
            <p:nvPr/>
          </p:nvSpPr>
          <p:spPr>
            <a:xfrm>
              <a:off x="6158427" y="4869992"/>
              <a:ext cx="2784577" cy="645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Listen to my parents’ and teachers’ advice</a:t>
              </a:r>
            </a:p>
          </p:txBody>
        </p:sp>
      </p:grpSp>
      <p:pic>
        <p:nvPicPr>
          <p:cNvPr id="20" name="Picture 19" descr="A close up of a piece of paper&#10;&#10;Description automatically generated">
            <a:extLst>
              <a:ext uri="{FF2B5EF4-FFF2-40B4-BE49-F238E27FC236}">
                <a16:creationId xmlns:a16="http://schemas.microsoft.com/office/drawing/2014/main" id="{441B87F0-177F-4244-8391-226338A10082}"/>
              </a:ext>
            </a:extLst>
          </p:cNvPr>
          <p:cNvPicPr>
            <a:picLocks noChangeAspect="1"/>
          </p:cNvPicPr>
          <p:nvPr/>
        </p:nvPicPr>
        <p:blipFill rotWithShape="1">
          <a:blip r:embed="rId3">
            <a:extLst>
              <a:ext uri="{28A0092B-C50C-407E-A947-70E740481C1C}">
                <a14:useLocalDpi xmlns:a14="http://schemas.microsoft.com/office/drawing/2010/main" val="0"/>
              </a:ext>
            </a:extLst>
          </a:blip>
          <a:srcRect l="82735" t="20585" r="6647" b="12019"/>
          <a:stretch/>
        </p:blipFill>
        <p:spPr>
          <a:xfrm rot="20400734">
            <a:off x="10092865" y="1647356"/>
            <a:ext cx="728105" cy="369370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756768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1</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1DAC09D-6E3F-4956-ACF1-36F8BC513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17425A8C-6193-43F5-9A32-AA2C2EE49D07}"/>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36549282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8842248" y="1481328"/>
            <a:ext cx="2926080" cy="2468880"/>
          </a:xfrm>
        </p:spPr>
        <p:txBody>
          <a:bodyPr>
            <a:normAutofit/>
          </a:bodyPr>
          <a:lstStyle/>
          <a:p>
            <a:pPr algn="l"/>
            <a:r>
              <a:rPr lang="en-GB" sz="4400"/>
              <a:t>GAME ON</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8842248" y="4078224"/>
            <a:ext cx="2926080" cy="1307592"/>
          </a:xfrm>
        </p:spPr>
        <p:txBody>
          <a:bodyPr>
            <a:normAutofit/>
          </a:bodyPr>
          <a:lstStyle/>
          <a:p>
            <a:pPr algn="l"/>
            <a:r>
              <a:rPr lang="en-GB" sz="2000"/>
              <a:t>YEAR 7 / LESSON 2</a:t>
            </a:r>
          </a:p>
        </p:txBody>
      </p:sp>
      <p:sp>
        <p:nvSpPr>
          <p:cNvPr id="3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descr="A picture containing toy, traffic, kite&#10;&#10;Description automatically generated">
            <a:extLst>
              <a:ext uri="{FF2B5EF4-FFF2-40B4-BE49-F238E27FC236}">
                <a16:creationId xmlns:a16="http://schemas.microsoft.com/office/drawing/2014/main" id="{07DF6886-ACCB-46B1-9372-D901C2DABF51}"/>
              </a:ext>
            </a:extLst>
          </p:cNvPr>
          <p:cNvPicPr>
            <a:picLocks noChangeAspect="1"/>
          </p:cNvPicPr>
          <p:nvPr/>
        </p:nvPicPr>
        <p:blipFill rotWithShape="1">
          <a:blip r:embed="rId2">
            <a:extLst>
              <a:ext uri="{28A0092B-C50C-407E-A947-70E740481C1C}">
                <a14:useLocalDpi xmlns:a14="http://schemas.microsoft.com/office/drawing/2010/main" val="0"/>
              </a:ext>
            </a:extLst>
          </a:blip>
          <a:srcRect r="1" b="2705"/>
          <a:stretch/>
        </p:blipFill>
        <p:spPr>
          <a:xfrm>
            <a:off x="921910" y="465243"/>
            <a:ext cx="7958464" cy="5478357"/>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353549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248967" y="675862"/>
            <a:ext cx="8401603" cy="285273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333375" y="3555587"/>
            <a:ext cx="5076825" cy="1500187"/>
          </a:xfrm>
        </p:spPr>
        <p:txBody>
          <a:bodyPr/>
          <a:lstStyle/>
          <a:p>
            <a:r>
              <a:rPr lang="en-GB">
                <a:solidFill>
                  <a:schemeClr val="tx1"/>
                </a:solidFill>
              </a:rPr>
              <a:t>Create a quiz to teach people about the importance of understanding money and debt with relevance to gaming.</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7 / LESSON 2</a:t>
            </a:r>
          </a:p>
        </p:txBody>
      </p:sp>
      <p:pic>
        <p:nvPicPr>
          <p:cNvPr id="3" name="Picture 2" descr="A close up of a piece of paper&#10;&#10;Description automatically generated">
            <a:extLst>
              <a:ext uri="{FF2B5EF4-FFF2-40B4-BE49-F238E27FC236}">
                <a16:creationId xmlns:a16="http://schemas.microsoft.com/office/drawing/2014/main" id="{92123A85-6529-4D7D-A91D-A71D8BFC6E49}"/>
              </a:ext>
            </a:extLst>
          </p:cNvPr>
          <p:cNvPicPr>
            <a:picLocks noChangeAspect="1"/>
          </p:cNvPicPr>
          <p:nvPr/>
        </p:nvPicPr>
        <p:blipFill rotWithShape="1">
          <a:blip r:embed="rId2">
            <a:extLst>
              <a:ext uri="{28A0092B-C50C-407E-A947-70E740481C1C}">
                <a14:useLocalDpi xmlns:a14="http://schemas.microsoft.com/office/drawing/2010/main" val="0"/>
              </a:ext>
            </a:extLst>
          </a:blip>
          <a:srcRect t="3149" r="20324" b="5056"/>
          <a:stretch/>
        </p:blipFill>
        <p:spPr>
          <a:xfrm>
            <a:off x="4029433" y="562708"/>
            <a:ext cx="6836849" cy="6295292"/>
          </a:xfrm>
          <a:prstGeom prst="rect">
            <a:avLst/>
          </a:prstGeom>
          <a:effectLst>
            <a:outerShdw blurRad="50800" dist="38100" dir="2700000" algn="tl" rotWithShape="0">
              <a:prstClr val="black">
                <a:alpha val="40000"/>
              </a:prstClr>
            </a:outerShdw>
          </a:effectLst>
        </p:spPr>
      </p:pic>
      <p:pic>
        <p:nvPicPr>
          <p:cNvPr id="12" name="Picture 11" descr="A close up of a piece of paper&#10;&#10;Description automatically generated">
            <a:extLst>
              <a:ext uri="{FF2B5EF4-FFF2-40B4-BE49-F238E27FC236}">
                <a16:creationId xmlns:a16="http://schemas.microsoft.com/office/drawing/2014/main" id="{B7DBCC0E-5796-4D77-8356-354EFF96C4EB}"/>
              </a:ext>
            </a:extLst>
          </p:cNvPr>
          <p:cNvPicPr>
            <a:picLocks noChangeAspect="1"/>
          </p:cNvPicPr>
          <p:nvPr/>
        </p:nvPicPr>
        <p:blipFill rotWithShape="1">
          <a:blip r:embed="rId2">
            <a:extLst>
              <a:ext uri="{28A0092B-C50C-407E-A947-70E740481C1C}">
                <a14:useLocalDpi xmlns:a14="http://schemas.microsoft.com/office/drawing/2010/main" val="0"/>
              </a:ext>
            </a:extLst>
          </a:blip>
          <a:srcRect l="82735" t="20585" r="6647" b="12019"/>
          <a:stretch/>
        </p:blipFill>
        <p:spPr>
          <a:xfrm rot="20400734">
            <a:off x="9966911" y="1817076"/>
            <a:ext cx="847898" cy="430142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332593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458956" cy="3961242"/>
          </a:xfrm>
        </p:spPr>
        <p:txBody>
          <a:bodyPr vert="horz" lIns="91440" tIns="45720" rIns="91440" bIns="45720" rtlCol="0" anchor="t">
            <a:normAutofit/>
          </a:bodyPr>
          <a:lstStyle/>
          <a:p>
            <a:pPr lvl="0"/>
            <a:r>
              <a:rPr lang="en-GB" sz="2400">
                <a:ea typeface="+mn-lt"/>
                <a:cs typeface="+mn-lt"/>
              </a:rPr>
              <a:t>To understand what is meant debt</a:t>
            </a:r>
          </a:p>
          <a:p>
            <a:r>
              <a:rPr lang="en-GB" sz="2400">
                <a:ea typeface="+mn-lt"/>
                <a:cs typeface="+mn-lt"/>
              </a:rPr>
              <a:t>To understand how debt can affect people</a:t>
            </a:r>
          </a:p>
          <a:p>
            <a:r>
              <a:rPr lang="en-GB" sz="2400">
                <a:ea typeface="+mn-lt"/>
                <a:cs typeface="+mn-lt"/>
              </a:rPr>
              <a:t>To understand how children and young people pay for goods in games</a:t>
            </a:r>
          </a:p>
          <a:p>
            <a:pPr marL="0" lvl="0" indent="0">
              <a:buNone/>
            </a:pPr>
            <a:endParaRPr lang="en-GB" sz="2400">
              <a:cs typeface="Calibri"/>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2</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76780" y="949569"/>
            <a:ext cx="4766252" cy="5080527"/>
          </a:xfrm>
          <a:prstGeom prst="rect">
            <a:avLst/>
          </a:prstGeom>
        </p:spPr>
      </p:pic>
    </p:spTree>
    <p:extLst>
      <p:ext uri="{BB962C8B-B14F-4D97-AF65-F5344CB8AC3E}">
        <p14:creationId xmlns:p14="http://schemas.microsoft.com/office/powerpoint/2010/main" val="10758444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vert="horz" lIns="91440" tIns="45720" rIns="91440" bIns="45720" rtlCol="0" anchor="t">
            <a:normAutofit/>
          </a:bodyPr>
          <a:lstStyle/>
          <a:p>
            <a:r>
              <a:rPr lang="en-GB" sz="2400">
                <a:ea typeface="+mn-lt"/>
                <a:cs typeface="+mn-lt"/>
              </a:rPr>
              <a:t>I understand the term debt and I can offer a definition</a:t>
            </a:r>
          </a:p>
          <a:p>
            <a:r>
              <a:rPr lang="en-GB" sz="2400">
                <a:ea typeface="+mn-lt"/>
                <a:cs typeface="+mn-lt"/>
              </a:rPr>
              <a:t>I understand how debt might affect people</a:t>
            </a:r>
          </a:p>
          <a:p>
            <a:r>
              <a:rPr lang="en-GB" sz="2400">
                <a:ea typeface="+mn-lt"/>
                <a:cs typeface="+mn-lt"/>
              </a:rPr>
              <a:t>I understand microtransactions in games  </a:t>
            </a:r>
          </a:p>
          <a:p>
            <a:pPr marL="0" lvl="0" indent="0">
              <a:buNone/>
            </a:pPr>
            <a:endParaRPr lang="en-GB" sz="2400">
              <a:cs typeface="Calibri"/>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2</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extLst>
      <p:ext uri="{BB962C8B-B14F-4D97-AF65-F5344CB8AC3E}">
        <p14:creationId xmlns:p14="http://schemas.microsoft.com/office/powerpoint/2010/main" val="286734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I PROUDLY PRESENT…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522236" y="2752365"/>
            <a:ext cx="11669764" cy="676635"/>
          </a:xfrm>
        </p:spPr>
        <p:txBody>
          <a:bodyPr>
            <a:normAutofit/>
          </a:bodyPr>
          <a:lstStyle/>
          <a:p>
            <a:pPr marL="0" lvl="0" indent="0">
              <a:buNone/>
            </a:pPr>
            <a:r>
              <a:rPr lang="en-GB" sz="2400" b="1"/>
              <a:t>Present your ideas to the rest of your class.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1</a:t>
            </a:r>
          </a:p>
        </p:txBody>
      </p:sp>
      <p:pic>
        <p:nvPicPr>
          <p:cNvPr id="7" name="Picture 6" descr="A close up of a piece of paper&#10;&#10;Description automatically generated">
            <a:extLst>
              <a:ext uri="{FF2B5EF4-FFF2-40B4-BE49-F238E27FC236}">
                <a16:creationId xmlns:a16="http://schemas.microsoft.com/office/drawing/2014/main" id="{CF2EF3D1-D09E-4D4C-B6F1-38DE9FD25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57260">
            <a:off x="7997350" y="829544"/>
            <a:ext cx="3680483" cy="3023254"/>
          </a:xfrm>
          <a:prstGeom prst="rect">
            <a:avLst/>
          </a:prstGeom>
        </p:spPr>
      </p:pic>
      <p:sp>
        <p:nvSpPr>
          <p:cNvPr id="10" name="Rectangle 9">
            <a:extLst>
              <a:ext uri="{FF2B5EF4-FFF2-40B4-BE49-F238E27FC236}">
                <a16:creationId xmlns:a16="http://schemas.microsoft.com/office/drawing/2014/main" id="{502BE7F0-1649-4539-91F6-4AFE2C08F827}"/>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F329C4B-8B3B-44D6-B0D6-024A6AE8CEF6}"/>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oy, doll&#10;&#10;Description automatically generated">
            <a:extLst>
              <a:ext uri="{FF2B5EF4-FFF2-40B4-BE49-F238E27FC236}">
                <a16:creationId xmlns:a16="http://schemas.microsoft.com/office/drawing/2014/main" id="{019FF9FB-1FC4-4B0A-BBBA-682FE7FEC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62888"/>
            <a:ext cx="2853915" cy="5462665"/>
          </a:xfrm>
          <a:prstGeom prst="rect">
            <a:avLst/>
          </a:prstGeom>
        </p:spPr>
      </p:pic>
    </p:spTree>
    <p:extLst>
      <p:ext uri="{BB962C8B-B14F-4D97-AF65-F5344CB8AC3E}">
        <p14:creationId xmlns:p14="http://schemas.microsoft.com/office/powerpoint/2010/main" val="28958712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740CC80A-3AD9-4A12-BD4A-8B0EC626DF66}"/>
              </a:ext>
            </a:extLst>
          </p:cNvPr>
          <p:cNvPicPr>
            <a:picLocks noChangeAspect="1"/>
          </p:cNvPicPr>
          <p:nvPr/>
        </p:nvPicPr>
        <p:blipFill rotWithShape="1">
          <a:blip r:embed="rId2">
            <a:extLst>
              <a:ext uri="{28A0092B-C50C-407E-A947-70E740481C1C}">
                <a14:useLocalDpi xmlns:a14="http://schemas.microsoft.com/office/drawing/2010/main" val="0"/>
              </a:ext>
            </a:extLst>
          </a:blip>
          <a:srcRect l="3703" t="48318" r="62647" b="8533"/>
          <a:stretch/>
        </p:blipFill>
        <p:spPr>
          <a:xfrm>
            <a:off x="2382824" y="1436287"/>
            <a:ext cx="5345723" cy="5304482"/>
          </a:xfrm>
          <a:prstGeom prst="rect">
            <a:avLst/>
          </a:prstGeom>
        </p:spPr>
      </p:pic>
      <p:sp>
        <p:nvSpPr>
          <p:cNvPr id="20" name="TextBox 19">
            <a:extLst>
              <a:ext uri="{FF2B5EF4-FFF2-40B4-BE49-F238E27FC236}">
                <a16:creationId xmlns:a16="http://schemas.microsoft.com/office/drawing/2014/main" id="{EAA9671F-6991-483C-A00B-3E07D5C8793A}"/>
              </a:ext>
            </a:extLst>
          </p:cNvPr>
          <p:cNvSpPr txBox="1"/>
          <p:nvPr/>
        </p:nvSpPr>
        <p:spPr>
          <a:xfrm rot="599167">
            <a:off x="3470330" y="2442662"/>
            <a:ext cx="3743843" cy="2246769"/>
          </a:xfrm>
          <a:prstGeom prst="rect">
            <a:avLst/>
          </a:prstGeom>
          <a:noFill/>
        </p:spPr>
        <p:txBody>
          <a:bodyPr wrap="square" rtlCol="0">
            <a:spAutoFit/>
          </a:bodyPr>
          <a:lstStyle/>
          <a:p>
            <a:pPr algn="ctr"/>
            <a:r>
              <a:rPr lang="en-GB" sz="2000">
                <a:latin typeface="Comic Sans MS" panose="030F0702030302020204" pitchFamily="66" charset="0"/>
              </a:rPr>
              <a:t>Debt is an obligation </a:t>
            </a:r>
            <a:br>
              <a:rPr lang="en-GB" sz="2000">
                <a:latin typeface="Comic Sans MS" panose="030F0702030302020204" pitchFamily="66" charset="0"/>
              </a:rPr>
            </a:br>
            <a:r>
              <a:rPr lang="en-GB" sz="2000">
                <a:latin typeface="Comic Sans MS" panose="030F0702030302020204" pitchFamily="66" charset="0"/>
              </a:rPr>
              <a:t>that requires one person who owes another person or company money, to pay that money or another agreed-upon amount back within an agreed period of time</a:t>
            </a:r>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SCRIBBLE – WHAT IS DEBT?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2</a:t>
            </a:r>
          </a:p>
        </p:txBody>
      </p:sp>
      <p:sp>
        <p:nvSpPr>
          <p:cNvPr id="16" name="Rectangle: Rounded Corners 1">
            <a:extLst>
              <a:ext uri="{FF2B5EF4-FFF2-40B4-BE49-F238E27FC236}">
                <a16:creationId xmlns:a16="http://schemas.microsoft.com/office/drawing/2014/main" id="{96E71AD1-F072-4FA9-98CD-762A493DBFE8}"/>
              </a:ext>
            </a:extLst>
          </p:cNvPr>
          <p:cNvSpPr/>
          <p:nvPr/>
        </p:nvSpPr>
        <p:spPr>
          <a:xfrm flipH="1">
            <a:off x="-6803" y="1642225"/>
            <a:ext cx="2998749" cy="2361991"/>
          </a:xfrm>
          <a:custGeom>
            <a:avLst/>
            <a:gdLst>
              <a:gd name="connsiteX0" fmla="*/ 0 w 3239310"/>
              <a:gd name="connsiteY0" fmla="*/ 240561 h 2260490"/>
              <a:gd name="connsiteX1" fmla="*/ 240561 w 3239310"/>
              <a:gd name="connsiteY1" fmla="*/ 0 h 2260490"/>
              <a:gd name="connsiteX2" fmla="*/ 2998749 w 3239310"/>
              <a:gd name="connsiteY2" fmla="*/ 0 h 2260490"/>
              <a:gd name="connsiteX3" fmla="*/ 3239310 w 3239310"/>
              <a:gd name="connsiteY3" fmla="*/ 240561 h 2260490"/>
              <a:gd name="connsiteX4" fmla="*/ 3239310 w 3239310"/>
              <a:gd name="connsiteY4" fmla="*/ 2019929 h 2260490"/>
              <a:gd name="connsiteX5" fmla="*/ 2998749 w 3239310"/>
              <a:gd name="connsiteY5" fmla="*/ 2260490 h 2260490"/>
              <a:gd name="connsiteX6" fmla="*/ 240561 w 3239310"/>
              <a:gd name="connsiteY6" fmla="*/ 2260490 h 2260490"/>
              <a:gd name="connsiteX7" fmla="*/ 0 w 3239310"/>
              <a:gd name="connsiteY7" fmla="*/ 2019929 h 2260490"/>
              <a:gd name="connsiteX8" fmla="*/ 0 w 3239310"/>
              <a:gd name="connsiteY8" fmla="*/ 240561 h 2260490"/>
              <a:gd name="connsiteX0" fmla="*/ 0 w 3306516"/>
              <a:gd name="connsiteY0" fmla="*/ 240561 h 2260490"/>
              <a:gd name="connsiteX1" fmla="*/ 240561 w 3306516"/>
              <a:gd name="connsiteY1" fmla="*/ 0 h 2260490"/>
              <a:gd name="connsiteX2" fmla="*/ 2998749 w 3306516"/>
              <a:gd name="connsiteY2" fmla="*/ 0 h 2260490"/>
              <a:gd name="connsiteX3" fmla="*/ 3239310 w 3306516"/>
              <a:gd name="connsiteY3" fmla="*/ 2019929 h 2260490"/>
              <a:gd name="connsiteX4" fmla="*/ 2998749 w 3306516"/>
              <a:gd name="connsiteY4" fmla="*/ 2260490 h 2260490"/>
              <a:gd name="connsiteX5" fmla="*/ 240561 w 3306516"/>
              <a:gd name="connsiteY5" fmla="*/ 2260490 h 2260490"/>
              <a:gd name="connsiteX6" fmla="*/ 0 w 3306516"/>
              <a:gd name="connsiteY6" fmla="*/ 2019929 h 2260490"/>
              <a:gd name="connsiteX7" fmla="*/ 0 w 3306516"/>
              <a:gd name="connsiteY7" fmla="*/ 240561 h 2260490"/>
              <a:gd name="connsiteX0" fmla="*/ 0 w 3343522"/>
              <a:gd name="connsiteY0" fmla="*/ 240561 h 2260490"/>
              <a:gd name="connsiteX1" fmla="*/ 240561 w 3343522"/>
              <a:gd name="connsiteY1" fmla="*/ 0 h 2260490"/>
              <a:gd name="connsiteX2" fmla="*/ 2998749 w 3343522"/>
              <a:gd name="connsiteY2" fmla="*/ 0 h 2260490"/>
              <a:gd name="connsiteX3" fmla="*/ 2998749 w 3343522"/>
              <a:gd name="connsiteY3" fmla="*/ 2260490 h 2260490"/>
              <a:gd name="connsiteX4" fmla="*/ 240561 w 3343522"/>
              <a:gd name="connsiteY4" fmla="*/ 2260490 h 2260490"/>
              <a:gd name="connsiteX5" fmla="*/ 0 w 3343522"/>
              <a:gd name="connsiteY5" fmla="*/ 2019929 h 2260490"/>
              <a:gd name="connsiteX6" fmla="*/ 0 w 3343522"/>
              <a:gd name="connsiteY6" fmla="*/ 240561 h 2260490"/>
              <a:gd name="connsiteX0" fmla="*/ 0 w 3203059"/>
              <a:gd name="connsiteY0" fmla="*/ 240561 h 2260490"/>
              <a:gd name="connsiteX1" fmla="*/ 240561 w 3203059"/>
              <a:gd name="connsiteY1" fmla="*/ 0 h 2260490"/>
              <a:gd name="connsiteX2" fmla="*/ 2998749 w 3203059"/>
              <a:gd name="connsiteY2" fmla="*/ 0 h 2260490"/>
              <a:gd name="connsiteX3" fmla="*/ 2998749 w 3203059"/>
              <a:gd name="connsiteY3" fmla="*/ 2260490 h 2260490"/>
              <a:gd name="connsiteX4" fmla="*/ 240561 w 3203059"/>
              <a:gd name="connsiteY4" fmla="*/ 2260490 h 2260490"/>
              <a:gd name="connsiteX5" fmla="*/ 0 w 3203059"/>
              <a:gd name="connsiteY5" fmla="*/ 2019929 h 2260490"/>
              <a:gd name="connsiteX6" fmla="*/ 0 w 3203059"/>
              <a:gd name="connsiteY6" fmla="*/ 240561 h 2260490"/>
              <a:gd name="connsiteX0" fmla="*/ 0 w 3395619"/>
              <a:gd name="connsiteY0" fmla="*/ 240561 h 2260490"/>
              <a:gd name="connsiteX1" fmla="*/ 240561 w 3395619"/>
              <a:gd name="connsiteY1" fmla="*/ 0 h 2260490"/>
              <a:gd name="connsiteX2" fmla="*/ 2998749 w 3395619"/>
              <a:gd name="connsiteY2" fmla="*/ 0 h 2260490"/>
              <a:gd name="connsiteX3" fmla="*/ 2998749 w 3395619"/>
              <a:gd name="connsiteY3" fmla="*/ 2260490 h 2260490"/>
              <a:gd name="connsiteX4" fmla="*/ 240561 w 3395619"/>
              <a:gd name="connsiteY4" fmla="*/ 2260490 h 2260490"/>
              <a:gd name="connsiteX5" fmla="*/ 0 w 3395619"/>
              <a:gd name="connsiteY5" fmla="*/ 2019929 h 2260490"/>
              <a:gd name="connsiteX6" fmla="*/ 0 w 3395619"/>
              <a:gd name="connsiteY6" fmla="*/ 240561 h 2260490"/>
              <a:gd name="connsiteX0" fmla="*/ 0 w 3203059"/>
              <a:gd name="connsiteY0" fmla="*/ 240561 h 2260490"/>
              <a:gd name="connsiteX1" fmla="*/ 240561 w 3203059"/>
              <a:gd name="connsiteY1" fmla="*/ 0 h 2260490"/>
              <a:gd name="connsiteX2" fmla="*/ 2998749 w 3203059"/>
              <a:gd name="connsiteY2" fmla="*/ 0 h 2260490"/>
              <a:gd name="connsiteX3" fmla="*/ 2998749 w 3203059"/>
              <a:gd name="connsiteY3" fmla="*/ 2260490 h 2260490"/>
              <a:gd name="connsiteX4" fmla="*/ 240561 w 3203059"/>
              <a:gd name="connsiteY4" fmla="*/ 2260490 h 2260490"/>
              <a:gd name="connsiteX5" fmla="*/ 0 w 3203059"/>
              <a:gd name="connsiteY5" fmla="*/ 2019929 h 2260490"/>
              <a:gd name="connsiteX6" fmla="*/ 0 w 3203059"/>
              <a:gd name="connsiteY6" fmla="*/ 240561 h 2260490"/>
              <a:gd name="connsiteX0" fmla="*/ 0 w 2998749"/>
              <a:gd name="connsiteY0" fmla="*/ 240561 h 2260490"/>
              <a:gd name="connsiteX1" fmla="*/ 240561 w 2998749"/>
              <a:gd name="connsiteY1" fmla="*/ 0 h 2260490"/>
              <a:gd name="connsiteX2" fmla="*/ 2998749 w 2998749"/>
              <a:gd name="connsiteY2" fmla="*/ 0 h 2260490"/>
              <a:gd name="connsiteX3" fmla="*/ 2998749 w 2998749"/>
              <a:gd name="connsiteY3" fmla="*/ 2260490 h 2260490"/>
              <a:gd name="connsiteX4" fmla="*/ 240561 w 2998749"/>
              <a:gd name="connsiteY4" fmla="*/ 2260490 h 2260490"/>
              <a:gd name="connsiteX5" fmla="*/ 0 w 2998749"/>
              <a:gd name="connsiteY5" fmla="*/ 2019929 h 2260490"/>
              <a:gd name="connsiteX6" fmla="*/ 0 w 2998749"/>
              <a:gd name="connsiteY6" fmla="*/ 240561 h 226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8749" h="2260490">
                <a:moveTo>
                  <a:pt x="0" y="240561"/>
                </a:moveTo>
                <a:cubicBezTo>
                  <a:pt x="0" y="107703"/>
                  <a:pt x="107703" y="0"/>
                  <a:pt x="240561" y="0"/>
                </a:cubicBezTo>
                <a:lnTo>
                  <a:pt x="2998749" y="0"/>
                </a:lnTo>
                <a:lnTo>
                  <a:pt x="2998749" y="2260490"/>
                </a:lnTo>
                <a:lnTo>
                  <a:pt x="240561" y="2260490"/>
                </a:lnTo>
                <a:cubicBezTo>
                  <a:pt x="107703" y="2260490"/>
                  <a:pt x="0" y="2152787"/>
                  <a:pt x="0" y="2019929"/>
                </a:cubicBezTo>
                <a:lnTo>
                  <a:pt x="0" y="2405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ontent Placeholder 5">
            <a:extLst>
              <a:ext uri="{FF2B5EF4-FFF2-40B4-BE49-F238E27FC236}">
                <a16:creationId xmlns:a16="http://schemas.microsoft.com/office/drawing/2014/main" id="{D087A5B0-552B-4947-A449-125AF4F5BC90}"/>
              </a:ext>
            </a:extLst>
          </p:cNvPr>
          <p:cNvSpPr txBox="1">
            <a:spLocks/>
          </p:cNvSpPr>
          <p:nvPr/>
        </p:nvSpPr>
        <p:spPr>
          <a:xfrm>
            <a:off x="69951" y="1808961"/>
            <a:ext cx="2864457" cy="2100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GB" sz="2400">
                <a:solidFill>
                  <a:schemeClr val="bg1"/>
                </a:solidFill>
              </a:rPr>
              <a:t>2 minute scribble…</a:t>
            </a:r>
          </a:p>
          <a:p>
            <a:pPr marL="0" indent="0" algn="ctr" fontAlgn="base">
              <a:buNone/>
            </a:pPr>
            <a:endParaRPr lang="en-GB" sz="2400">
              <a:solidFill>
                <a:schemeClr val="bg1"/>
              </a:solidFill>
            </a:endParaRPr>
          </a:p>
          <a:p>
            <a:pPr marL="0" indent="0" algn="ctr" fontAlgn="base">
              <a:buNone/>
            </a:pPr>
            <a:br>
              <a:rPr lang="en-GB" sz="4400">
                <a:solidFill>
                  <a:schemeClr val="bg1"/>
                </a:solidFill>
              </a:rPr>
            </a:br>
            <a:r>
              <a:rPr lang="en-GB" sz="2800" i="1">
                <a:solidFill>
                  <a:schemeClr val="bg1"/>
                </a:solidFill>
              </a:rPr>
              <a:t>What is debt?</a:t>
            </a:r>
            <a:endParaRPr lang="en-GB" sz="3600" i="1">
              <a:solidFill>
                <a:schemeClr val="bg1"/>
              </a:solidFill>
            </a:endParaRPr>
          </a:p>
        </p:txBody>
      </p:sp>
      <p:pic>
        <p:nvPicPr>
          <p:cNvPr id="18" name="Picture 17" descr="A picture containing drawing&#10;&#10;Description automatically generated">
            <a:extLst>
              <a:ext uri="{FF2B5EF4-FFF2-40B4-BE49-F238E27FC236}">
                <a16:creationId xmlns:a16="http://schemas.microsoft.com/office/drawing/2014/main" id="{0AB0BA78-0696-4385-B812-1859E1DA9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43" y="2158670"/>
            <a:ext cx="1029673" cy="1029673"/>
          </a:xfrm>
          <a:prstGeom prst="rect">
            <a:avLst/>
          </a:prstGeom>
        </p:spPr>
      </p:pic>
      <p:sp>
        <p:nvSpPr>
          <p:cNvPr id="21" name="Content Placeholder 5">
            <a:extLst>
              <a:ext uri="{FF2B5EF4-FFF2-40B4-BE49-F238E27FC236}">
                <a16:creationId xmlns:a16="http://schemas.microsoft.com/office/drawing/2014/main" id="{9D7CF6BC-2A47-4CF6-B639-2BE55E593FAC}"/>
              </a:ext>
            </a:extLst>
          </p:cNvPr>
          <p:cNvSpPr>
            <a:spLocks noGrp="1"/>
          </p:cNvSpPr>
          <p:nvPr>
            <p:ph idx="1"/>
          </p:nvPr>
        </p:nvSpPr>
        <p:spPr>
          <a:xfrm>
            <a:off x="7448426" y="4400736"/>
            <a:ext cx="4076735" cy="2065399"/>
          </a:xfrm>
        </p:spPr>
        <p:txBody>
          <a:bodyPr>
            <a:normAutofit/>
          </a:bodyPr>
          <a:lstStyle/>
          <a:p>
            <a:pPr marL="0" indent="0" fontAlgn="base">
              <a:buNone/>
            </a:pPr>
            <a:r>
              <a:rPr lang="en-US" sz="2400"/>
              <a:t>Let’s think about debt </a:t>
            </a:r>
            <a:br>
              <a:rPr lang="en-US" sz="2400"/>
            </a:br>
            <a:r>
              <a:rPr lang="en-US" sz="2400"/>
              <a:t>and the consequences </a:t>
            </a:r>
            <a:br>
              <a:rPr lang="en-US" sz="2400"/>
            </a:br>
            <a:r>
              <a:rPr lang="en-US" sz="2400"/>
              <a:t>of debt. What might </a:t>
            </a:r>
            <a:br>
              <a:rPr lang="en-US" sz="2400"/>
            </a:br>
            <a:r>
              <a:rPr lang="en-US" sz="2400"/>
              <a:t>happen if someone loses </a:t>
            </a:r>
            <a:br>
              <a:rPr lang="en-US" sz="2400"/>
            </a:br>
            <a:r>
              <a:rPr lang="en-US" sz="2400"/>
              <a:t>all their money?</a:t>
            </a:r>
            <a:r>
              <a:rPr lang="en-GB" sz="2400"/>
              <a:t> </a:t>
            </a:r>
          </a:p>
        </p:txBody>
      </p:sp>
      <p:pic>
        <p:nvPicPr>
          <p:cNvPr id="3" name="Picture 2" descr="A picture containing shirt&#10;&#10;Description automatically generated">
            <a:extLst>
              <a:ext uri="{FF2B5EF4-FFF2-40B4-BE49-F238E27FC236}">
                <a16:creationId xmlns:a16="http://schemas.microsoft.com/office/drawing/2014/main" id="{AADB07C2-7C2F-4C4E-B5AC-BCEA307FB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071" y="949723"/>
            <a:ext cx="2617623" cy="4607015"/>
          </a:xfrm>
          <a:prstGeom prst="rect">
            <a:avLst/>
          </a:prstGeom>
        </p:spPr>
      </p:pic>
    </p:spTree>
    <p:extLst>
      <p:ext uri="{BB962C8B-B14F-4D97-AF65-F5344CB8AC3E}">
        <p14:creationId xmlns:p14="http://schemas.microsoft.com/office/powerpoint/2010/main" val="26809839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AN INTERACTIVE QUIZ</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2</a:t>
            </a:r>
          </a:p>
        </p:txBody>
      </p:sp>
      <p:sp>
        <p:nvSpPr>
          <p:cNvPr id="16" name="Content Placeholder 5">
            <a:extLst>
              <a:ext uri="{FF2B5EF4-FFF2-40B4-BE49-F238E27FC236}">
                <a16:creationId xmlns:a16="http://schemas.microsoft.com/office/drawing/2014/main" id="{E3535DFF-8383-4CC2-ABD6-2F4DE9843F64}"/>
              </a:ext>
            </a:extLst>
          </p:cNvPr>
          <p:cNvSpPr>
            <a:spLocks noGrp="1"/>
          </p:cNvSpPr>
          <p:nvPr>
            <p:ph idx="1"/>
          </p:nvPr>
        </p:nvSpPr>
        <p:spPr>
          <a:xfrm>
            <a:off x="248967" y="1457325"/>
            <a:ext cx="11669764" cy="4924425"/>
          </a:xfrm>
        </p:spPr>
        <p:txBody>
          <a:bodyPr vert="horz" lIns="91440" tIns="45720" rIns="91440" bIns="45720" rtlCol="0" anchor="t">
            <a:noAutofit/>
          </a:bodyPr>
          <a:lstStyle/>
          <a:p>
            <a:pPr marL="0" indent="0" fontAlgn="base">
              <a:buNone/>
            </a:pPr>
            <a:r>
              <a:rPr lang="en-GB" sz="2400"/>
              <a:t>Let’s discuss what people need to be aware of in relation to money and debt. </a:t>
            </a:r>
          </a:p>
          <a:p>
            <a:pPr lvl="0" fontAlgn="base"/>
            <a:r>
              <a:rPr lang="en-GB" sz="2400"/>
              <a:t>What are the consequences of debt? </a:t>
            </a:r>
          </a:p>
          <a:p>
            <a:pPr lvl="0" fontAlgn="base"/>
            <a:r>
              <a:rPr lang="en-GB" sz="2400"/>
              <a:t>How might someone who games get into debt? </a:t>
            </a:r>
          </a:p>
          <a:p>
            <a:pPr lvl="0" fontAlgn="base"/>
            <a:r>
              <a:rPr lang="en-GB" sz="2400"/>
              <a:t>Are they always spending their own money? </a:t>
            </a:r>
          </a:p>
          <a:p>
            <a:pPr lvl="0" fontAlgn="base"/>
            <a:r>
              <a:rPr lang="en-GB" sz="2400"/>
              <a:t>What are the consequences of spending someone </a:t>
            </a:r>
            <a:br>
              <a:rPr lang="en-GB" sz="2400"/>
            </a:br>
            <a:r>
              <a:rPr lang="en-GB" sz="2400"/>
              <a:t>else’s money with/without consent? </a:t>
            </a:r>
          </a:p>
          <a:p>
            <a:pPr marL="0" indent="0" fontAlgn="base">
              <a:buNone/>
            </a:pPr>
            <a:endParaRPr lang="en-GB" sz="1200"/>
          </a:p>
          <a:p>
            <a:pPr marL="0" indent="0" fontAlgn="base">
              <a:buNone/>
            </a:pPr>
            <a:r>
              <a:rPr lang="en-GB" sz="2400"/>
              <a:t>In small groups create a quiz to teach people about </a:t>
            </a:r>
            <a:br>
              <a:rPr lang="en-GB" sz="2400"/>
            </a:br>
            <a:r>
              <a:rPr lang="en-GB" sz="2400"/>
              <a:t>the importance of understanding money and debt </a:t>
            </a:r>
            <a:br>
              <a:rPr lang="en-GB" sz="2400"/>
            </a:br>
            <a:r>
              <a:rPr lang="en-GB" sz="2400"/>
              <a:t>with relevance to gaming. </a:t>
            </a:r>
          </a:p>
          <a:p>
            <a:pPr marL="0" indent="0" fontAlgn="base">
              <a:buNone/>
            </a:pPr>
            <a:r>
              <a:rPr lang="en-US" sz="2000" b="1">
                <a:solidFill>
                  <a:schemeClr val="accent5"/>
                </a:solidFill>
              </a:rPr>
              <a:t>For</a:t>
            </a:r>
            <a:r>
              <a:rPr lang="en-US" sz="2400" b="1">
                <a:solidFill>
                  <a:schemeClr val="accent5"/>
                </a:solidFill>
              </a:rPr>
              <a:t> </a:t>
            </a:r>
            <a:r>
              <a:rPr lang="en-US" sz="2000" b="1">
                <a:solidFill>
                  <a:schemeClr val="accent5"/>
                </a:solidFill>
              </a:rPr>
              <a:t>example: </a:t>
            </a:r>
            <a:r>
              <a:rPr lang="en-US" sz="2000" i="1">
                <a:solidFill>
                  <a:schemeClr val="accent5"/>
                </a:solidFill>
              </a:rPr>
              <a:t>How can you ensure you don't spend too much money </a:t>
            </a:r>
            <a:br>
              <a:rPr lang="en-US" sz="2000" i="1">
                <a:solidFill>
                  <a:schemeClr val="accent5"/>
                </a:solidFill>
              </a:rPr>
            </a:br>
            <a:r>
              <a:rPr lang="en-US" sz="2000" i="1">
                <a:solidFill>
                  <a:schemeClr val="accent5"/>
                </a:solidFill>
              </a:rPr>
              <a:t>on buying a game or within games?</a:t>
            </a:r>
            <a:r>
              <a:rPr lang="en-GB" sz="2000">
                <a:solidFill>
                  <a:schemeClr val="accent5"/>
                </a:solidFill>
              </a:rPr>
              <a:t> </a:t>
            </a:r>
            <a:endParaRPr lang="en-GB" sz="2400">
              <a:solidFill>
                <a:schemeClr val="accent5"/>
              </a:solidFill>
            </a:endParaRPr>
          </a:p>
        </p:txBody>
      </p:sp>
      <p:pic>
        <p:nvPicPr>
          <p:cNvPr id="19" name="Picture 18" descr="A picture containing toy, doll, clock&#10;&#10;Description automatically generated">
            <a:extLst>
              <a:ext uri="{FF2B5EF4-FFF2-40B4-BE49-F238E27FC236}">
                <a16:creationId xmlns:a16="http://schemas.microsoft.com/office/drawing/2014/main" id="{05678D55-3AF2-4ED8-A299-03E53255A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2242991"/>
            <a:ext cx="5201406" cy="3677162"/>
          </a:xfrm>
          <a:prstGeom prst="rect">
            <a:avLst/>
          </a:prstGeom>
        </p:spPr>
      </p:pic>
      <p:grpSp>
        <p:nvGrpSpPr>
          <p:cNvPr id="30" name="Group 29">
            <a:extLst>
              <a:ext uri="{FF2B5EF4-FFF2-40B4-BE49-F238E27FC236}">
                <a16:creationId xmlns:a16="http://schemas.microsoft.com/office/drawing/2014/main" id="{FD283F4A-BD70-4191-AC62-5435D18BC3AF}"/>
              </a:ext>
            </a:extLst>
          </p:cNvPr>
          <p:cNvGrpSpPr/>
          <p:nvPr/>
        </p:nvGrpSpPr>
        <p:grpSpPr>
          <a:xfrm rot="18606979">
            <a:off x="8696667" y="4143012"/>
            <a:ext cx="710469" cy="1039390"/>
            <a:chOff x="8742717" y="3782590"/>
            <a:chExt cx="710469" cy="1039390"/>
          </a:xfrm>
        </p:grpSpPr>
        <p:sp>
          <p:nvSpPr>
            <p:cNvPr id="3" name="Rectangle 2">
              <a:extLst>
                <a:ext uri="{FF2B5EF4-FFF2-40B4-BE49-F238E27FC236}">
                  <a16:creationId xmlns:a16="http://schemas.microsoft.com/office/drawing/2014/main" id="{05EAF63C-C016-4CB6-BD7F-CFD3FE66EB70}"/>
                </a:ext>
              </a:extLst>
            </p:cNvPr>
            <p:cNvSpPr/>
            <p:nvPr/>
          </p:nvSpPr>
          <p:spPr>
            <a:xfrm>
              <a:off x="8742717" y="3782590"/>
              <a:ext cx="710469" cy="1039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72B51A4-4DEE-41A7-BFFF-19E424070C3C}"/>
                </a:ext>
              </a:extLst>
            </p:cNvPr>
            <p:cNvSpPr txBox="1"/>
            <p:nvPr/>
          </p:nvSpPr>
          <p:spPr>
            <a:xfrm>
              <a:off x="8742718" y="3782590"/>
              <a:ext cx="710468" cy="369332"/>
            </a:xfrm>
            <a:prstGeom prst="rect">
              <a:avLst/>
            </a:prstGeom>
            <a:noFill/>
          </p:spPr>
          <p:txBody>
            <a:bodyPr wrap="square" rtlCol="0">
              <a:spAutoFit/>
            </a:bodyPr>
            <a:lstStyle/>
            <a:p>
              <a:r>
                <a:rPr lang="en-GB" b="1">
                  <a:solidFill>
                    <a:schemeClr val="bg1"/>
                  </a:solidFill>
                </a:rPr>
                <a:t>QUIZ</a:t>
              </a:r>
            </a:p>
          </p:txBody>
        </p:sp>
        <p:cxnSp>
          <p:nvCxnSpPr>
            <p:cNvPr id="9" name="Straight Connector 8">
              <a:extLst>
                <a:ext uri="{FF2B5EF4-FFF2-40B4-BE49-F238E27FC236}">
                  <a16:creationId xmlns:a16="http://schemas.microsoft.com/office/drawing/2014/main" id="{577D97EE-F7AB-4975-A015-EE5E815C29F4}"/>
                </a:ext>
              </a:extLst>
            </p:cNvPr>
            <p:cNvCxnSpPr/>
            <p:nvPr/>
          </p:nvCxnSpPr>
          <p:spPr>
            <a:xfrm>
              <a:off x="8969672" y="4171642"/>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943648-C0BA-4BB1-A8E6-73534C9AB3D9}"/>
                </a:ext>
              </a:extLst>
            </p:cNvPr>
            <p:cNvCxnSpPr/>
            <p:nvPr/>
          </p:nvCxnSpPr>
          <p:spPr>
            <a:xfrm>
              <a:off x="8969672" y="4260999"/>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9B91E3-4AFD-4AEC-B707-99E4529C9871}"/>
                </a:ext>
              </a:extLst>
            </p:cNvPr>
            <p:cNvCxnSpPr/>
            <p:nvPr/>
          </p:nvCxnSpPr>
          <p:spPr>
            <a:xfrm>
              <a:off x="8969672" y="4350356"/>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974B7A-5580-4BF1-BBCE-B3213B7445F4}"/>
                </a:ext>
              </a:extLst>
            </p:cNvPr>
            <p:cNvCxnSpPr/>
            <p:nvPr/>
          </p:nvCxnSpPr>
          <p:spPr>
            <a:xfrm>
              <a:off x="8969672" y="4439713"/>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CBDC09-3468-49D9-B01F-01D43BC713AF}"/>
                </a:ext>
              </a:extLst>
            </p:cNvPr>
            <p:cNvCxnSpPr/>
            <p:nvPr/>
          </p:nvCxnSpPr>
          <p:spPr>
            <a:xfrm>
              <a:off x="8969672" y="4529070"/>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DF2E79E-5F20-4055-AE8C-1CAEBE785984}"/>
                </a:ext>
              </a:extLst>
            </p:cNvPr>
            <p:cNvCxnSpPr/>
            <p:nvPr/>
          </p:nvCxnSpPr>
          <p:spPr>
            <a:xfrm>
              <a:off x="8969672" y="4618427"/>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4CB7B7-7F97-4B62-AD77-7F234C7FE035}"/>
                </a:ext>
              </a:extLst>
            </p:cNvPr>
            <p:cNvCxnSpPr/>
            <p:nvPr/>
          </p:nvCxnSpPr>
          <p:spPr>
            <a:xfrm>
              <a:off x="8969672" y="4707783"/>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DA2EC75-0778-4B6B-AE56-216501B7721C}"/>
                </a:ext>
              </a:extLst>
            </p:cNvPr>
            <p:cNvSpPr/>
            <p:nvPr/>
          </p:nvSpPr>
          <p:spPr>
            <a:xfrm>
              <a:off x="8824946" y="4168353"/>
              <a:ext cx="92098" cy="920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0607A81-AC75-4E87-AA7E-1199228C9FE3}"/>
                </a:ext>
              </a:extLst>
            </p:cNvPr>
            <p:cNvSpPr/>
            <p:nvPr/>
          </p:nvSpPr>
          <p:spPr>
            <a:xfrm>
              <a:off x="8824946" y="4320830"/>
              <a:ext cx="92098" cy="920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6080DFF-CA9F-4397-B2CE-A5CA1FCE3673}"/>
                </a:ext>
              </a:extLst>
            </p:cNvPr>
            <p:cNvSpPr/>
            <p:nvPr/>
          </p:nvSpPr>
          <p:spPr>
            <a:xfrm>
              <a:off x="8824946" y="4474480"/>
              <a:ext cx="92098" cy="920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AB945EA-460C-45E4-B75D-385F00F6DA24}"/>
                </a:ext>
              </a:extLst>
            </p:cNvPr>
            <p:cNvSpPr/>
            <p:nvPr/>
          </p:nvSpPr>
          <p:spPr>
            <a:xfrm>
              <a:off x="8824946" y="4615685"/>
              <a:ext cx="92098" cy="920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284578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I PROUDLY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2</a:t>
            </a:r>
          </a:p>
        </p:txBody>
      </p:sp>
      <p:sp>
        <p:nvSpPr>
          <p:cNvPr id="16" name="Content Placeholder 5">
            <a:extLst>
              <a:ext uri="{FF2B5EF4-FFF2-40B4-BE49-F238E27FC236}">
                <a16:creationId xmlns:a16="http://schemas.microsoft.com/office/drawing/2014/main" id="{FE5D81A6-7E05-45A9-B7A4-013E7AAFA571}"/>
              </a:ext>
            </a:extLst>
          </p:cNvPr>
          <p:cNvSpPr>
            <a:spLocks noGrp="1"/>
          </p:cNvSpPr>
          <p:nvPr>
            <p:ph idx="1"/>
          </p:nvPr>
        </p:nvSpPr>
        <p:spPr>
          <a:xfrm>
            <a:off x="248967" y="2183186"/>
            <a:ext cx="4945604" cy="1010513"/>
          </a:xfrm>
        </p:spPr>
        <p:txBody>
          <a:bodyPr vert="horz" lIns="91440" tIns="45720" rIns="91440" bIns="45720" rtlCol="0" anchor="t">
            <a:noAutofit/>
          </a:bodyPr>
          <a:lstStyle/>
          <a:p>
            <a:pPr marL="0" indent="0" algn="ctr" fontAlgn="base">
              <a:buNone/>
            </a:pPr>
            <a:r>
              <a:rPr lang="en-GB" sz="2400" b="1"/>
              <a:t>Present your quiz to the class.</a:t>
            </a:r>
          </a:p>
        </p:txBody>
      </p:sp>
      <p:pic>
        <p:nvPicPr>
          <p:cNvPr id="9" name="Picture 8" descr="A close up of a toy&#10;&#10;Description automatically generated">
            <a:extLst>
              <a:ext uri="{FF2B5EF4-FFF2-40B4-BE49-F238E27FC236}">
                <a16:creationId xmlns:a16="http://schemas.microsoft.com/office/drawing/2014/main" id="{9F26150F-CB89-4FB4-AED1-8B98C4CD9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474" y="1197009"/>
            <a:ext cx="7326422" cy="5179454"/>
          </a:xfrm>
          <a:prstGeom prst="rect">
            <a:avLst/>
          </a:prstGeom>
        </p:spPr>
      </p:pic>
      <p:grpSp>
        <p:nvGrpSpPr>
          <p:cNvPr id="11" name="Group 10">
            <a:extLst>
              <a:ext uri="{FF2B5EF4-FFF2-40B4-BE49-F238E27FC236}">
                <a16:creationId xmlns:a16="http://schemas.microsoft.com/office/drawing/2014/main" id="{2D08D5DA-8C63-4C84-B1F0-B923D09A2E80}"/>
              </a:ext>
            </a:extLst>
          </p:cNvPr>
          <p:cNvGrpSpPr/>
          <p:nvPr/>
        </p:nvGrpSpPr>
        <p:grpSpPr>
          <a:xfrm rot="1090631">
            <a:off x="6675718" y="2374424"/>
            <a:ext cx="1190587" cy="1755488"/>
            <a:chOff x="8742717" y="3774413"/>
            <a:chExt cx="710469" cy="1047567"/>
          </a:xfrm>
        </p:grpSpPr>
        <p:sp>
          <p:nvSpPr>
            <p:cNvPr id="13" name="Rectangle 12">
              <a:extLst>
                <a:ext uri="{FF2B5EF4-FFF2-40B4-BE49-F238E27FC236}">
                  <a16:creationId xmlns:a16="http://schemas.microsoft.com/office/drawing/2014/main" id="{E4E7EFCB-CB2B-4B3E-94BD-D7330DF5F2DB}"/>
                </a:ext>
              </a:extLst>
            </p:cNvPr>
            <p:cNvSpPr/>
            <p:nvPr/>
          </p:nvSpPr>
          <p:spPr>
            <a:xfrm>
              <a:off x="8742717" y="3782590"/>
              <a:ext cx="710469" cy="10393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50"/>
            </a:p>
          </p:txBody>
        </p:sp>
        <p:sp>
          <p:nvSpPr>
            <p:cNvPr id="14" name="TextBox 13">
              <a:extLst>
                <a:ext uri="{FF2B5EF4-FFF2-40B4-BE49-F238E27FC236}">
                  <a16:creationId xmlns:a16="http://schemas.microsoft.com/office/drawing/2014/main" id="{D517C77D-7BAF-454B-BF64-F274A39FA384}"/>
                </a:ext>
              </a:extLst>
            </p:cNvPr>
            <p:cNvSpPr txBox="1"/>
            <p:nvPr/>
          </p:nvSpPr>
          <p:spPr>
            <a:xfrm>
              <a:off x="8742718" y="3774413"/>
              <a:ext cx="710468" cy="385691"/>
            </a:xfrm>
            <a:prstGeom prst="rect">
              <a:avLst/>
            </a:prstGeom>
            <a:noFill/>
          </p:spPr>
          <p:txBody>
            <a:bodyPr wrap="square" rtlCol="0">
              <a:spAutoFit/>
            </a:bodyPr>
            <a:lstStyle/>
            <a:p>
              <a:r>
                <a:rPr lang="en-GB" sz="3550" b="1">
                  <a:solidFill>
                    <a:schemeClr val="bg1"/>
                  </a:solidFill>
                </a:rPr>
                <a:t>QUIZ</a:t>
              </a:r>
            </a:p>
          </p:txBody>
        </p:sp>
        <p:cxnSp>
          <p:nvCxnSpPr>
            <p:cNvPr id="15" name="Straight Connector 14">
              <a:extLst>
                <a:ext uri="{FF2B5EF4-FFF2-40B4-BE49-F238E27FC236}">
                  <a16:creationId xmlns:a16="http://schemas.microsoft.com/office/drawing/2014/main" id="{58A2F6D8-20D8-4CDA-B42E-51C9706987E9}"/>
                </a:ext>
              </a:extLst>
            </p:cNvPr>
            <p:cNvCxnSpPr/>
            <p:nvPr/>
          </p:nvCxnSpPr>
          <p:spPr>
            <a:xfrm>
              <a:off x="8969672" y="4171642"/>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360968-7C4A-489C-83C6-2A5A7D57DA82}"/>
                </a:ext>
              </a:extLst>
            </p:cNvPr>
            <p:cNvCxnSpPr/>
            <p:nvPr/>
          </p:nvCxnSpPr>
          <p:spPr>
            <a:xfrm>
              <a:off x="8969672" y="4260999"/>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6BFCEC5-2170-40FC-BA43-9D4A4BF6DEDA}"/>
                </a:ext>
              </a:extLst>
            </p:cNvPr>
            <p:cNvCxnSpPr/>
            <p:nvPr/>
          </p:nvCxnSpPr>
          <p:spPr>
            <a:xfrm>
              <a:off x="8969672" y="4350356"/>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CEEFA8-BF1B-4626-B699-B559C334F236}"/>
                </a:ext>
              </a:extLst>
            </p:cNvPr>
            <p:cNvCxnSpPr/>
            <p:nvPr/>
          </p:nvCxnSpPr>
          <p:spPr>
            <a:xfrm>
              <a:off x="8969672" y="4439713"/>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E9A8C9-C781-4436-BEC3-0830B9344940}"/>
                </a:ext>
              </a:extLst>
            </p:cNvPr>
            <p:cNvCxnSpPr/>
            <p:nvPr/>
          </p:nvCxnSpPr>
          <p:spPr>
            <a:xfrm>
              <a:off x="8969672" y="4529070"/>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FC33C5-02B3-4224-8895-BC95A3AA2A7F}"/>
                </a:ext>
              </a:extLst>
            </p:cNvPr>
            <p:cNvCxnSpPr/>
            <p:nvPr/>
          </p:nvCxnSpPr>
          <p:spPr>
            <a:xfrm>
              <a:off x="8969672" y="4618427"/>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6C0175-FB48-415B-AF8B-DF1FCA57C278}"/>
                </a:ext>
              </a:extLst>
            </p:cNvPr>
            <p:cNvCxnSpPr/>
            <p:nvPr/>
          </p:nvCxnSpPr>
          <p:spPr>
            <a:xfrm>
              <a:off x="8969672" y="4707783"/>
              <a:ext cx="3848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AE994A2-B980-4D6D-8E18-B61FA7337A3F}"/>
                </a:ext>
              </a:extLst>
            </p:cNvPr>
            <p:cNvSpPr/>
            <p:nvPr/>
          </p:nvSpPr>
          <p:spPr>
            <a:xfrm>
              <a:off x="8824946" y="4168353"/>
              <a:ext cx="92098" cy="920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50"/>
            </a:p>
          </p:txBody>
        </p:sp>
        <p:sp>
          <p:nvSpPr>
            <p:cNvPr id="25" name="Rectangle 24">
              <a:extLst>
                <a:ext uri="{FF2B5EF4-FFF2-40B4-BE49-F238E27FC236}">
                  <a16:creationId xmlns:a16="http://schemas.microsoft.com/office/drawing/2014/main" id="{E35AF117-1F57-4A00-95FF-185C167D8AAF}"/>
                </a:ext>
              </a:extLst>
            </p:cNvPr>
            <p:cNvSpPr/>
            <p:nvPr/>
          </p:nvSpPr>
          <p:spPr>
            <a:xfrm>
              <a:off x="8824946" y="4320830"/>
              <a:ext cx="92098" cy="920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50"/>
            </a:p>
          </p:txBody>
        </p:sp>
        <p:sp>
          <p:nvSpPr>
            <p:cNvPr id="26" name="Rectangle 25">
              <a:extLst>
                <a:ext uri="{FF2B5EF4-FFF2-40B4-BE49-F238E27FC236}">
                  <a16:creationId xmlns:a16="http://schemas.microsoft.com/office/drawing/2014/main" id="{B6508866-AE6D-40B6-BD27-99A9FE562172}"/>
                </a:ext>
              </a:extLst>
            </p:cNvPr>
            <p:cNvSpPr/>
            <p:nvPr/>
          </p:nvSpPr>
          <p:spPr>
            <a:xfrm>
              <a:off x="8824946" y="4474480"/>
              <a:ext cx="92098" cy="920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50"/>
            </a:p>
          </p:txBody>
        </p:sp>
        <p:sp>
          <p:nvSpPr>
            <p:cNvPr id="27" name="Rectangle 26">
              <a:extLst>
                <a:ext uri="{FF2B5EF4-FFF2-40B4-BE49-F238E27FC236}">
                  <a16:creationId xmlns:a16="http://schemas.microsoft.com/office/drawing/2014/main" id="{DE93AE2D-D943-49FC-9215-412852B96A51}"/>
                </a:ext>
              </a:extLst>
            </p:cNvPr>
            <p:cNvSpPr/>
            <p:nvPr/>
          </p:nvSpPr>
          <p:spPr>
            <a:xfrm>
              <a:off x="8824946" y="4615685"/>
              <a:ext cx="92098" cy="920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50"/>
            </a:p>
          </p:txBody>
        </p:sp>
      </p:grpSp>
      <p:sp>
        <p:nvSpPr>
          <p:cNvPr id="10" name="Freeform: Shape 9">
            <a:extLst>
              <a:ext uri="{FF2B5EF4-FFF2-40B4-BE49-F238E27FC236}">
                <a16:creationId xmlns:a16="http://schemas.microsoft.com/office/drawing/2014/main" id="{E94C5A8A-3A24-4853-9C7C-106C905BAFA8}"/>
              </a:ext>
            </a:extLst>
          </p:cNvPr>
          <p:cNvSpPr/>
          <p:nvPr/>
        </p:nvSpPr>
        <p:spPr>
          <a:xfrm>
            <a:off x="6348215" y="3581643"/>
            <a:ext cx="490796" cy="394390"/>
          </a:xfrm>
          <a:custGeom>
            <a:avLst/>
            <a:gdLst>
              <a:gd name="connsiteX0" fmla="*/ 2921 w 490796"/>
              <a:gd name="connsiteY0" fmla="*/ 271691 h 394390"/>
              <a:gd name="connsiteX1" fmla="*/ 143149 w 490796"/>
              <a:gd name="connsiteY1" fmla="*/ 289220 h 394390"/>
              <a:gd name="connsiteX2" fmla="*/ 195734 w 490796"/>
              <a:gd name="connsiteY2" fmla="*/ 333041 h 394390"/>
              <a:gd name="connsiteX3" fmla="*/ 219105 w 490796"/>
              <a:gd name="connsiteY3" fmla="*/ 344726 h 394390"/>
              <a:gd name="connsiteX4" fmla="*/ 268769 w 490796"/>
              <a:gd name="connsiteY4" fmla="*/ 359333 h 394390"/>
              <a:gd name="connsiteX5" fmla="*/ 306747 w 490796"/>
              <a:gd name="connsiteY5" fmla="*/ 385626 h 394390"/>
              <a:gd name="connsiteX6" fmla="*/ 338883 w 490796"/>
              <a:gd name="connsiteY6" fmla="*/ 394390 h 394390"/>
              <a:gd name="connsiteX7" fmla="*/ 353490 w 490796"/>
              <a:gd name="connsiteY7" fmla="*/ 359333 h 394390"/>
              <a:gd name="connsiteX8" fmla="*/ 379782 w 490796"/>
              <a:gd name="connsiteY8" fmla="*/ 341805 h 394390"/>
              <a:gd name="connsiteX9" fmla="*/ 414839 w 490796"/>
              <a:gd name="connsiteY9" fmla="*/ 309669 h 394390"/>
              <a:gd name="connsiteX10" fmla="*/ 429446 w 490796"/>
              <a:gd name="connsiteY10" fmla="*/ 280455 h 394390"/>
              <a:gd name="connsiteX11" fmla="*/ 446975 w 490796"/>
              <a:gd name="connsiteY11" fmla="*/ 260006 h 394390"/>
              <a:gd name="connsiteX12" fmla="*/ 455739 w 490796"/>
              <a:gd name="connsiteY12" fmla="*/ 257084 h 394390"/>
              <a:gd name="connsiteX13" fmla="*/ 479110 w 490796"/>
              <a:gd name="connsiteY13" fmla="*/ 239556 h 394390"/>
              <a:gd name="connsiteX14" fmla="*/ 490796 w 490796"/>
              <a:gd name="connsiteY14" fmla="*/ 195735 h 394390"/>
              <a:gd name="connsiteX15" fmla="*/ 464503 w 490796"/>
              <a:gd name="connsiteY15" fmla="*/ 143149 h 394390"/>
              <a:gd name="connsiteX16" fmla="*/ 446975 w 490796"/>
              <a:gd name="connsiteY16" fmla="*/ 102250 h 394390"/>
              <a:gd name="connsiteX17" fmla="*/ 426525 w 490796"/>
              <a:gd name="connsiteY17" fmla="*/ 99328 h 394390"/>
              <a:gd name="connsiteX18" fmla="*/ 356411 w 490796"/>
              <a:gd name="connsiteY18" fmla="*/ 99328 h 394390"/>
              <a:gd name="connsiteX19" fmla="*/ 327197 w 490796"/>
              <a:gd name="connsiteY19" fmla="*/ 99328 h 394390"/>
              <a:gd name="connsiteX20" fmla="*/ 303826 w 490796"/>
              <a:gd name="connsiteY20" fmla="*/ 43822 h 394390"/>
              <a:gd name="connsiteX21" fmla="*/ 280455 w 490796"/>
              <a:gd name="connsiteY21" fmla="*/ 0 h 394390"/>
              <a:gd name="connsiteX22" fmla="*/ 219105 w 490796"/>
              <a:gd name="connsiteY22" fmla="*/ 17529 h 394390"/>
              <a:gd name="connsiteX23" fmla="*/ 175284 w 490796"/>
              <a:gd name="connsiteY23" fmla="*/ 93485 h 394390"/>
              <a:gd name="connsiteX24" fmla="*/ 154834 w 490796"/>
              <a:gd name="connsiteY24" fmla="*/ 154835 h 394390"/>
              <a:gd name="connsiteX25" fmla="*/ 125620 w 490796"/>
              <a:gd name="connsiteY25" fmla="*/ 192813 h 394390"/>
              <a:gd name="connsiteX26" fmla="*/ 125620 w 490796"/>
              <a:gd name="connsiteY26" fmla="*/ 192813 h 394390"/>
              <a:gd name="connsiteX27" fmla="*/ 67192 w 490796"/>
              <a:gd name="connsiteY27" fmla="*/ 186970 h 394390"/>
              <a:gd name="connsiteX28" fmla="*/ 0 w 490796"/>
              <a:gd name="connsiteY28" fmla="*/ 189892 h 394390"/>
              <a:gd name="connsiteX0" fmla="*/ 2921 w 490796"/>
              <a:gd name="connsiteY0" fmla="*/ 271691 h 394390"/>
              <a:gd name="connsiteX1" fmla="*/ 106026 w 490796"/>
              <a:gd name="connsiteY1" fmla="*/ 295081 h 394390"/>
              <a:gd name="connsiteX2" fmla="*/ 195734 w 490796"/>
              <a:gd name="connsiteY2" fmla="*/ 333041 h 394390"/>
              <a:gd name="connsiteX3" fmla="*/ 219105 w 490796"/>
              <a:gd name="connsiteY3" fmla="*/ 344726 h 394390"/>
              <a:gd name="connsiteX4" fmla="*/ 268769 w 490796"/>
              <a:gd name="connsiteY4" fmla="*/ 359333 h 394390"/>
              <a:gd name="connsiteX5" fmla="*/ 306747 w 490796"/>
              <a:gd name="connsiteY5" fmla="*/ 385626 h 394390"/>
              <a:gd name="connsiteX6" fmla="*/ 338883 w 490796"/>
              <a:gd name="connsiteY6" fmla="*/ 394390 h 394390"/>
              <a:gd name="connsiteX7" fmla="*/ 353490 w 490796"/>
              <a:gd name="connsiteY7" fmla="*/ 359333 h 394390"/>
              <a:gd name="connsiteX8" fmla="*/ 379782 w 490796"/>
              <a:gd name="connsiteY8" fmla="*/ 341805 h 394390"/>
              <a:gd name="connsiteX9" fmla="*/ 414839 w 490796"/>
              <a:gd name="connsiteY9" fmla="*/ 309669 h 394390"/>
              <a:gd name="connsiteX10" fmla="*/ 429446 w 490796"/>
              <a:gd name="connsiteY10" fmla="*/ 280455 h 394390"/>
              <a:gd name="connsiteX11" fmla="*/ 446975 w 490796"/>
              <a:gd name="connsiteY11" fmla="*/ 260006 h 394390"/>
              <a:gd name="connsiteX12" fmla="*/ 455739 w 490796"/>
              <a:gd name="connsiteY12" fmla="*/ 257084 h 394390"/>
              <a:gd name="connsiteX13" fmla="*/ 479110 w 490796"/>
              <a:gd name="connsiteY13" fmla="*/ 239556 h 394390"/>
              <a:gd name="connsiteX14" fmla="*/ 490796 w 490796"/>
              <a:gd name="connsiteY14" fmla="*/ 195735 h 394390"/>
              <a:gd name="connsiteX15" fmla="*/ 464503 w 490796"/>
              <a:gd name="connsiteY15" fmla="*/ 143149 h 394390"/>
              <a:gd name="connsiteX16" fmla="*/ 446975 w 490796"/>
              <a:gd name="connsiteY16" fmla="*/ 102250 h 394390"/>
              <a:gd name="connsiteX17" fmla="*/ 426525 w 490796"/>
              <a:gd name="connsiteY17" fmla="*/ 99328 h 394390"/>
              <a:gd name="connsiteX18" fmla="*/ 356411 w 490796"/>
              <a:gd name="connsiteY18" fmla="*/ 99328 h 394390"/>
              <a:gd name="connsiteX19" fmla="*/ 327197 w 490796"/>
              <a:gd name="connsiteY19" fmla="*/ 99328 h 394390"/>
              <a:gd name="connsiteX20" fmla="*/ 303826 w 490796"/>
              <a:gd name="connsiteY20" fmla="*/ 43822 h 394390"/>
              <a:gd name="connsiteX21" fmla="*/ 280455 w 490796"/>
              <a:gd name="connsiteY21" fmla="*/ 0 h 394390"/>
              <a:gd name="connsiteX22" fmla="*/ 219105 w 490796"/>
              <a:gd name="connsiteY22" fmla="*/ 17529 h 394390"/>
              <a:gd name="connsiteX23" fmla="*/ 175284 w 490796"/>
              <a:gd name="connsiteY23" fmla="*/ 93485 h 394390"/>
              <a:gd name="connsiteX24" fmla="*/ 154834 w 490796"/>
              <a:gd name="connsiteY24" fmla="*/ 154835 h 394390"/>
              <a:gd name="connsiteX25" fmla="*/ 125620 w 490796"/>
              <a:gd name="connsiteY25" fmla="*/ 192813 h 394390"/>
              <a:gd name="connsiteX26" fmla="*/ 125620 w 490796"/>
              <a:gd name="connsiteY26" fmla="*/ 192813 h 394390"/>
              <a:gd name="connsiteX27" fmla="*/ 67192 w 490796"/>
              <a:gd name="connsiteY27" fmla="*/ 186970 h 394390"/>
              <a:gd name="connsiteX28" fmla="*/ 0 w 490796"/>
              <a:gd name="connsiteY28" fmla="*/ 189892 h 39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0796" h="394390">
                <a:moveTo>
                  <a:pt x="2921" y="271691"/>
                </a:moveTo>
                <a:lnTo>
                  <a:pt x="106026" y="295081"/>
                </a:lnTo>
                <a:lnTo>
                  <a:pt x="195734" y="333041"/>
                </a:lnTo>
                <a:lnTo>
                  <a:pt x="219105" y="344726"/>
                </a:lnTo>
                <a:lnTo>
                  <a:pt x="268769" y="359333"/>
                </a:lnTo>
                <a:lnTo>
                  <a:pt x="306747" y="385626"/>
                </a:lnTo>
                <a:lnTo>
                  <a:pt x="338883" y="394390"/>
                </a:lnTo>
                <a:lnTo>
                  <a:pt x="353490" y="359333"/>
                </a:lnTo>
                <a:lnTo>
                  <a:pt x="379782" y="341805"/>
                </a:lnTo>
                <a:lnTo>
                  <a:pt x="414839" y="309669"/>
                </a:lnTo>
                <a:lnTo>
                  <a:pt x="429446" y="280455"/>
                </a:lnTo>
                <a:cubicBezTo>
                  <a:pt x="435289" y="273639"/>
                  <a:pt x="440265" y="265971"/>
                  <a:pt x="446975" y="260006"/>
                </a:cubicBezTo>
                <a:cubicBezTo>
                  <a:pt x="449277" y="257960"/>
                  <a:pt x="455739" y="257084"/>
                  <a:pt x="455739" y="257084"/>
                </a:cubicBezTo>
                <a:lnTo>
                  <a:pt x="479110" y="239556"/>
                </a:lnTo>
                <a:lnTo>
                  <a:pt x="490796" y="195735"/>
                </a:lnTo>
                <a:lnTo>
                  <a:pt x="464503" y="143149"/>
                </a:lnTo>
                <a:lnTo>
                  <a:pt x="446975" y="102250"/>
                </a:lnTo>
                <a:lnTo>
                  <a:pt x="426525" y="99328"/>
                </a:lnTo>
                <a:lnTo>
                  <a:pt x="356411" y="99328"/>
                </a:lnTo>
                <a:lnTo>
                  <a:pt x="327197" y="99328"/>
                </a:lnTo>
                <a:lnTo>
                  <a:pt x="303826" y="43822"/>
                </a:lnTo>
                <a:lnTo>
                  <a:pt x="280455" y="0"/>
                </a:lnTo>
                <a:lnTo>
                  <a:pt x="219105" y="17529"/>
                </a:lnTo>
                <a:lnTo>
                  <a:pt x="175284" y="93485"/>
                </a:lnTo>
                <a:lnTo>
                  <a:pt x="154834" y="154835"/>
                </a:lnTo>
                <a:lnTo>
                  <a:pt x="125620" y="192813"/>
                </a:lnTo>
                <a:lnTo>
                  <a:pt x="125620" y="192813"/>
                </a:lnTo>
                <a:lnTo>
                  <a:pt x="67192" y="186970"/>
                </a:lnTo>
                <a:lnTo>
                  <a:pt x="0" y="189892"/>
                </a:lnTo>
              </a:path>
            </a:pathLst>
          </a:custGeom>
          <a:solidFill>
            <a:srgbClr val="F9B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0BDD6CAF-1B5F-4D31-B517-7B152877DA6B}"/>
              </a:ext>
            </a:extLst>
          </p:cNvPr>
          <p:cNvSpPr/>
          <p:nvPr/>
        </p:nvSpPr>
        <p:spPr>
          <a:xfrm>
            <a:off x="7745895" y="3125883"/>
            <a:ext cx="282960" cy="346588"/>
          </a:xfrm>
          <a:custGeom>
            <a:avLst/>
            <a:gdLst>
              <a:gd name="connsiteX0" fmla="*/ 248264 w 282960"/>
              <a:gd name="connsiteY0" fmla="*/ 22123 h 346588"/>
              <a:gd name="connsiteX1" fmla="*/ 235974 w 282960"/>
              <a:gd name="connsiteY1" fmla="*/ 12291 h 346588"/>
              <a:gd name="connsiteX2" fmla="*/ 226142 w 282960"/>
              <a:gd name="connsiteY2" fmla="*/ 9833 h 346588"/>
              <a:gd name="connsiteX3" fmla="*/ 211393 w 282960"/>
              <a:gd name="connsiteY3" fmla="*/ 4917 h 346588"/>
              <a:gd name="connsiteX4" fmla="*/ 186813 w 282960"/>
              <a:gd name="connsiteY4" fmla="*/ 0 h 346588"/>
              <a:gd name="connsiteX5" fmla="*/ 115529 w 282960"/>
              <a:gd name="connsiteY5" fmla="*/ 7375 h 346588"/>
              <a:gd name="connsiteX6" fmla="*/ 108155 w 282960"/>
              <a:gd name="connsiteY6" fmla="*/ 9833 h 346588"/>
              <a:gd name="connsiteX7" fmla="*/ 95864 w 282960"/>
              <a:gd name="connsiteY7" fmla="*/ 19665 h 346588"/>
              <a:gd name="connsiteX8" fmla="*/ 98323 w 282960"/>
              <a:gd name="connsiteY8" fmla="*/ 49162 h 346588"/>
              <a:gd name="connsiteX9" fmla="*/ 103239 w 282960"/>
              <a:gd name="connsiteY9" fmla="*/ 68826 h 346588"/>
              <a:gd name="connsiteX10" fmla="*/ 31955 w 282960"/>
              <a:gd name="connsiteY10" fmla="*/ 78659 h 346588"/>
              <a:gd name="connsiteX11" fmla="*/ 17206 w 282960"/>
              <a:gd name="connsiteY11" fmla="*/ 83575 h 346588"/>
              <a:gd name="connsiteX12" fmla="*/ 9832 w 282960"/>
              <a:gd name="connsiteY12" fmla="*/ 88491 h 346588"/>
              <a:gd name="connsiteX13" fmla="*/ 7374 w 282960"/>
              <a:gd name="connsiteY13" fmla="*/ 95865 h 346588"/>
              <a:gd name="connsiteX14" fmla="*/ 0 w 282960"/>
              <a:gd name="connsiteY14" fmla="*/ 110613 h 346588"/>
              <a:gd name="connsiteX15" fmla="*/ 4916 w 282960"/>
              <a:gd name="connsiteY15" fmla="*/ 145026 h 346588"/>
              <a:gd name="connsiteX16" fmla="*/ 9832 w 282960"/>
              <a:gd name="connsiteY16" fmla="*/ 152400 h 346588"/>
              <a:gd name="connsiteX17" fmla="*/ 14748 w 282960"/>
              <a:gd name="connsiteY17" fmla="*/ 157317 h 346588"/>
              <a:gd name="connsiteX18" fmla="*/ 27039 w 282960"/>
              <a:gd name="connsiteY18" fmla="*/ 169607 h 346588"/>
              <a:gd name="connsiteX19" fmla="*/ 34413 w 282960"/>
              <a:gd name="connsiteY19" fmla="*/ 172065 h 346588"/>
              <a:gd name="connsiteX20" fmla="*/ 56535 w 282960"/>
              <a:gd name="connsiteY20" fmla="*/ 181897 h 346588"/>
              <a:gd name="connsiteX21" fmla="*/ 63910 w 282960"/>
              <a:gd name="connsiteY21" fmla="*/ 184355 h 346588"/>
              <a:gd name="connsiteX22" fmla="*/ 71284 w 282960"/>
              <a:gd name="connsiteY22" fmla="*/ 186813 h 346588"/>
              <a:gd name="connsiteX23" fmla="*/ 76200 w 282960"/>
              <a:gd name="connsiteY23" fmla="*/ 191730 h 346588"/>
              <a:gd name="connsiteX24" fmla="*/ 66368 w 282960"/>
              <a:gd name="connsiteY24" fmla="*/ 194188 h 346588"/>
              <a:gd name="connsiteX25" fmla="*/ 44245 w 282960"/>
              <a:gd name="connsiteY25" fmla="*/ 204020 h 346588"/>
              <a:gd name="connsiteX26" fmla="*/ 41787 w 282960"/>
              <a:gd name="connsiteY26" fmla="*/ 238433 h 346588"/>
              <a:gd name="connsiteX27" fmla="*/ 51619 w 282960"/>
              <a:gd name="connsiteY27" fmla="*/ 253181 h 346588"/>
              <a:gd name="connsiteX28" fmla="*/ 56535 w 282960"/>
              <a:gd name="connsiteY28" fmla="*/ 260555 h 346588"/>
              <a:gd name="connsiteX29" fmla="*/ 66368 w 282960"/>
              <a:gd name="connsiteY29" fmla="*/ 270388 h 346588"/>
              <a:gd name="connsiteX30" fmla="*/ 71284 w 282960"/>
              <a:gd name="connsiteY30" fmla="*/ 285136 h 346588"/>
              <a:gd name="connsiteX31" fmla="*/ 66368 w 282960"/>
              <a:gd name="connsiteY31" fmla="*/ 292510 h 346588"/>
              <a:gd name="connsiteX32" fmla="*/ 51619 w 282960"/>
              <a:gd name="connsiteY32" fmla="*/ 304800 h 346588"/>
              <a:gd name="connsiteX33" fmla="*/ 56535 w 282960"/>
              <a:gd name="connsiteY33" fmla="*/ 329381 h 346588"/>
              <a:gd name="connsiteX34" fmla="*/ 66368 w 282960"/>
              <a:gd name="connsiteY34" fmla="*/ 344130 h 346588"/>
              <a:gd name="connsiteX35" fmla="*/ 73742 w 282960"/>
              <a:gd name="connsiteY35" fmla="*/ 346588 h 346588"/>
              <a:gd name="connsiteX36" fmla="*/ 140110 w 282960"/>
              <a:gd name="connsiteY36" fmla="*/ 339213 h 346588"/>
              <a:gd name="connsiteX37" fmla="*/ 147484 w 282960"/>
              <a:gd name="connsiteY37" fmla="*/ 336755 h 346588"/>
              <a:gd name="connsiteX38" fmla="*/ 154858 w 282960"/>
              <a:gd name="connsiteY38" fmla="*/ 334297 h 346588"/>
              <a:gd name="connsiteX39" fmla="*/ 169606 w 282960"/>
              <a:gd name="connsiteY39" fmla="*/ 324465 h 346588"/>
              <a:gd name="connsiteX40" fmla="*/ 176981 w 282960"/>
              <a:gd name="connsiteY40" fmla="*/ 302342 h 346588"/>
              <a:gd name="connsiteX41" fmla="*/ 179439 w 282960"/>
              <a:gd name="connsiteY41" fmla="*/ 294968 h 346588"/>
              <a:gd name="connsiteX42" fmla="*/ 181897 w 282960"/>
              <a:gd name="connsiteY42" fmla="*/ 280220 h 346588"/>
              <a:gd name="connsiteX43" fmla="*/ 194187 w 282960"/>
              <a:gd name="connsiteY43" fmla="*/ 267930 h 346588"/>
              <a:gd name="connsiteX44" fmla="*/ 204019 w 282960"/>
              <a:gd name="connsiteY44" fmla="*/ 255639 h 346588"/>
              <a:gd name="connsiteX45" fmla="*/ 206477 w 282960"/>
              <a:gd name="connsiteY45" fmla="*/ 245807 h 346588"/>
              <a:gd name="connsiteX46" fmla="*/ 208935 w 282960"/>
              <a:gd name="connsiteY46" fmla="*/ 238433 h 346588"/>
              <a:gd name="connsiteX47" fmla="*/ 211393 w 282960"/>
              <a:gd name="connsiteY47" fmla="*/ 213852 h 346588"/>
              <a:gd name="connsiteX48" fmla="*/ 216310 w 282960"/>
              <a:gd name="connsiteY48" fmla="*/ 208936 h 346588"/>
              <a:gd name="connsiteX49" fmla="*/ 228600 w 282960"/>
              <a:gd name="connsiteY49" fmla="*/ 196646 h 346588"/>
              <a:gd name="connsiteX50" fmla="*/ 245806 w 282960"/>
              <a:gd name="connsiteY50" fmla="*/ 176981 h 346588"/>
              <a:gd name="connsiteX51" fmla="*/ 250723 w 282960"/>
              <a:gd name="connsiteY51" fmla="*/ 159775 h 346588"/>
              <a:gd name="connsiteX52" fmla="*/ 260555 w 282960"/>
              <a:gd name="connsiteY52" fmla="*/ 103239 h 346588"/>
              <a:gd name="connsiteX53" fmla="*/ 270387 w 282960"/>
              <a:gd name="connsiteY53" fmla="*/ 93407 h 346588"/>
              <a:gd name="connsiteX54" fmla="*/ 277761 w 282960"/>
              <a:gd name="connsiteY54" fmla="*/ 78659 h 346588"/>
              <a:gd name="connsiteX55" fmla="*/ 282677 w 282960"/>
              <a:gd name="connsiteY55" fmla="*/ 71284 h 346588"/>
              <a:gd name="connsiteX56" fmla="*/ 275303 w 282960"/>
              <a:gd name="connsiteY56" fmla="*/ 34413 h 346588"/>
              <a:gd name="connsiteX57" fmla="*/ 267929 w 282960"/>
              <a:gd name="connsiteY57" fmla="*/ 29497 h 346588"/>
              <a:gd name="connsiteX58" fmla="*/ 263013 w 282960"/>
              <a:gd name="connsiteY58" fmla="*/ 22123 h 346588"/>
              <a:gd name="connsiteX59" fmla="*/ 248264 w 282960"/>
              <a:gd name="connsiteY59" fmla="*/ 22123 h 34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82960" h="346588">
                <a:moveTo>
                  <a:pt x="248264" y="22123"/>
                </a:moveTo>
                <a:cubicBezTo>
                  <a:pt x="243757" y="20484"/>
                  <a:pt x="240560" y="14839"/>
                  <a:pt x="235974" y="12291"/>
                </a:cubicBezTo>
                <a:cubicBezTo>
                  <a:pt x="233021" y="10650"/>
                  <a:pt x="229378" y="10804"/>
                  <a:pt x="226142" y="9833"/>
                </a:cubicBezTo>
                <a:cubicBezTo>
                  <a:pt x="221178" y="8344"/>
                  <a:pt x="216475" y="5934"/>
                  <a:pt x="211393" y="4917"/>
                </a:cubicBezTo>
                <a:lnTo>
                  <a:pt x="186813" y="0"/>
                </a:lnTo>
                <a:cubicBezTo>
                  <a:pt x="125100" y="2684"/>
                  <a:pt x="148172" y="-3506"/>
                  <a:pt x="115529" y="7375"/>
                </a:cubicBezTo>
                <a:cubicBezTo>
                  <a:pt x="113071" y="8194"/>
                  <a:pt x="110311" y="8396"/>
                  <a:pt x="108155" y="9833"/>
                </a:cubicBezTo>
                <a:cubicBezTo>
                  <a:pt x="98853" y="16035"/>
                  <a:pt x="102870" y="12660"/>
                  <a:pt x="95864" y="19665"/>
                </a:cubicBezTo>
                <a:cubicBezTo>
                  <a:pt x="96684" y="29497"/>
                  <a:pt x="96859" y="39405"/>
                  <a:pt x="98323" y="49162"/>
                </a:cubicBezTo>
                <a:cubicBezTo>
                  <a:pt x="99325" y="55844"/>
                  <a:pt x="103239" y="68826"/>
                  <a:pt x="103239" y="68826"/>
                </a:cubicBezTo>
                <a:cubicBezTo>
                  <a:pt x="93376" y="98415"/>
                  <a:pt x="104658" y="72243"/>
                  <a:pt x="31955" y="78659"/>
                </a:cubicBezTo>
                <a:cubicBezTo>
                  <a:pt x="26793" y="79115"/>
                  <a:pt x="17206" y="83575"/>
                  <a:pt x="17206" y="83575"/>
                </a:cubicBezTo>
                <a:cubicBezTo>
                  <a:pt x="14748" y="85214"/>
                  <a:pt x="11677" y="86184"/>
                  <a:pt x="9832" y="88491"/>
                </a:cubicBezTo>
                <a:cubicBezTo>
                  <a:pt x="8213" y="90514"/>
                  <a:pt x="8533" y="93548"/>
                  <a:pt x="7374" y="95865"/>
                </a:cubicBezTo>
                <a:cubicBezTo>
                  <a:pt x="-2156" y="114925"/>
                  <a:pt x="6178" y="92078"/>
                  <a:pt x="0" y="110613"/>
                </a:cubicBezTo>
                <a:cubicBezTo>
                  <a:pt x="628" y="117521"/>
                  <a:pt x="187" y="135568"/>
                  <a:pt x="4916" y="145026"/>
                </a:cubicBezTo>
                <a:cubicBezTo>
                  <a:pt x="6237" y="147668"/>
                  <a:pt x="7987" y="150093"/>
                  <a:pt x="9832" y="152400"/>
                </a:cubicBezTo>
                <a:cubicBezTo>
                  <a:pt x="11280" y="154210"/>
                  <a:pt x="13300" y="155507"/>
                  <a:pt x="14748" y="157317"/>
                </a:cubicBezTo>
                <a:cubicBezTo>
                  <a:pt x="21303" y="165511"/>
                  <a:pt x="17206" y="164691"/>
                  <a:pt x="27039" y="169607"/>
                </a:cubicBezTo>
                <a:cubicBezTo>
                  <a:pt x="29356" y="170766"/>
                  <a:pt x="32096" y="170906"/>
                  <a:pt x="34413" y="172065"/>
                </a:cubicBezTo>
                <a:cubicBezTo>
                  <a:pt x="57782" y="183750"/>
                  <a:pt x="18490" y="169216"/>
                  <a:pt x="56535" y="181897"/>
                </a:cubicBezTo>
                <a:lnTo>
                  <a:pt x="63910" y="184355"/>
                </a:lnTo>
                <a:lnTo>
                  <a:pt x="71284" y="186813"/>
                </a:lnTo>
                <a:cubicBezTo>
                  <a:pt x="72923" y="188452"/>
                  <a:pt x="77485" y="189802"/>
                  <a:pt x="76200" y="191730"/>
                </a:cubicBezTo>
                <a:cubicBezTo>
                  <a:pt x="74326" y="194541"/>
                  <a:pt x="69604" y="193217"/>
                  <a:pt x="66368" y="194188"/>
                </a:cubicBezTo>
                <a:cubicBezTo>
                  <a:pt x="50411" y="198975"/>
                  <a:pt x="55022" y="196836"/>
                  <a:pt x="44245" y="204020"/>
                </a:cubicBezTo>
                <a:cubicBezTo>
                  <a:pt x="39421" y="218493"/>
                  <a:pt x="35906" y="221966"/>
                  <a:pt x="41787" y="238433"/>
                </a:cubicBezTo>
                <a:cubicBezTo>
                  <a:pt x="43774" y="243997"/>
                  <a:pt x="48342" y="248265"/>
                  <a:pt x="51619" y="253181"/>
                </a:cubicBezTo>
                <a:cubicBezTo>
                  <a:pt x="53258" y="255639"/>
                  <a:pt x="54446" y="258466"/>
                  <a:pt x="56535" y="260555"/>
                </a:cubicBezTo>
                <a:lnTo>
                  <a:pt x="66368" y="270388"/>
                </a:lnTo>
                <a:cubicBezTo>
                  <a:pt x="68007" y="275304"/>
                  <a:pt x="74158" y="280824"/>
                  <a:pt x="71284" y="285136"/>
                </a:cubicBezTo>
                <a:cubicBezTo>
                  <a:pt x="69645" y="287594"/>
                  <a:pt x="68259" y="290241"/>
                  <a:pt x="66368" y="292510"/>
                </a:cubicBezTo>
                <a:cubicBezTo>
                  <a:pt x="60454" y="299606"/>
                  <a:pt x="58869" y="299967"/>
                  <a:pt x="51619" y="304800"/>
                </a:cubicBezTo>
                <a:cubicBezTo>
                  <a:pt x="52230" y="309074"/>
                  <a:pt x="53235" y="323441"/>
                  <a:pt x="56535" y="329381"/>
                </a:cubicBezTo>
                <a:cubicBezTo>
                  <a:pt x="59405" y="334546"/>
                  <a:pt x="60762" y="342261"/>
                  <a:pt x="66368" y="344130"/>
                </a:cubicBezTo>
                <a:lnTo>
                  <a:pt x="73742" y="346588"/>
                </a:lnTo>
                <a:cubicBezTo>
                  <a:pt x="130543" y="343883"/>
                  <a:pt x="109018" y="349578"/>
                  <a:pt x="140110" y="339213"/>
                </a:cubicBezTo>
                <a:lnTo>
                  <a:pt x="147484" y="336755"/>
                </a:lnTo>
                <a:cubicBezTo>
                  <a:pt x="149942" y="335936"/>
                  <a:pt x="152702" y="335734"/>
                  <a:pt x="154858" y="334297"/>
                </a:cubicBezTo>
                <a:lnTo>
                  <a:pt x="169606" y="324465"/>
                </a:lnTo>
                <a:lnTo>
                  <a:pt x="176981" y="302342"/>
                </a:lnTo>
                <a:cubicBezTo>
                  <a:pt x="177800" y="299884"/>
                  <a:pt x="179013" y="297524"/>
                  <a:pt x="179439" y="294968"/>
                </a:cubicBezTo>
                <a:cubicBezTo>
                  <a:pt x="180258" y="290052"/>
                  <a:pt x="180321" y="284948"/>
                  <a:pt x="181897" y="280220"/>
                </a:cubicBezTo>
                <a:cubicBezTo>
                  <a:pt x="184579" y="272175"/>
                  <a:pt x="188228" y="272698"/>
                  <a:pt x="194187" y="267930"/>
                </a:cubicBezTo>
                <a:cubicBezTo>
                  <a:pt x="199189" y="263928"/>
                  <a:pt x="200370" y="261112"/>
                  <a:pt x="204019" y="255639"/>
                </a:cubicBezTo>
                <a:cubicBezTo>
                  <a:pt x="204838" y="252362"/>
                  <a:pt x="205549" y="249055"/>
                  <a:pt x="206477" y="245807"/>
                </a:cubicBezTo>
                <a:cubicBezTo>
                  <a:pt x="207189" y="243316"/>
                  <a:pt x="208541" y="240994"/>
                  <a:pt x="208935" y="238433"/>
                </a:cubicBezTo>
                <a:cubicBezTo>
                  <a:pt x="210187" y="230294"/>
                  <a:pt x="209396" y="221841"/>
                  <a:pt x="211393" y="213852"/>
                </a:cubicBezTo>
                <a:cubicBezTo>
                  <a:pt x="211955" y="211604"/>
                  <a:pt x="214862" y="210746"/>
                  <a:pt x="216310" y="208936"/>
                </a:cubicBezTo>
                <a:cubicBezTo>
                  <a:pt x="225676" y="197230"/>
                  <a:pt x="215957" y="205075"/>
                  <a:pt x="228600" y="196646"/>
                </a:cubicBezTo>
                <a:cubicBezTo>
                  <a:pt x="240071" y="179439"/>
                  <a:pt x="233516" y="185174"/>
                  <a:pt x="245806" y="176981"/>
                </a:cubicBezTo>
                <a:cubicBezTo>
                  <a:pt x="247213" y="172759"/>
                  <a:pt x="250398" y="163831"/>
                  <a:pt x="250723" y="159775"/>
                </a:cubicBezTo>
                <a:cubicBezTo>
                  <a:pt x="255189" y="103959"/>
                  <a:pt x="238528" y="117924"/>
                  <a:pt x="260555" y="103239"/>
                </a:cubicBezTo>
                <a:cubicBezTo>
                  <a:pt x="265918" y="87150"/>
                  <a:pt x="258469" y="102941"/>
                  <a:pt x="270387" y="93407"/>
                </a:cubicBezTo>
                <a:cubicBezTo>
                  <a:pt x="276257" y="88711"/>
                  <a:pt x="274793" y="84596"/>
                  <a:pt x="277761" y="78659"/>
                </a:cubicBezTo>
                <a:cubicBezTo>
                  <a:pt x="279082" y="76016"/>
                  <a:pt x="281038" y="73742"/>
                  <a:pt x="282677" y="71284"/>
                </a:cubicBezTo>
                <a:cubicBezTo>
                  <a:pt x="280984" y="49275"/>
                  <a:pt x="287568" y="44226"/>
                  <a:pt x="275303" y="34413"/>
                </a:cubicBezTo>
                <a:cubicBezTo>
                  <a:pt x="272996" y="32567"/>
                  <a:pt x="270387" y="31136"/>
                  <a:pt x="267929" y="29497"/>
                </a:cubicBezTo>
                <a:cubicBezTo>
                  <a:pt x="266290" y="27039"/>
                  <a:pt x="265320" y="23968"/>
                  <a:pt x="263013" y="22123"/>
                </a:cubicBezTo>
                <a:cubicBezTo>
                  <a:pt x="260990" y="20504"/>
                  <a:pt x="252771" y="23762"/>
                  <a:pt x="248264" y="22123"/>
                </a:cubicBezTo>
                <a:close/>
              </a:path>
            </a:pathLst>
          </a:custGeom>
          <a:solidFill>
            <a:srgbClr val="F9B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75498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2</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E75F8A3-FB62-4160-8E0B-5B6EC6DE3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32C74B5A-53EA-4905-8954-7EF6211DF06C}"/>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10463368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EEA771-A5C9-431B-A1F1-ADBC2783E7D2}"/>
              </a:ext>
            </a:extLst>
          </p:cNvPr>
          <p:cNvPicPr>
            <a:picLocks noChangeAspect="1"/>
          </p:cNvPicPr>
          <p:nvPr/>
        </p:nvPicPr>
        <p:blipFill rotWithShape="1">
          <a:blip r:embed="rId2"/>
          <a:srcRect l="9091" t="2079" r="2" b="15371"/>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13" name="Freeform: Shape 12">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86272" y="3651047"/>
            <a:ext cx="5370576" cy="911117"/>
          </a:xfrm>
        </p:spPr>
        <p:txBody>
          <a:bodyPr>
            <a:normAutofit/>
          </a:bodyPr>
          <a:lstStyle/>
          <a:p>
            <a:pPr algn="l"/>
            <a:r>
              <a:rPr lang="en-GB" sz="2000">
                <a:solidFill>
                  <a:srgbClr val="FFFFFF"/>
                </a:solidFill>
              </a:rPr>
              <a:t>YEAR 7 / LESSON 3</a:t>
            </a:r>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5673747" y="1408814"/>
            <a:ext cx="5683102" cy="2235277"/>
          </a:xfrm>
        </p:spPr>
        <p:txBody>
          <a:bodyPr>
            <a:normAutofit/>
          </a:bodyPr>
          <a:lstStyle/>
          <a:p>
            <a:pPr algn="l"/>
            <a:r>
              <a:rPr lang="en-GB" sz="5400">
                <a:solidFill>
                  <a:srgbClr val="FFFFFF"/>
                </a:solidFill>
              </a:rPr>
              <a:t>CHALLENGE EVERYTHING</a:t>
            </a:r>
          </a:p>
        </p:txBody>
      </p:sp>
    </p:spTree>
    <p:extLst>
      <p:ext uri="{BB962C8B-B14F-4D97-AF65-F5344CB8AC3E}">
        <p14:creationId xmlns:p14="http://schemas.microsoft.com/office/powerpoint/2010/main" val="38301224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448830" y="862886"/>
            <a:ext cx="5362181" cy="285273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448831" y="3715623"/>
            <a:ext cx="4932342" cy="2052133"/>
          </a:xfrm>
        </p:spPr>
        <p:txBody>
          <a:bodyPr>
            <a:noAutofit/>
          </a:bodyPr>
          <a:lstStyle/>
          <a:p>
            <a:r>
              <a:rPr lang="en-US">
                <a:solidFill>
                  <a:schemeClr val="tx1"/>
                </a:solidFill>
              </a:rPr>
              <a:t>Create a Gaming Act that sets out the rules and regulations for safer gaming.</a:t>
            </a:r>
            <a:endParaRPr lang="en-GB">
              <a:solidFill>
                <a:schemeClr val="tx1"/>
              </a:solidFill>
            </a:endParaRP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7 / LESSON 3</a:t>
            </a:r>
          </a:p>
        </p:txBody>
      </p:sp>
      <p:pic>
        <p:nvPicPr>
          <p:cNvPr id="3" name="Picture 2">
            <a:extLst>
              <a:ext uri="{FF2B5EF4-FFF2-40B4-BE49-F238E27FC236}">
                <a16:creationId xmlns:a16="http://schemas.microsoft.com/office/drawing/2014/main" id="{A4E809AF-8A99-4860-B737-183D561C0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67" y="1349406"/>
            <a:ext cx="6321653" cy="5146470"/>
          </a:xfrm>
          <a:prstGeom prst="rect">
            <a:avLst/>
          </a:prstGeom>
        </p:spPr>
      </p:pic>
    </p:spTree>
    <p:extLst>
      <p:ext uri="{BB962C8B-B14F-4D97-AF65-F5344CB8AC3E}">
        <p14:creationId xmlns:p14="http://schemas.microsoft.com/office/powerpoint/2010/main" val="5925542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884940" cy="3989817"/>
          </a:xfrm>
        </p:spPr>
        <p:txBody>
          <a:bodyPr>
            <a:normAutofit/>
          </a:bodyPr>
          <a:lstStyle/>
          <a:p>
            <a:pPr lvl="0"/>
            <a:r>
              <a:rPr lang="en-GB" sz="2400"/>
              <a:t>To understand what is meant by consumer</a:t>
            </a:r>
          </a:p>
          <a:p>
            <a:pPr lvl="0"/>
            <a:r>
              <a:rPr lang="en-GB" sz="2400"/>
              <a:t>To understand what is meant by responsibility and whose responsibility it is to protect consumers/players</a:t>
            </a:r>
          </a:p>
          <a:p>
            <a:pPr lvl="0"/>
            <a:r>
              <a:rPr lang="en-GB" sz="2400"/>
              <a:t>To be able to identify safeguarding measures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3</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27850" y="1323790"/>
            <a:ext cx="4415180" cy="4706306"/>
          </a:xfrm>
          <a:prstGeom prst="rect">
            <a:avLst/>
          </a:prstGeom>
        </p:spPr>
      </p:pic>
    </p:spTree>
    <p:extLst>
      <p:ext uri="{BB962C8B-B14F-4D97-AF65-F5344CB8AC3E}">
        <p14:creationId xmlns:p14="http://schemas.microsoft.com/office/powerpoint/2010/main" val="40776070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899821"/>
            <a:ext cx="11669764" cy="4277141"/>
          </a:xfrm>
        </p:spPr>
        <p:txBody>
          <a:bodyPr>
            <a:normAutofit/>
          </a:bodyPr>
          <a:lstStyle/>
          <a:p>
            <a:pPr lvl="0"/>
            <a:r>
              <a:rPr lang="en-GB" sz="2400"/>
              <a:t>I understand what is meant by consumer </a:t>
            </a:r>
          </a:p>
          <a:p>
            <a:pPr lvl="0"/>
            <a:r>
              <a:rPr lang="en-GB" sz="2400"/>
              <a:t>I can define responsibility</a:t>
            </a:r>
          </a:p>
          <a:p>
            <a:pPr lvl="0"/>
            <a:r>
              <a:rPr lang="en-GB" sz="2400"/>
              <a:t>I can make suggestions to safeguard people</a:t>
            </a:r>
          </a:p>
          <a:p>
            <a:pPr lvl="0"/>
            <a:r>
              <a:rPr lang="en-GB" sz="2400"/>
              <a:t>I can work with others to understand their point of view</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3</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extLst>
      <p:ext uri="{BB962C8B-B14F-4D97-AF65-F5344CB8AC3E}">
        <p14:creationId xmlns:p14="http://schemas.microsoft.com/office/powerpoint/2010/main" val="15596832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WHO’S JOB IS IT ANYWAY?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3</a:t>
            </a:r>
          </a:p>
        </p:txBody>
      </p:sp>
      <p:sp>
        <p:nvSpPr>
          <p:cNvPr id="16" name="Content Placeholder 5">
            <a:extLst>
              <a:ext uri="{FF2B5EF4-FFF2-40B4-BE49-F238E27FC236}">
                <a16:creationId xmlns:a16="http://schemas.microsoft.com/office/drawing/2014/main" id="{681071FA-C6FD-4D5A-B604-A4799789AF7C}"/>
              </a:ext>
            </a:extLst>
          </p:cNvPr>
          <p:cNvSpPr>
            <a:spLocks noGrp="1"/>
          </p:cNvSpPr>
          <p:nvPr>
            <p:ph idx="1"/>
          </p:nvPr>
        </p:nvSpPr>
        <p:spPr>
          <a:xfrm>
            <a:off x="248967" y="2187145"/>
            <a:ext cx="6311321" cy="3989817"/>
          </a:xfrm>
        </p:spPr>
        <p:txBody>
          <a:bodyPr>
            <a:normAutofit/>
          </a:bodyPr>
          <a:lstStyle/>
          <a:p>
            <a:pPr marL="0" indent="0" fontAlgn="base">
              <a:buNone/>
            </a:pPr>
            <a:r>
              <a:rPr lang="en-GB" sz="2400"/>
              <a:t>Discuss the following questions with your partner and write down any ideas that you have.</a:t>
            </a:r>
          </a:p>
          <a:p>
            <a:pPr fontAlgn="base"/>
            <a:r>
              <a:rPr lang="en-GB" sz="2400"/>
              <a:t>What protection is there for gaming online? </a:t>
            </a:r>
          </a:p>
          <a:p>
            <a:pPr fontAlgn="base"/>
            <a:r>
              <a:rPr lang="en-GB" sz="2400"/>
              <a:t>Whose is responsible for protecting people? </a:t>
            </a:r>
          </a:p>
        </p:txBody>
      </p:sp>
      <p:pic>
        <p:nvPicPr>
          <p:cNvPr id="3" name="Picture 2" descr="A picture containing toy, doll, food&#10;&#10;Description automatically generated">
            <a:extLst>
              <a:ext uri="{FF2B5EF4-FFF2-40B4-BE49-F238E27FC236}">
                <a16:creationId xmlns:a16="http://schemas.microsoft.com/office/drawing/2014/main" id="{182A467B-56A2-4A32-9535-206B003981E5}"/>
              </a:ext>
            </a:extLst>
          </p:cNvPr>
          <p:cNvPicPr>
            <a:picLocks noChangeAspect="1"/>
          </p:cNvPicPr>
          <p:nvPr/>
        </p:nvPicPr>
        <p:blipFill rotWithShape="1">
          <a:blip r:embed="rId2">
            <a:extLst>
              <a:ext uri="{28A0092B-C50C-407E-A947-70E740481C1C}">
                <a14:useLocalDpi xmlns:a14="http://schemas.microsoft.com/office/drawing/2010/main" val="0"/>
              </a:ext>
            </a:extLst>
          </a:blip>
          <a:srcRect t="19586" r="15828"/>
          <a:stretch/>
        </p:blipFill>
        <p:spPr>
          <a:xfrm>
            <a:off x="5348177" y="1332916"/>
            <a:ext cx="6843823" cy="4876856"/>
          </a:xfrm>
          <a:prstGeom prst="rect">
            <a:avLst/>
          </a:prstGeom>
        </p:spPr>
      </p:pic>
    </p:spTree>
    <p:extLst>
      <p:ext uri="{BB962C8B-B14F-4D97-AF65-F5344CB8AC3E}">
        <p14:creationId xmlns:p14="http://schemas.microsoft.com/office/powerpoint/2010/main" val="22648685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THE GAMING ACT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3</a:t>
            </a:r>
          </a:p>
        </p:txBody>
      </p:sp>
      <p:sp>
        <p:nvSpPr>
          <p:cNvPr id="16" name="Content Placeholder 5">
            <a:extLst>
              <a:ext uri="{FF2B5EF4-FFF2-40B4-BE49-F238E27FC236}">
                <a16:creationId xmlns:a16="http://schemas.microsoft.com/office/drawing/2014/main" id="{E31EEF32-9150-4450-94C8-E1E0CBD20F3A}"/>
              </a:ext>
            </a:extLst>
          </p:cNvPr>
          <p:cNvSpPr>
            <a:spLocks noGrp="1"/>
          </p:cNvSpPr>
          <p:nvPr>
            <p:ph idx="1"/>
          </p:nvPr>
        </p:nvSpPr>
        <p:spPr>
          <a:xfrm>
            <a:off x="248968" y="1634162"/>
            <a:ext cx="5541360" cy="1661932"/>
          </a:xfrm>
        </p:spPr>
        <p:txBody>
          <a:bodyPr>
            <a:noAutofit/>
          </a:bodyPr>
          <a:lstStyle/>
          <a:p>
            <a:pPr marL="0" indent="0" fontAlgn="base">
              <a:buNone/>
            </a:pPr>
            <a:r>
              <a:rPr lang="en-GB" sz="2400">
                <a:solidFill>
                  <a:schemeClr val="accent2"/>
                </a:solidFill>
              </a:rPr>
              <a:t>We are going to write a Gaming Act. This is an official document that states the rules that need to be followed.</a:t>
            </a:r>
          </a:p>
        </p:txBody>
      </p:sp>
      <p:sp>
        <p:nvSpPr>
          <p:cNvPr id="17" name="Content Placeholder 5">
            <a:extLst>
              <a:ext uri="{FF2B5EF4-FFF2-40B4-BE49-F238E27FC236}">
                <a16:creationId xmlns:a16="http://schemas.microsoft.com/office/drawing/2014/main" id="{26FCE1C9-0DBE-4ED5-B451-2E2C00338076}"/>
              </a:ext>
            </a:extLst>
          </p:cNvPr>
          <p:cNvSpPr txBox="1">
            <a:spLocks/>
          </p:cNvSpPr>
          <p:nvPr/>
        </p:nvSpPr>
        <p:spPr>
          <a:xfrm>
            <a:off x="6401673" y="1634161"/>
            <a:ext cx="5790327" cy="454280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Think about the following areas: </a:t>
            </a:r>
          </a:p>
          <a:p>
            <a:pPr marL="228600" marR="0" lvl="0" indent="-228600" algn="l" defTabSz="914400" rtl="0" eaLnBrk="1" fontAlgn="base" latinLnBrk="0" hangingPunct="1">
              <a:lnSpc>
                <a:spcPct val="90000"/>
              </a:lnSpc>
              <a:spcBef>
                <a:spcPts val="1000"/>
              </a:spcBef>
              <a:spcAft>
                <a:spcPts val="0"/>
              </a:spcAft>
              <a:buClr>
                <a:srgbClr val="E88C1C"/>
              </a:buClr>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Responsibility of manufacturer? </a:t>
            </a:r>
          </a:p>
          <a:p>
            <a:pPr marL="228600" marR="0" lvl="0" indent="-228600" algn="l" defTabSz="914400" rtl="0" eaLnBrk="1" fontAlgn="base" latinLnBrk="0" hangingPunct="1">
              <a:lnSpc>
                <a:spcPct val="90000"/>
              </a:lnSpc>
              <a:spcBef>
                <a:spcPts val="1000"/>
              </a:spcBef>
              <a:spcAft>
                <a:spcPts val="0"/>
              </a:spcAft>
              <a:buClr>
                <a:srgbClr val="E88C1C"/>
              </a:buClr>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Gaming platforms/streaming platforms? </a:t>
            </a:r>
          </a:p>
          <a:p>
            <a:pPr marL="228600" marR="0" lvl="0" indent="-228600" algn="l" defTabSz="914400" rtl="0" eaLnBrk="1" fontAlgn="base" latinLnBrk="0" hangingPunct="1">
              <a:lnSpc>
                <a:spcPct val="90000"/>
              </a:lnSpc>
              <a:spcBef>
                <a:spcPts val="1000"/>
              </a:spcBef>
              <a:spcAft>
                <a:spcPts val="0"/>
              </a:spcAft>
              <a:buClr>
                <a:srgbClr val="E88C1C"/>
              </a:buClr>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Age verifications? </a:t>
            </a:r>
          </a:p>
          <a:p>
            <a:pPr marL="228600" marR="0" lvl="0" indent="-228600" algn="l" defTabSz="914400" rtl="0" eaLnBrk="1" fontAlgn="base" latinLnBrk="0" hangingPunct="1">
              <a:lnSpc>
                <a:spcPct val="90000"/>
              </a:lnSpc>
              <a:spcBef>
                <a:spcPts val="1000"/>
              </a:spcBef>
              <a:spcAft>
                <a:spcPts val="0"/>
              </a:spcAft>
              <a:buClr>
                <a:srgbClr val="E88C1C"/>
              </a:buClr>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In game purchases? </a:t>
            </a:r>
          </a:p>
          <a:p>
            <a:pPr marL="228600" marR="0" lvl="0" indent="-228600" algn="l" defTabSz="914400" rtl="0" eaLnBrk="1" fontAlgn="base" latinLnBrk="0" hangingPunct="1">
              <a:lnSpc>
                <a:spcPct val="90000"/>
              </a:lnSpc>
              <a:spcBef>
                <a:spcPts val="1000"/>
              </a:spcBef>
              <a:spcAft>
                <a:spcPts val="0"/>
              </a:spcAft>
              <a:buClr>
                <a:srgbClr val="E88C1C"/>
              </a:buClr>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Probability of gaining certain items? </a:t>
            </a:r>
          </a:p>
          <a:p>
            <a:pPr marL="228600" marR="0" lvl="0" indent="-228600" algn="l" defTabSz="914400" rtl="0" eaLnBrk="1" fontAlgn="base" latinLnBrk="0" hangingPunct="1">
              <a:lnSpc>
                <a:spcPct val="90000"/>
              </a:lnSpc>
              <a:spcBef>
                <a:spcPts val="1000"/>
              </a:spcBef>
              <a:spcAft>
                <a:spcPts val="0"/>
              </a:spcAft>
              <a:buClr>
                <a:srgbClr val="E88C1C"/>
              </a:buClr>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Yes or no to loot boxes?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28600" marR="0" lvl="0" indent="-228600" algn="l" defTabSz="914400" rtl="0" eaLnBrk="1" fontAlgn="base" latinLnBrk="0" hangingPunct="1">
              <a:lnSpc>
                <a:spcPct val="90000"/>
              </a:lnSpc>
              <a:spcBef>
                <a:spcPts val="1000"/>
              </a:spcBef>
              <a:spcAft>
                <a:spcPts val="0"/>
              </a:spcAft>
              <a:buClr>
                <a:srgbClr val="E88C1C"/>
              </a:buClr>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Time spent on games? </a:t>
            </a:r>
          </a:p>
          <a:p>
            <a:pPr marL="228600" marR="0" lvl="0" indent="-228600" algn="l" defTabSz="914400" rtl="0" eaLnBrk="1" fontAlgn="base" latinLnBrk="0" hangingPunct="1">
              <a:lnSpc>
                <a:spcPct val="90000"/>
              </a:lnSpc>
              <a:spcBef>
                <a:spcPts val="1000"/>
              </a:spcBef>
              <a:spcAft>
                <a:spcPts val="0"/>
              </a:spcAft>
              <a:buClr>
                <a:srgbClr val="E88C1C"/>
              </a:buClr>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PEGI ratings? </a:t>
            </a:r>
          </a:p>
          <a:p>
            <a:pPr marL="228600" marR="0" lvl="0" indent="-228600" algn="l" defTabSz="914400" rtl="0" eaLnBrk="1" fontAlgn="base" latinLnBrk="0" hangingPunct="1">
              <a:lnSpc>
                <a:spcPct val="90000"/>
              </a:lnSpc>
              <a:spcBef>
                <a:spcPts val="1000"/>
              </a:spcBef>
              <a:spcAft>
                <a:spcPts val="0"/>
              </a:spcAft>
              <a:buClr>
                <a:srgbClr val="E88C1C"/>
              </a:buClr>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Consumer/Customer? </a:t>
            </a:r>
          </a:p>
        </p:txBody>
      </p:sp>
      <p:pic>
        <p:nvPicPr>
          <p:cNvPr id="6" name="Picture 5" descr="A close up of a sign&#10;&#10;Description automatically generated">
            <a:extLst>
              <a:ext uri="{FF2B5EF4-FFF2-40B4-BE49-F238E27FC236}">
                <a16:creationId xmlns:a16="http://schemas.microsoft.com/office/drawing/2014/main" id="{46929988-0F0D-40C3-B816-3BF8DC7FA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557" y="2888877"/>
            <a:ext cx="3529657" cy="3529657"/>
          </a:xfrm>
          <a:prstGeom prst="rect">
            <a:avLst/>
          </a:prstGeom>
        </p:spPr>
      </p:pic>
    </p:spTree>
    <p:extLst>
      <p:ext uri="{BB962C8B-B14F-4D97-AF65-F5344CB8AC3E}">
        <p14:creationId xmlns:p14="http://schemas.microsoft.com/office/powerpoint/2010/main" val="1764604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1</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F0699001-49A4-41F9-A8D7-1F9A1C637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A45866CC-8548-41C5-A662-344C304D4272}"/>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3848446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I PROUDLY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3</a:t>
            </a:r>
          </a:p>
        </p:txBody>
      </p:sp>
      <p:sp>
        <p:nvSpPr>
          <p:cNvPr id="16" name="Content Placeholder 5">
            <a:extLst>
              <a:ext uri="{FF2B5EF4-FFF2-40B4-BE49-F238E27FC236}">
                <a16:creationId xmlns:a16="http://schemas.microsoft.com/office/drawing/2014/main" id="{FE5D81A6-7E05-45A9-B7A4-013E7AAFA571}"/>
              </a:ext>
            </a:extLst>
          </p:cNvPr>
          <p:cNvSpPr>
            <a:spLocks noGrp="1"/>
          </p:cNvSpPr>
          <p:nvPr>
            <p:ph idx="1"/>
          </p:nvPr>
        </p:nvSpPr>
        <p:spPr>
          <a:xfrm>
            <a:off x="248965" y="2418487"/>
            <a:ext cx="4945604" cy="1010513"/>
          </a:xfrm>
        </p:spPr>
        <p:txBody>
          <a:bodyPr>
            <a:noAutofit/>
          </a:bodyPr>
          <a:lstStyle/>
          <a:p>
            <a:pPr marL="0" indent="0" algn="ctr" fontAlgn="base">
              <a:buNone/>
            </a:pPr>
            <a:r>
              <a:rPr lang="en-GB" sz="2400" b="1"/>
              <a:t>Present your Act to the class.</a:t>
            </a:r>
          </a:p>
        </p:txBody>
      </p:sp>
      <p:pic>
        <p:nvPicPr>
          <p:cNvPr id="9" name="Picture 8" descr="A close up of a toy&#10;&#10;Description automatically generated">
            <a:extLst>
              <a:ext uri="{FF2B5EF4-FFF2-40B4-BE49-F238E27FC236}">
                <a16:creationId xmlns:a16="http://schemas.microsoft.com/office/drawing/2014/main" id="{9F26150F-CB89-4FB4-AED1-8B98C4CD9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474" y="1197009"/>
            <a:ext cx="7326422" cy="5179454"/>
          </a:xfrm>
          <a:prstGeom prst="rect">
            <a:avLst/>
          </a:prstGeom>
        </p:spPr>
      </p:pic>
      <p:pic>
        <p:nvPicPr>
          <p:cNvPr id="21" name="Picture 20" descr="A close up of a sign&#10;&#10;Description automatically generated">
            <a:extLst>
              <a:ext uri="{FF2B5EF4-FFF2-40B4-BE49-F238E27FC236}">
                <a16:creationId xmlns:a16="http://schemas.microsoft.com/office/drawing/2014/main" id="{D1FC8AAE-41A3-48A8-AD9B-14D860827C4C}"/>
              </a:ext>
            </a:extLst>
          </p:cNvPr>
          <p:cNvPicPr>
            <a:picLocks noChangeAspect="1"/>
          </p:cNvPicPr>
          <p:nvPr/>
        </p:nvPicPr>
        <p:blipFill rotWithShape="1">
          <a:blip r:embed="rId3">
            <a:extLst>
              <a:ext uri="{28A0092B-C50C-407E-A947-70E740481C1C}">
                <a14:useLocalDpi xmlns:a14="http://schemas.microsoft.com/office/drawing/2010/main" val="0"/>
              </a:ext>
            </a:extLst>
          </a:blip>
          <a:srcRect l="16734" r="17474" b="16727"/>
          <a:stretch/>
        </p:blipFill>
        <p:spPr>
          <a:xfrm rot="1033427">
            <a:off x="6584592" y="2260872"/>
            <a:ext cx="1506695" cy="1907011"/>
          </a:xfrm>
          <a:prstGeom prst="rect">
            <a:avLst/>
          </a:prstGeom>
        </p:spPr>
      </p:pic>
      <p:sp>
        <p:nvSpPr>
          <p:cNvPr id="10" name="Freeform: Shape 9">
            <a:extLst>
              <a:ext uri="{FF2B5EF4-FFF2-40B4-BE49-F238E27FC236}">
                <a16:creationId xmlns:a16="http://schemas.microsoft.com/office/drawing/2014/main" id="{E94C5A8A-3A24-4853-9C7C-106C905BAFA8}"/>
              </a:ext>
            </a:extLst>
          </p:cNvPr>
          <p:cNvSpPr/>
          <p:nvPr/>
        </p:nvSpPr>
        <p:spPr>
          <a:xfrm>
            <a:off x="6348215" y="3581643"/>
            <a:ext cx="490796" cy="394390"/>
          </a:xfrm>
          <a:custGeom>
            <a:avLst/>
            <a:gdLst>
              <a:gd name="connsiteX0" fmla="*/ 2921 w 490796"/>
              <a:gd name="connsiteY0" fmla="*/ 271691 h 394390"/>
              <a:gd name="connsiteX1" fmla="*/ 143149 w 490796"/>
              <a:gd name="connsiteY1" fmla="*/ 289220 h 394390"/>
              <a:gd name="connsiteX2" fmla="*/ 195734 w 490796"/>
              <a:gd name="connsiteY2" fmla="*/ 333041 h 394390"/>
              <a:gd name="connsiteX3" fmla="*/ 219105 w 490796"/>
              <a:gd name="connsiteY3" fmla="*/ 344726 h 394390"/>
              <a:gd name="connsiteX4" fmla="*/ 268769 w 490796"/>
              <a:gd name="connsiteY4" fmla="*/ 359333 h 394390"/>
              <a:gd name="connsiteX5" fmla="*/ 306747 w 490796"/>
              <a:gd name="connsiteY5" fmla="*/ 385626 h 394390"/>
              <a:gd name="connsiteX6" fmla="*/ 338883 w 490796"/>
              <a:gd name="connsiteY6" fmla="*/ 394390 h 394390"/>
              <a:gd name="connsiteX7" fmla="*/ 353490 w 490796"/>
              <a:gd name="connsiteY7" fmla="*/ 359333 h 394390"/>
              <a:gd name="connsiteX8" fmla="*/ 379782 w 490796"/>
              <a:gd name="connsiteY8" fmla="*/ 341805 h 394390"/>
              <a:gd name="connsiteX9" fmla="*/ 414839 w 490796"/>
              <a:gd name="connsiteY9" fmla="*/ 309669 h 394390"/>
              <a:gd name="connsiteX10" fmla="*/ 429446 w 490796"/>
              <a:gd name="connsiteY10" fmla="*/ 280455 h 394390"/>
              <a:gd name="connsiteX11" fmla="*/ 446975 w 490796"/>
              <a:gd name="connsiteY11" fmla="*/ 260006 h 394390"/>
              <a:gd name="connsiteX12" fmla="*/ 455739 w 490796"/>
              <a:gd name="connsiteY12" fmla="*/ 257084 h 394390"/>
              <a:gd name="connsiteX13" fmla="*/ 479110 w 490796"/>
              <a:gd name="connsiteY13" fmla="*/ 239556 h 394390"/>
              <a:gd name="connsiteX14" fmla="*/ 490796 w 490796"/>
              <a:gd name="connsiteY14" fmla="*/ 195735 h 394390"/>
              <a:gd name="connsiteX15" fmla="*/ 464503 w 490796"/>
              <a:gd name="connsiteY15" fmla="*/ 143149 h 394390"/>
              <a:gd name="connsiteX16" fmla="*/ 446975 w 490796"/>
              <a:gd name="connsiteY16" fmla="*/ 102250 h 394390"/>
              <a:gd name="connsiteX17" fmla="*/ 426525 w 490796"/>
              <a:gd name="connsiteY17" fmla="*/ 99328 h 394390"/>
              <a:gd name="connsiteX18" fmla="*/ 356411 w 490796"/>
              <a:gd name="connsiteY18" fmla="*/ 99328 h 394390"/>
              <a:gd name="connsiteX19" fmla="*/ 327197 w 490796"/>
              <a:gd name="connsiteY19" fmla="*/ 99328 h 394390"/>
              <a:gd name="connsiteX20" fmla="*/ 303826 w 490796"/>
              <a:gd name="connsiteY20" fmla="*/ 43822 h 394390"/>
              <a:gd name="connsiteX21" fmla="*/ 280455 w 490796"/>
              <a:gd name="connsiteY21" fmla="*/ 0 h 394390"/>
              <a:gd name="connsiteX22" fmla="*/ 219105 w 490796"/>
              <a:gd name="connsiteY22" fmla="*/ 17529 h 394390"/>
              <a:gd name="connsiteX23" fmla="*/ 175284 w 490796"/>
              <a:gd name="connsiteY23" fmla="*/ 93485 h 394390"/>
              <a:gd name="connsiteX24" fmla="*/ 154834 w 490796"/>
              <a:gd name="connsiteY24" fmla="*/ 154835 h 394390"/>
              <a:gd name="connsiteX25" fmla="*/ 125620 w 490796"/>
              <a:gd name="connsiteY25" fmla="*/ 192813 h 394390"/>
              <a:gd name="connsiteX26" fmla="*/ 125620 w 490796"/>
              <a:gd name="connsiteY26" fmla="*/ 192813 h 394390"/>
              <a:gd name="connsiteX27" fmla="*/ 67192 w 490796"/>
              <a:gd name="connsiteY27" fmla="*/ 186970 h 394390"/>
              <a:gd name="connsiteX28" fmla="*/ 0 w 490796"/>
              <a:gd name="connsiteY28" fmla="*/ 189892 h 394390"/>
              <a:gd name="connsiteX0" fmla="*/ 2921 w 490796"/>
              <a:gd name="connsiteY0" fmla="*/ 271691 h 394390"/>
              <a:gd name="connsiteX1" fmla="*/ 106026 w 490796"/>
              <a:gd name="connsiteY1" fmla="*/ 295081 h 394390"/>
              <a:gd name="connsiteX2" fmla="*/ 195734 w 490796"/>
              <a:gd name="connsiteY2" fmla="*/ 333041 h 394390"/>
              <a:gd name="connsiteX3" fmla="*/ 219105 w 490796"/>
              <a:gd name="connsiteY3" fmla="*/ 344726 h 394390"/>
              <a:gd name="connsiteX4" fmla="*/ 268769 w 490796"/>
              <a:gd name="connsiteY4" fmla="*/ 359333 h 394390"/>
              <a:gd name="connsiteX5" fmla="*/ 306747 w 490796"/>
              <a:gd name="connsiteY5" fmla="*/ 385626 h 394390"/>
              <a:gd name="connsiteX6" fmla="*/ 338883 w 490796"/>
              <a:gd name="connsiteY6" fmla="*/ 394390 h 394390"/>
              <a:gd name="connsiteX7" fmla="*/ 353490 w 490796"/>
              <a:gd name="connsiteY7" fmla="*/ 359333 h 394390"/>
              <a:gd name="connsiteX8" fmla="*/ 379782 w 490796"/>
              <a:gd name="connsiteY8" fmla="*/ 341805 h 394390"/>
              <a:gd name="connsiteX9" fmla="*/ 414839 w 490796"/>
              <a:gd name="connsiteY9" fmla="*/ 309669 h 394390"/>
              <a:gd name="connsiteX10" fmla="*/ 429446 w 490796"/>
              <a:gd name="connsiteY10" fmla="*/ 280455 h 394390"/>
              <a:gd name="connsiteX11" fmla="*/ 446975 w 490796"/>
              <a:gd name="connsiteY11" fmla="*/ 260006 h 394390"/>
              <a:gd name="connsiteX12" fmla="*/ 455739 w 490796"/>
              <a:gd name="connsiteY12" fmla="*/ 257084 h 394390"/>
              <a:gd name="connsiteX13" fmla="*/ 479110 w 490796"/>
              <a:gd name="connsiteY13" fmla="*/ 239556 h 394390"/>
              <a:gd name="connsiteX14" fmla="*/ 490796 w 490796"/>
              <a:gd name="connsiteY14" fmla="*/ 195735 h 394390"/>
              <a:gd name="connsiteX15" fmla="*/ 464503 w 490796"/>
              <a:gd name="connsiteY15" fmla="*/ 143149 h 394390"/>
              <a:gd name="connsiteX16" fmla="*/ 446975 w 490796"/>
              <a:gd name="connsiteY16" fmla="*/ 102250 h 394390"/>
              <a:gd name="connsiteX17" fmla="*/ 426525 w 490796"/>
              <a:gd name="connsiteY17" fmla="*/ 99328 h 394390"/>
              <a:gd name="connsiteX18" fmla="*/ 356411 w 490796"/>
              <a:gd name="connsiteY18" fmla="*/ 99328 h 394390"/>
              <a:gd name="connsiteX19" fmla="*/ 327197 w 490796"/>
              <a:gd name="connsiteY19" fmla="*/ 99328 h 394390"/>
              <a:gd name="connsiteX20" fmla="*/ 303826 w 490796"/>
              <a:gd name="connsiteY20" fmla="*/ 43822 h 394390"/>
              <a:gd name="connsiteX21" fmla="*/ 280455 w 490796"/>
              <a:gd name="connsiteY21" fmla="*/ 0 h 394390"/>
              <a:gd name="connsiteX22" fmla="*/ 219105 w 490796"/>
              <a:gd name="connsiteY22" fmla="*/ 17529 h 394390"/>
              <a:gd name="connsiteX23" fmla="*/ 175284 w 490796"/>
              <a:gd name="connsiteY23" fmla="*/ 93485 h 394390"/>
              <a:gd name="connsiteX24" fmla="*/ 154834 w 490796"/>
              <a:gd name="connsiteY24" fmla="*/ 154835 h 394390"/>
              <a:gd name="connsiteX25" fmla="*/ 125620 w 490796"/>
              <a:gd name="connsiteY25" fmla="*/ 192813 h 394390"/>
              <a:gd name="connsiteX26" fmla="*/ 125620 w 490796"/>
              <a:gd name="connsiteY26" fmla="*/ 192813 h 394390"/>
              <a:gd name="connsiteX27" fmla="*/ 67192 w 490796"/>
              <a:gd name="connsiteY27" fmla="*/ 186970 h 394390"/>
              <a:gd name="connsiteX28" fmla="*/ 0 w 490796"/>
              <a:gd name="connsiteY28" fmla="*/ 189892 h 39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0796" h="394390">
                <a:moveTo>
                  <a:pt x="2921" y="271691"/>
                </a:moveTo>
                <a:lnTo>
                  <a:pt x="106026" y="295081"/>
                </a:lnTo>
                <a:lnTo>
                  <a:pt x="195734" y="333041"/>
                </a:lnTo>
                <a:lnTo>
                  <a:pt x="219105" y="344726"/>
                </a:lnTo>
                <a:lnTo>
                  <a:pt x="268769" y="359333"/>
                </a:lnTo>
                <a:lnTo>
                  <a:pt x="306747" y="385626"/>
                </a:lnTo>
                <a:lnTo>
                  <a:pt x="338883" y="394390"/>
                </a:lnTo>
                <a:lnTo>
                  <a:pt x="353490" y="359333"/>
                </a:lnTo>
                <a:lnTo>
                  <a:pt x="379782" y="341805"/>
                </a:lnTo>
                <a:lnTo>
                  <a:pt x="414839" y="309669"/>
                </a:lnTo>
                <a:lnTo>
                  <a:pt x="429446" y="280455"/>
                </a:lnTo>
                <a:cubicBezTo>
                  <a:pt x="435289" y="273639"/>
                  <a:pt x="440265" y="265971"/>
                  <a:pt x="446975" y="260006"/>
                </a:cubicBezTo>
                <a:cubicBezTo>
                  <a:pt x="449277" y="257960"/>
                  <a:pt x="455739" y="257084"/>
                  <a:pt x="455739" y="257084"/>
                </a:cubicBezTo>
                <a:lnTo>
                  <a:pt x="479110" y="239556"/>
                </a:lnTo>
                <a:lnTo>
                  <a:pt x="490796" y="195735"/>
                </a:lnTo>
                <a:lnTo>
                  <a:pt x="464503" y="143149"/>
                </a:lnTo>
                <a:lnTo>
                  <a:pt x="446975" y="102250"/>
                </a:lnTo>
                <a:lnTo>
                  <a:pt x="426525" y="99328"/>
                </a:lnTo>
                <a:lnTo>
                  <a:pt x="356411" y="99328"/>
                </a:lnTo>
                <a:lnTo>
                  <a:pt x="327197" y="99328"/>
                </a:lnTo>
                <a:lnTo>
                  <a:pt x="303826" y="43822"/>
                </a:lnTo>
                <a:lnTo>
                  <a:pt x="280455" y="0"/>
                </a:lnTo>
                <a:lnTo>
                  <a:pt x="219105" y="17529"/>
                </a:lnTo>
                <a:lnTo>
                  <a:pt x="175284" y="93485"/>
                </a:lnTo>
                <a:lnTo>
                  <a:pt x="154834" y="154835"/>
                </a:lnTo>
                <a:lnTo>
                  <a:pt x="125620" y="192813"/>
                </a:lnTo>
                <a:lnTo>
                  <a:pt x="125620" y="192813"/>
                </a:lnTo>
                <a:lnTo>
                  <a:pt x="67192" y="186970"/>
                </a:lnTo>
                <a:lnTo>
                  <a:pt x="0" y="189892"/>
                </a:lnTo>
              </a:path>
            </a:pathLst>
          </a:custGeom>
          <a:solidFill>
            <a:srgbClr val="F9B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BDD6CAF-1B5F-4D31-B517-7B152877DA6B}"/>
              </a:ext>
            </a:extLst>
          </p:cNvPr>
          <p:cNvSpPr/>
          <p:nvPr/>
        </p:nvSpPr>
        <p:spPr>
          <a:xfrm>
            <a:off x="7879846" y="3152893"/>
            <a:ext cx="282960" cy="346588"/>
          </a:xfrm>
          <a:custGeom>
            <a:avLst/>
            <a:gdLst>
              <a:gd name="connsiteX0" fmla="*/ 248264 w 282960"/>
              <a:gd name="connsiteY0" fmla="*/ 22123 h 346588"/>
              <a:gd name="connsiteX1" fmla="*/ 235974 w 282960"/>
              <a:gd name="connsiteY1" fmla="*/ 12291 h 346588"/>
              <a:gd name="connsiteX2" fmla="*/ 226142 w 282960"/>
              <a:gd name="connsiteY2" fmla="*/ 9833 h 346588"/>
              <a:gd name="connsiteX3" fmla="*/ 211393 w 282960"/>
              <a:gd name="connsiteY3" fmla="*/ 4917 h 346588"/>
              <a:gd name="connsiteX4" fmla="*/ 186813 w 282960"/>
              <a:gd name="connsiteY4" fmla="*/ 0 h 346588"/>
              <a:gd name="connsiteX5" fmla="*/ 115529 w 282960"/>
              <a:gd name="connsiteY5" fmla="*/ 7375 h 346588"/>
              <a:gd name="connsiteX6" fmla="*/ 108155 w 282960"/>
              <a:gd name="connsiteY6" fmla="*/ 9833 h 346588"/>
              <a:gd name="connsiteX7" fmla="*/ 95864 w 282960"/>
              <a:gd name="connsiteY7" fmla="*/ 19665 h 346588"/>
              <a:gd name="connsiteX8" fmla="*/ 98323 w 282960"/>
              <a:gd name="connsiteY8" fmla="*/ 49162 h 346588"/>
              <a:gd name="connsiteX9" fmla="*/ 103239 w 282960"/>
              <a:gd name="connsiteY9" fmla="*/ 68826 h 346588"/>
              <a:gd name="connsiteX10" fmla="*/ 31955 w 282960"/>
              <a:gd name="connsiteY10" fmla="*/ 78659 h 346588"/>
              <a:gd name="connsiteX11" fmla="*/ 17206 w 282960"/>
              <a:gd name="connsiteY11" fmla="*/ 83575 h 346588"/>
              <a:gd name="connsiteX12" fmla="*/ 9832 w 282960"/>
              <a:gd name="connsiteY12" fmla="*/ 88491 h 346588"/>
              <a:gd name="connsiteX13" fmla="*/ 7374 w 282960"/>
              <a:gd name="connsiteY13" fmla="*/ 95865 h 346588"/>
              <a:gd name="connsiteX14" fmla="*/ 0 w 282960"/>
              <a:gd name="connsiteY14" fmla="*/ 110613 h 346588"/>
              <a:gd name="connsiteX15" fmla="*/ 4916 w 282960"/>
              <a:gd name="connsiteY15" fmla="*/ 145026 h 346588"/>
              <a:gd name="connsiteX16" fmla="*/ 9832 w 282960"/>
              <a:gd name="connsiteY16" fmla="*/ 152400 h 346588"/>
              <a:gd name="connsiteX17" fmla="*/ 14748 w 282960"/>
              <a:gd name="connsiteY17" fmla="*/ 157317 h 346588"/>
              <a:gd name="connsiteX18" fmla="*/ 27039 w 282960"/>
              <a:gd name="connsiteY18" fmla="*/ 169607 h 346588"/>
              <a:gd name="connsiteX19" fmla="*/ 34413 w 282960"/>
              <a:gd name="connsiteY19" fmla="*/ 172065 h 346588"/>
              <a:gd name="connsiteX20" fmla="*/ 56535 w 282960"/>
              <a:gd name="connsiteY20" fmla="*/ 181897 h 346588"/>
              <a:gd name="connsiteX21" fmla="*/ 63910 w 282960"/>
              <a:gd name="connsiteY21" fmla="*/ 184355 h 346588"/>
              <a:gd name="connsiteX22" fmla="*/ 71284 w 282960"/>
              <a:gd name="connsiteY22" fmla="*/ 186813 h 346588"/>
              <a:gd name="connsiteX23" fmla="*/ 76200 w 282960"/>
              <a:gd name="connsiteY23" fmla="*/ 191730 h 346588"/>
              <a:gd name="connsiteX24" fmla="*/ 66368 w 282960"/>
              <a:gd name="connsiteY24" fmla="*/ 194188 h 346588"/>
              <a:gd name="connsiteX25" fmla="*/ 44245 w 282960"/>
              <a:gd name="connsiteY25" fmla="*/ 204020 h 346588"/>
              <a:gd name="connsiteX26" fmla="*/ 41787 w 282960"/>
              <a:gd name="connsiteY26" fmla="*/ 238433 h 346588"/>
              <a:gd name="connsiteX27" fmla="*/ 51619 w 282960"/>
              <a:gd name="connsiteY27" fmla="*/ 253181 h 346588"/>
              <a:gd name="connsiteX28" fmla="*/ 56535 w 282960"/>
              <a:gd name="connsiteY28" fmla="*/ 260555 h 346588"/>
              <a:gd name="connsiteX29" fmla="*/ 66368 w 282960"/>
              <a:gd name="connsiteY29" fmla="*/ 270388 h 346588"/>
              <a:gd name="connsiteX30" fmla="*/ 71284 w 282960"/>
              <a:gd name="connsiteY30" fmla="*/ 285136 h 346588"/>
              <a:gd name="connsiteX31" fmla="*/ 66368 w 282960"/>
              <a:gd name="connsiteY31" fmla="*/ 292510 h 346588"/>
              <a:gd name="connsiteX32" fmla="*/ 51619 w 282960"/>
              <a:gd name="connsiteY32" fmla="*/ 304800 h 346588"/>
              <a:gd name="connsiteX33" fmla="*/ 56535 w 282960"/>
              <a:gd name="connsiteY33" fmla="*/ 329381 h 346588"/>
              <a:gd name="connsiteX34" fmla="*/ 66368 w 282960"/>
              <a:gd name="connsiteY34" fmla="*/ 344130 h 346588"/>
              <a:gd name="connsiteX35" fmla="*/ 73742 w 282960"/>
              <a:gd name="connsiteY35" fmla="*/ 346588 h 346588"/>
              <a:gd name="connsiteX36" fmla="*/ 140110 w 282960"/>
              <a:gd name="connsiteY36" fmla="*/ 339213 h 346588"/>
              <a:gd name="connsiteX37" fmla="*/ 147484 w 282960"/>
              <a:gd name="connsiteY37" fmla="*/ 336755 h 346588"/>
              <a:gd name="connsiteX38" fmla="*/ 154858 w 282960"/>
              <a:gd name="connsiteY38" fmla="*/ 334297 h 346588"/>
              <a:gd name="connsiteX39" fmla="*/ 169606 w 282960"/>
              <a:gd name="connsiteY39" fmla="*/ 324465 h 346588"/>
              <a:gd name="connsiteX40" fmla="*/ 176981 w 282960"/>
              <a:gd name="connsiteY40" fmla="*/ 302342 h 346588"/>
              <a:gd name="connsiteX41" fmla="*/ 179439 w 282960"/>
              <a:gd name="connsiteY41" fmla="*/ 294968 h 346588"/>
              <a:gd name="connsiteX42" fmla="*/ 181897 w 282960"/>
              <a:gd name="connsiteY42" fmla="*/ 280220 h 346588"/>
              <a:gd name="connsiteX43" fmla="*/ 194187 w 282960"/>
              <a:gd name="connsiteY43" fmla="*/ 267930 h 346588"/>
              <a:gd name="connsiteX44" fmla="*/ 204019 w 282960"/>
              <a:gd name="connsiteY44" fmla="*/ 255639 h 346588"/>
              <a:gd name="connsiteX45" fmla="*/ 206477 w 282960"/>
              <a:gd name="connsiteY45" fmla="*/ 245807 h 346588"/>
              <a:gd name="connsiteX46" fmla="*/ 208935 w 282960"/>
              <a:gd name="connsiteY46" fmla="*/ 238433 h 346588"/>
              <a:gd name="connsiteX47" fmla="*/ 211393 w 282960"/>
              <a:gd name="connsiteY47" fmla="*/ 213852 h 346588"/>
              <a:gd name="connsiteX48" fmla="*/ 216310 w 282960"/>
              <a:gd name="connsiteY48" fmla="*/ 208936 h 346588"/>
              <a:gd name="connsiteX49" fmla="*/ 228600 w 282960"/>
              <a:gd name="connsiteY49" fmla="*/ 196646 h 346588"/>
              <a:gd name="connsiteX50" fmla="*/ 245806 w 282960"/>
              <a:gd name="connsiteY50" fmla="*/ 176981 h 346588"/>
              <a:gd name="connsiteX51" fmla="*/ 250723 w 282960"/>
              <a:gd name="connsiteY51" fmla="*/ 159775 h 346588"/>
              <a:gd name="connsiteX52" fmla="*/ 260555 w 282960"/>
              <a:gd name="connsiteY52" fmla="*/ 103239 h 346588"/>
              <a:gd name="connsiteX53" fmla="*/ 270387 w 282960"/>
              <a:gd name="connsiteY53" fmla="*/ 93407 h 346588"/>
              <a:gd name="connsiteX54" fmla="*/ 277761 w 282960"/>
              <a:gd name="connsiteY54" fmla="*/ 78659 h 346588"/>
              <a:gd name="connsiteX55" fmla="*/ 282677 w 282960"/>
              <a:gd name="connsiteY55" fmla="*/ 71284 h 346588"/>
              <a:gd name="connsiteX56" fmla="*/ 275303 w 282960"/>
              <a:gd name="connsiteY56" fmla="*/ 34413 h 346588"/>
              <a:gd name="connsiteX57" fmla="*/ 267929 w 282960"/>
              <a:gd name="connsiteY57" fmla="*/ 29497 h 346588"/>
              <a:gd name="connsiteX58" fmla="*/ 263013 w 282960"/>
              <a:gd name="connsiteY58" fmla="*/ 22123 h 346588"/>
              <a:gd name="connsiteX59" fmla="*/ 248264 w 282960"/>
              <a:gd name="connsiteY59" fmla="*/ 22123 h 34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82960" h="346588">
                <a:moveTo>
                  <a:pt x="248264" y="22123"/>
                </a:moveTo>
                <a:cubicBezTo>
                  <a:pt x="243757" y="20484"/>
                  <a:pt x="240560" y="14839"/>
                  <a:pt x="235974" y="12291"/>
                </a:cubicBezTo>
                <a:cubicBezTo>
                  <a:pt x="233021" y="10650"/>
                  <a:pt x="229378" y="10804"/>
                  <a:pt x="226142" y="9833"/>
                </a:cubicBezTo>
                <a:cubicBezTo>
                  <a:pt x="221178" y="8344"/>
                  <a:pt x="216475" y="5934"/>
                  <a:pt x="211393" y="4917"/>
                </a:cubicBezTo>
                <a:lnTo>
                  <a:pt x="186813" y="0"/>
                </a:lnTo>
                <a:cubicBezTo>
                  <a:pt x="125100" y="2684"/>
                  <a:pt x="148172" y="-3506"/>
                  <a:pt x="115529" y="7375"/>
                </a:cubicBezTo>
                <a:cubicBezTo>
                  <a:pt x="113071" y="8194"/>
                  <a:pt x="110311" y="8396"/>
                  <a:pt x="108155" y="9833"/>
                </a:cubicBezTo>
                <a:cubicBezTo>
                  <a:pt x="98853" y="16035"/>
                  <a:pt x="102870" y="12660"/>
                  <a:pt x="95864" y="19665"/>
                </a:cubicBezTo>
                <a:cubicBezTo>
                  <a:pt x="96684" y="29497"/>
                  <a:pt x="96859" y="39405"/>
                  <a:pt x="98323" y="49162"/>
                </a:cubicBezTo>
                <a:cubicBezTo>
                  <a:pt x="99325" y="55844"/>
                  <a:pt x="103239" y="68826"/>
                  <a:pt x="103239" y="68826"/>
                </a:cubicBezTo>
                <a:cubicBezTo>
                  <a:pt x="93376" y="98415"/>
                  <a:pt x="104658" y="72243"/>
                  <a:pt x="31955" y="78659"/>
                </a:cubicBezTo>
                <a:cubicBezTo>
                  <a:pt x="26793" y="79115"/>
                  <a:pt x="17206" y="83575"/>
                  <a:pt x="17206" y="83575"/>
                </a:cubicBezTo>
                <a:cubicBezTo>
                  <a:pt x="14748" y="85214"/>
                  <a:pt x="11677" y="86184"/>
                  <a:pt x="9832" y="88491"/>
                </a:cubicBezTo>
                <a:cubicBezTo>
                  <a:pt x="8213" y="90514"/>
                  <a:pt x="8533" y="93548"/>
                  <a:pt x="7374" y="95865"/>
                </a:cubicBezTo>
                <a:cubicBezTo>
                  <a:pt x="-2156" y="114925"/>
                  <a:pt x="6178" y="92078"/>
                  <a:pt x="0" y="110613"/>
                </a:cubicBezTo>
                <a:cubicBezTo>
                  <a:pt x="628" y="117521"/>
                  <a:pt x="187" y="135568"/>
                  <a:pt x="4916" y="145026"/>
                </a:cubicBezTo>
                <a:cubicBezTo>
                  <a:pt x="6237" y="147668"/>
                  <a:pt x="7987" y="150093"/>
                  <a:pt x="9832" y="152400"/>
                </a:cubicBezTo>
                <a:cubicBezTo>
                  <a:pt x="11280" y="154210"/>
                  <a:pt x="13300" y="155507"/>
                  <a:pt x="14748" y="157317"/>
                </a:cubicBezTo>
                <a:cubicBezTo>
                  <a:pt x="21303" y="165511"/>
                  <a:pt x="17206" y="164691"/>
                  <a:pt x="27039" y="169607"/>
                </a:cubicBezTo>
                <a:cubicBezTo>
                  <a:pt x="29356" y="170766"/>
                  <a:pt x="32096" y="170906"/>
                  <a:pt x="34413" y="172065"/>
                </a:cubicBezTo>
                <a:cubicBezTo>
                  <a:pt x="57782" y="183750"/>
                  <a:pt x="18490" y="169216"/>
                  <a:pt x="56535" y="181897"/>
                </a:cubicBezTo>
                <a:lnTo>
                  <a:pt x="63910" y="184355"/>
                </a:lnTo>
                <a:lnTo>
                  <a:pt x="71284" y="186813"/>
                </a:lnTo>
                <a:cubicBezTo>
                  <a:pt x="72923" y="188452"/>
                  <a:pt x="77485" y="189802"/>
                  <a:pt x="76200" y="191730"/>
                </a:cubicBezTo>
                <a:cubicBezTo>
                  <a:pt x="74326" y="194541"/>
                  <a:pt x="69604" y="193217"/>
                  <a:pt x="66368" y="194188"/>
                </a:cubicBezTo>
                <a:cubicBezTo>
                  <a:pt x="50411" y="198975"/>
                  <a:pt x="55022" y="196836"/>
                  <a:pt x="44245" y="204020"/>
                </a:cubicBezTo>
                <a:cubicBezTo>
                  <a:pt x="39421" y="218493"/>
                  <a:pt x="35906" y="221966"/>
                  <a:pt x="41787" y="238433"/>
                </a:cubicBezTo>
                <a:cubicBezTo>
                  <a:pt x="43774" y="243997"/>
                  <a:pt x="48342" y="248265"/>
                  <a:pt x="51619" y="253181"/>
                </a:cubicBezTo>
                <a:cubicBezTo>
                  <a:pt x="53258" y="255639"/>
                  <a:pt x="54446" y="258466"/>
                  <a:pt x="56535" y="260555"/>
                </a:cubicBezTo>
                <a:lnTo>
                  <a:pt x="66368" y="270388"/>
                </a:lnTo>
                <a:cubicBezTo>
                  <a:pt x="68007" y="275304"/>
                  <a:pt x="74158" y="280824"/>
                  <a:pt x="71284" y="285136"/>
                </a:cubicBezTo>
                <a:cubicBezTo>
                  <a:pt x="69645" y="287594"/>
                  <a:pt x="68259" y="290241"/>
                  <a:pt x="66368" y="292510"/>
                </a:cubicBezTo>
                <a:cubicBezTo>
                  <a:pt x="60454" y="299606"/>
                  <a:pt x="58869" y="299967"/>
                  <a:pt x="51619" y="304800"/>
                </a:cubicBezTo>
                <a:cubicBezTo>
                  <a:pt x="52230" y="309074"/>
                  <a:pt x="53235" y="323441"/>
                  <a:pt x="56535" y="329381"/>
                </a:cubicBezTo>
                <a:cubicBezTo>
                  <a:pt x="59405" y="334546"/>
                  <a:pt x="60762" y="342261"/>
                  <a:pt x="66368" y="344130"/>
                </a:cubicBezTo>
                <a:lnTo>
                  <a:pt x="73742" y="346588"/>
                </a:lnTo>
                <a:cubicBezTo>
                  <a:pt x="130543" y="343883"/>
                  <a:pt x="109018" y="349578"/>
                  <a:pt x="140110" y="339213"/>
                </a:cubicBezTo>
                <a:lnTo>
                  <a:pt x="147484" y="336755"/>
                </a:lnTo>
                <a:cubicBezTo>
                  <a:pt x="149942" y="335936"/>
                  <a:pt x="152702" y="335734"/>
                  <a:pt x="154858" y="334297"/>
                </a:cubicBezTo>
                <a:lnTo>
                  <a:pt x="169606" y="324465"/>
                </a:lnTo>
                <a:lnTo>
                  <a:pt x="176981" y="302342"/>
                </a:lnTo>
                <a:cubicBezTo>
                  <a:pt x="177800" y="299884"/>
                  <a:pt x="179013" y="297524"/>
                  <a:pt x="179439" y="294968"/>
                </a:cubicBezTo>
                <a:cubicBezTo>
                  <a:pt x="180258" y="290052"/>
                  <a:pt x="180321" y="284948"/>
                  <a:pt x="181897" y="280220"/>
                </a:cubicBezTo>
                <a:cubicBezTo>
                  <a:pt x="184579" y="272175"/>
                  <a:pt x="188228" y="272698"/>
                  <a:pt x="194187" y="267930"/>
                </a:cubicBezTo>
                <a:cubicBezTo>
                  <a:pt x="199189" y="263928"/>
                  <a:pt x="200370" y="261112"/>
                  <a:pt x="204019" y="255639"/>
                </a:cubicBezTo>
                <a:cubicBezTo>
                  <a:pt x="204838" y="252362"/>
                  <a:pt x="205549" y="249055"/>
                  <a:pt x="206477" y="245807"/>
                </a:cubicBezTo>
                <a:cubicBezTo>
                  <a:pt x="207189" y="243316"/>
                  <a:pt x="208541" y="240994"/>
                  <a:pt x="208935" y="238433"/>
                </a:cubicBezTo>
                <a:cubicBezTo>
                  <a:pt x="210187" y="230294"/>
                  <a:pt x="209396" y="221841"/>
                  <a:pt x="211393" y="213852"/>
                </a:cubicBezTo>
                <a:cubicBezTo>
                  <a:pt x="211955" y="211604"/>
                  <a:pt x="214862" y="210746"/>
                  <a:pt x="216310" y="208936"/>
                </a:cubicBezTo>
                <a:cubicBezTo>
                  <a:pt x="225676" y="197230"/>
                  <a:pt x="215957" y="205075"/>
                  <a:pt x="228600" y="196646"/>
                </a:cubicBezTo>
                <a:cubicBezTo>
                  <a:pt x="240071" y="179439"/>
                  <a:pt x="233516" y="185174"/>
                  <a:pt x="245806" y="176981"/>
                </a:cubicBezTo>
                <a:cubicBezTo>
                  <a:pt x="247213" y="172759"/>
                  <a:pt x="250398" y="163831"/>
                  <a:pt x="250723" y="159775"/>
                </a:cubicBezTo>
                <a:cubicBezTo>
                  <a:pt x="255189" y="103959"/>
                  <a:pt x="238528" y="117924"/>
                  <a:pt x="260555" y="103239"/>
                </a:cubicBezTo>
                <a:cubicBezTo>
                  <a:pt x="265918" y="87150"/>
                  <a:pt x="258469" y="102941"/>
                  <a:pt x="270387" y="93407"/>
                </a:cubicBezTo>
                <a:cubicBezTo>
                  <a:pt x="276257" y="88711"/>
                  <a:pt x="274793" y="84596"/>
                  <a:pt x="277761" y="78659"/>
                </a:cubicBezTo>
                <a:cubicBezTo>
                  <a:pt x="279082" y="76016"/>
                  <a:pt x="281038" y="73742"/>
                  <a:pt x="282677" y="71284"/>
                </a:cubicBezTo>
                <a:cubicBezTo>
                  <a:pt x="280984" y="49275"/>
                  <a:pt x="287568" y="44226"/>
                  <a:pt x="275303" y="34413"/>
                </a:cubicBezTo>
                <a:cubicBezTo>
                  <a:pt x="272996" y="32567"/>
                  <a:pt x="270387" y="31136"/>
                  <a:pt x="267929" y="29497"/>
                </a:cubicBezTo>
                <a:cubicBezTo>
                  <a:pt x="266290" y="27039"/>
                  <a:pt x="265320" y="23968"/>
                  <a:pt x="263013" y="22123"/>
                </a:cubicBezTo>
                <a:cubicBezTo>
                  <a:pt x="260990" y="20504"/>
                  <a:pt x="252771" y="23762"/>
                  <a:pt x="248264" y="22123"/>
                </a:cubicBezTo>
                <a:close/>
              </a:path>
            </a:pathLst>
          </a:custGeom>
          <a:solidFill>
            <a:srgbClr val="F9B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6819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3</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F66DC9D-7B39-441B-9100-57422BCF6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CA343DD1-1729-4B38-8983-2C00C05D1FAA}"/>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11716842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74237" y="914400"/>
            <a:ext cx="3657600" cy="2887579"/>
          </a:xfrm>
        </p:spPr>
        <p:txBody>
          <a:bodyPr>
            <a:normAutofit/>
          </a:bodyPr>
          <a:lstStyle/>
          <a:p>
            <a:r>
              <a:rPr lang="en-GB" sz="4800">
                <a:solidFill>
                  <a:srgbClr val="FFFFFF"/>
                </a:solidFill>
              </a:rPr>
              <a:t>GAMING OR GAMBLING. PART 1</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74237" y="4170501"/>
            <a:ext cx="3657600" cy="1525597"/>
          </a:xfrm>
        </p:spPr>
        <p:txBody>
          <a:bodyPr>
            <a:normAutofit/>
          </a:bodyPr>
          <a:lstStyle/>
          <a:p>
            <a:r>
              <a:rPr lang="en-GB" sz="2000">
                <a:solidFill>
                  <a:srgbClr val="FFFFFF"/>
                </a:solidFill>
              </a:rPr>
              <a:t>YEAR 7 / LESSON 4</a:t>
            </a: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2" descr="A picture containing table, helmet, cake, sitting&#10;&#10;Description automatically generated">
            <a:extLst>
              <a:ext uri="{FF2B5EF4-FFF2-40B4-BE49-F238E27FC236}">
                <a16:creationId xmlns:a16="http://schemas.microsoft.com/office/drawing/2014/main" id="{38261279-CE35-481C-9608-4D296C0343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84" b="23414"/>
          <a:stretch/>
        </p:blipFill>
        <p:spPr bwMode="auto">
          <a:xfrm>
            <a:off x="4669190" y="1677529"/>
            <a:ext cx="7553656" cy="42489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142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855109" y="1494503"/>
            <a:ext cx="4757473" cy="249356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921405" y="4015056"/>
            <a:ext cx="4691177" cy="1500187"/>
          </a:xfrm>
        </p:spPr>
        <p:txBody>
          <a:bodyPr/>
          <a:lstStyle/>
          <a:p>
            <a:r>
              <a:rPr lang="en-US">
                <a:solidFill>
                  <a:schemeClr val="tx1"/>
                </a:solidFill>
              </a:rPr>
              <a:t>Calculate your spend. How much does our class spend on gaming?</a:t>
            </a:r>
            <a:endParaRPr lang="en-GB">
              <a:solidFill>
                <a:schemeClr val="tx1"/>
              </a:solidFill>
            </a:endParaRP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7 / LESSON 4</a:t>
            </a:r>
          </a:p>
        </p:txBody>
      </p:sp>
      <p:pic>
        <p:nvPicPr>
          <p:cNvPr id="4" name="Picture 3" descr="A picture containing bottle&#10;&#10;Description automatically generated">
            <a:extLst>
              <a:ext uri="{FF2B5EF4-FFF2-40B4-BE49-F238E27FC236}">
                <a16:creationId xmlns:a16="http://schemas.microsoft.com/office/drawing/2014/main" id="{B96B8701-FC53-4EBE-AEBB-1C89D4D25E93}"/>
              </a:ext>
            </a:extLst>
          </p:cNvPr>
          <p:cNvPicPr>
            <a:picLocks noChangeAspect="1"/>
          </p:cNvPicPr>
          <p:nvPr/>
        </p:nvPicPr>
        <p:blipFill rotWithShape="1">
          <a:blip r:embed="rId3">
            <a:extLst>
              <a:ext uri="{28A0092B-C50C-407E-A947-70E740481C1C}">
                <a14:useLocalDpi xmlns:a14="http://schemas.microsoft.com/office/drawing/2010/main" val="0"/>
              </a:ext>
            </a:extLst>
          </a:blip>
          <a:srcRect l="18743"/>
          <a:stretch/>
        </p:blipFill>
        <p:spPr>
          <a:xfrm>
            <a:off x="0" y="-532660"/>
            <a:ext cx="5855110" cy="7205697"/>
          </a:xfrm>
          <a:prstGeom prst="rect">
            <a:avLst/>
          </a:prstGeom>
        </p:spPr>
      </p:pic>
    </p:spTree>
    <p:custDataLst>
      <p:tags r:id="rId1"/>
    </p:custDataLst>
    <p:extLst>
      <p:ext uri="{BB962C8B-B14F-4D97-AF65-F5344CB8AC3E}">
        <p14:creationId xmlns:p14="http://schemas.microsoft.com/office/powerpoint/2010/main" val="35336054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345797" cy="3989817"/>
          </a:xfrm>
        </p:spPr>
        <p:txBody>
          <a:bodyPr>
            <a:normAutofit/>
          </a:bodyPr>
          <a:lstStyle/>
          <a:p>
            <a:pPr lvl="0"/>
            <a:r>
              <a:rPr lang="en-GB" sz="2400"/>
              <a:t>To understand what gambling is</a:t>
            </a:r>
          </a:p>
          <a:p>
            <a:pPr lvl="0"/>
            <a:r>
              <a:rPr lang="en-GB" sz="2400"/>
              <a:t>To understand how games can contain gambling-like features</a:t>
            </a:r>
          </a:p>
          <a:p>
            <a:pPr lvl="0"/>
            <a:r>
              <a:rPr lang="en-GB" sz="2400"/>
              <a:t>To be able to calculate mode, mean, median and calculate average spend for the class.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4</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88442" y="855407"/>
            <a:ext cx="4854590" cy="5174690"/>
          </a:xfrm>
          <a:prstGeom prst="rect">
            <a:avLst/>
          </a:prstGeom>
        </p:spPr>
      </p:pic>
    </p:spTree>
    <p:custDataLst>
      <p:tags r:id="rId1"/>
    </p:custDataLst>
    <p:extLst>
      <p:ext uri="{BB962C8B-B14F-4D97-AF65-F5344CB8AC3E}">
        <p14:creationId xmlns:p14="http://schemas.microsoft.com/office/powerpoint/2010/main" val="36945651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315615" cy="3989817"/>
          </a:xfrm>
        </p:spPr>
        <p:txBody>
          <a:bodyPr>
            <a:normAutofit/>
          </a:bodyPr>
          <a:lstStyle/>
          <a:p>
            <a:pPr lvl="0"/>
            <a:r>
              <a:rPr lang="en-GB" sz="2400"/>
              <a:t>I can define gambling</a:t>
            </a:r>
          </a:p>
          <a:p>
            <a:pPr lvl="0"/>
            <a:r>
              <a:rPr lang="en-GB" sz="2400"/>
              <a:t>I understand how gambling and games can be linked</a:t>
            </a:r>
          </a:p>
          <a:p>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I can calculate mode, mean and median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endParaRPr lang="en-GB" sz="2400"/>
          </a:p>
          <a:p>
            <a:pPr marL="0" lvl="0" indent="0">
              <a:buNone/>
            </a:pPr>
            <a:endParaRPr lang="en-GB" sz="240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4</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custDataLst>
      <p:tags r:id="rId1"/>
    </p:custDataLst>
    <p:extLst>
      <p:ext uri="{BB962C8B-B14F-4D97-AF65-F5344CB8AC3E}">
        <p14:creationId xmlns:p14="http://schemas.microsoft.com/office/powerpoint/2010/main" val="29571181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IS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4</a:t>
            </a:r>
          </a:p>
        </p:txBody>
      </p:sp>
      <p:sp>
        <p:nvSpPr>
          <p:cNvPr id="16" name="Content Placeholder 5">
            <a:extLst>
              <a:ext uri="{FF2B5EF4-FFF2-40B4-BE49-F238E27FC236}">
                <a16:creationId xmlns:a16="http://schemas.microsoft.com/office/drawing/2014/main" id="{FE5D81A6-7E05-45A9-B7A4-013E7AAFA571}"/>
              </a:ext>
            </a:extLst>
          </p:cNvPr>
          <p:cNvSpPr>
            <a:spLocks noGrp="1"/>
          </p:cNvSpPr>
          <p:nvPr>
            <p:ph idx="1"/>
          </p:nvPr>
        </p:nvSpPr>
        <p:spPr>
          <a:xfrm>
            <a:off x="169067" y="1445030"/>
            <a:ext cx="11291393" cy="1010513"/>
          </a:xfrm>
        </p:spPr>
        <p:txBody>
          <a:bodyPr>
            <a:noAutofit/>
          </a:bodyPr>
          <a:lstStyle/>
          <a:p>
            <a:pPr marL="0" indent="0">
              <a:buNone/>
            </a:pPr>
            <a:r>
              <a:rPr lang="en-GB" sz="2400"/>
              <a:t>Create a thought shower to show your knowledge and understanding of gambling.</a:t>
            </a:r>
          </a:p>
          <a:p>
            <a:pPr marL="0" indent="0">
              <a:buNone/>
            </a:pPr>
            <a:endParaRPr lang="en-GB" sz="2400"/>
          </a:p>
        </p:txBody>
      </p:sp>
      <p:grpSp>
        <p:nvGrpSpPr>
          <p:cNvPr id="2" name="Group 1">
            <a:extLst>
              <a:ext uri="{FF2B5EF4-FFF2-40B4-BE49-F238E27FC236}">
                <a16:creationId xmlns:a16="http://schemas.microsoft.com/office/drawing/2014/main" id="{943786E5-E81D-4C9D-A484-8D89069FAF62}"/>
              </a:ext>
            </a:extLst>
          </p:cNvPr>
          <p:cNvGrpSpPr/>
          <p:nvPr/>
        </p:nvGrpSpPr>
        <p:grpSpPr>
          <a:xfrm>
            <a:off x="470464" y="2030546"/>
            <a:ext cx="11226767" cy="3670119"/>
            <a:chOff x="623368" y="2525257"/>
            <a:chExt cx="11226767" cy="3670119"/>
          </a:xfrm>
        </p:grpSpPr>
        <p:sp>
          <p:nvSpPr>
            <p:cNvPr id="3" name="Freeform: Shape 2">
              <a:extLst>
                <a:ext uri="{FF2B5EF4-FFF2-40B4-BE49-F238E27FC236}">
                  <a16:creationId xmlns:a16="http://schemas.microsoft.com/office/drawing/2014/main" id="{C4D63D77-0988-403B-9603-DC944CF6B6A9}"/>
                </a:ext>
              </a:extLst>
            </p:cNvPr>
            <p:cNvSpPr/>
            <p:nvPr/>
          </p:nvSpPr>
          <p:spPr>
            <a:xfrm>
              <a:off x="4897954" y="3513715"/>
              <a:ext cx="2396093" cy="150166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92C9529-58AC-4109-BF1E-324AF7571670}"/>
                </a:ext>
              </a:extLst>
            </p:cNvPr>
            <p:cNvSpPr/>
            <p:nvPr/>
          </p:nvSpPr>
          <p:spPr>
            <a:xfrm>
              <a:off x="720055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C8DF2A9-83AA-4D28-B180-8ABEEB848974}"/>
                </a:ext>
              </a:extLst>
            </p:cNvPr>
            <p:cNvSpPr/>
            <p:nvPr/>
          </p:nvSpPr>
          <p:spPr>
            <a:xfrm>
              <a:off x="8410143" y="3962946"/>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1F7CEC1-43FF-4C9E-92FA-3DBD841D4F03}"/>
                </a:ext>
              </a:extLst>
            </p:cNvPr>
            <p:cNvSpPr/>
            <p:nvPr/>
          </p:nvSpPr>
          <p:spPr>
            <a:xfrm>
              <a:off x="7094327" y="5142945"/>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EA47685B-0FE6-45C3-94C7-0C2AE0C8CA2E}"/>
                </a:ext>
              </a:extLst>
            </p:cNvPr>
            <p:cNvSpPr/>
            <p:nvPr/>
          </p:nvSpPr>
          <p:spPr>
            <a:xfrm>
              <a:off x="9665011" y="252525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82B29B2-8F23-4C74-BDAF-AAA9B14F3AE2}"/>
                </a:ext>
              </a:extLst>
            </p:cNvPr>
            <p:cNvSpPr/>
            <p:nvPr/>
          </p:nvSpPr>
          <p:spPr>
            <a:xfrm>
              <a:off x="10170849" y="48425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4F7C646B-8C83-4F48-8629-C32FB892D1FB}"/>
                </a:ext>
              </a:extLst>
            </p:cNvPr>
            <p:cNvSpPr/>
            <p:nvPr/>
          </p:nvSpPr>
          <p:spPr>
            <a:xfrm>
              <a:off x="313724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4A5932E-8D80-4A5B-B6EC-72FDF25F1CA1}"/>
                </a:ext>
              </a:extLst>
            </p:cNvPr>
            <p:cNvSpPr/>
            <p:nvPr/>
          </p:nvSpPr>
          <p:spPr>
            <a:xfrm>
              <a:off x="3702225" y="5142944"/>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E6F3DCA-EC4D-4E2F-8CCF-0DF113FD416F}"/>
                </a:ext>
              </a:extLst>
            </p:cNvPr>
            <p:cNvSpPr/>
            <p:nvPr/>
          </p:nvSpPr>
          <p:spPr>
            <a:xfrm>
              <a:off x="2087911" y="39980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0C9AC478-E0EA-4657-B4AE-55373A8AFAF9}"/>
                </a:ext>
              </a:extLst>
            </p:cNvPr>
            <p:cNvSpPr/>
            <p:nvPr/>
          </p:nvSpPr>
          <p:spPr>
            <a:xfrm>
              <a:off x="623368" y="2890640"/>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9E092043-1260-41D5-B2EE-E0E757B62769}"/>
                </a:ext>
              </a:extLst>
            </p:cNvPr>
            <p:cNvSpPr/>
            <p:nvPr/>
          </p:nvSpPr>
          <p:spPr>
            <a:xfrm>
              <a:off x="823999" y="501537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00C8A53-7BF1-44AE-8061-0C70639BA536}"/>
                </a:ext>
              </a:extLst>
            </p:cNvPr>
            <p:cNvCxnSpPr>
              <a:cxnSpLocks/>
              <a:stCxn id="3" idx="0"/>
            </p:cNvCxnSpPr>
            <p:nvPr/>
          </p:nvCxnSpPr>
          <p:spPr>
            <a:xfrm flipH="1" flipV="1">
              <a:off x="4772294" y="3416855"/>
              <a:ext cx="413378" cy="411713"/>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3DA47D-B448-4D65-BF2E-8F7E27224383}"/>
                </a:ext>
              </a:extLst>
            </p:cNvPr>
            <p:cNvCxnSpPr>
              <a:cxnSpLocks/>
            </p:cNvCxnSpPr>
            <p:nvPr/>
          </p:nvCxnSpPr>
          <p:spPr>
            <a:xfrm flipH="1">
              <a:off x="5164433" y="4842512"/>
              <a:ext cx="286876" cy="4732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2830C55-7B72-4761-9FD3-6029FD2CA047}"/>
                </a:ext>
              </a:extLst>
            </p:cNvPr>
            <p:cNvCxnSpPr>
              <a:cxnSpLocks/>
              <a:endCxn id="19" idx="1"/>
            </p:cNvCxnSpPr>
            <p:nvPr/>
          </p:nvCxnSpPr>
          <p:spPr>
            <a:xfrm>
              <a:off x="7200558" y="4708187"/>
              <a:ext cx="288786" cy="436035"/>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959127D-C89C-4D39-BCC5-F460C66C2594}"/>
                </a:ext>
              </a:extLst>
            </p:cNvPr>
            <p:cNvCxnSpPr>
              <a:cxnSpLocks/>
            </p:cNvCxnSpPr>
            <p:nvPr/>
          </p:nvCxnSpPr>
          <p:spPr>
            <a:xfrm flipV="1">
              <a:off x="7003050" y="3429000"/>
              <a:ext cx="382274" cy="317034"/>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5AC425-55CF-4A13-AF51-88E75FE9A492}"/>
                </a:ext>
              </a:extLst>
            </p:cNvPr>
            <p:cNvCxnSpPr>
              <a:cxnSpLocks/>
              <a:endCxn id="18" idx="15"/>
            </p:cNvCxnSpPr>
            <p:nvPr/>
          </p:nvCxnSpPr>
          <p:spPr>
            <a:xfrm>
              <a:off x="7294047" y="4089432"/>
              <a:ext cx="1206423" cy="11886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CF2760-C627-42D4-ABC3-E8FD37258FB3}"/>
                </a:ext>
              </a:extLst>
            </p:cNvPr>
            <p:cNvCxnSpPr>
              <a:cxnSpLocks/>
            </p:cNvCxnSpPr>
            <p:nvPr/>
          </p:nvCxnSpPr>
          <p:spPr>
            <a:xfrm flipV="1">
              <a:off x="8879844" y="3092222"/>
              <a:ext cx="785167" cy="8788"/>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2D79F4D-531C-4BFB-8C78-39C07AF9F022}"/>
                </a:ext>
              </a:extLst>
            </p:cNvPr>
            <p:cNvCxnSpPr>
              <a:cxnSpLocks/>
              <a:endCxn id="21" idx="1"/>
            </p:cNvCxnSpPr>
            <p:nvPr/>
          </p:nvCxnSpPr>
          <p:spPr>
            <a:xfrm>
              <a:off x="10086267" y="4708187"/>
              <a:ext cx="479599" cy="135602"/>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8550E8-4BCC-463E-8582-A0F5054C12EC}"/>
                </a:ext>
              </a:extLst>
            </p:cNvPr>
            <p:cNvCxnSpPr>
              <a:cxnSpLocks/>
              <a:stCxn id="22" idx="12"/>
              <a:endCxn id="24" idx="3"/>
            </p:cNvCxnSpPr>
            <p:nvPr/>
          </p:nvCxnSpPr>
          <p:spPr>
            <a:xfrm flipH="1">
              <a:off x="3075962" y="3465922"/>
              <a:ext cx="361398" cy="642311"/>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4CA38C8-7F39-47F9-B7E1-289B58CE5A15}"/>
                </a:ext>
              </a:extLst>
            </p:cNvPr>
            <p:cNvCxnSpPr>
              <a:cxnSpLocks/>
            </p:cNvCxnSpPr>
            <p:nvPr/>
          </p:nvCxnSpPr>
          <p:spPr>
            <a:xfrm flipH="1">
              <a:off x="2321601" y="3275290"/>
              <a:ext cx="815647" cy="40206"/>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51C118B-CB08-4C5C-A49F-C13B04B86BF4}"/>
                </a:ext>
              </a:extLst>
            </p:cNvPr>
            <p:cNvCxnSpPr>
              <a:cxnSpLocks/>
              <a:endCxn id="26" idx="5"/>
            </p:cNvCxnSpPr>
            <p:nvPr/>
          </p:nvCxnSpPr>
          <p:spPr>
            <a:xfrm flipH="1">
              <a:off x="2364274" y="5015377"/>
              <a:ext cx="363144" cy="2786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303A5B78-597E-4C43-82B8-1740DE92F6AF}"/>
              </a:ext>
            </a:extLst>
          </p:cNvPr>
          <p:cNvSpPr txBox="1"/>
          <p:nvPr/>
        </p:nvSpPr>
        <p:spPr>
          <a:xfrm>
            <a:off x="5109238" y="3286044"/>
            <a:ext cx="16430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88C1C"/>
                </a:solidFill>
                <a:effectLst/>
                <a:uLnTx/>
                <a:uFillTx/>
                <a:latin typeface="Calibri" panose="020F0502020204030204"/>
                <a:ea typeface="+mn-ea"/>
                <a:cs typeface="+mn-cs"/>
              </a:rPr>
              <a:t>Thought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88C1C"/>
                </a:solidFill>
                <a:effectLst/>
                <a:uLnTx/>
                <a:uFillTx/>
                <a:latin typeface="Calibri" panose="020F0502020204030204"/>
                <a:ea typeface="+mn-ea"/>
                <a:cs typeface="+mn-cs"/>
              </a:rPr>
              <a:t>Shower</a:t>
            </a:r>
          </a:p>
        </p:txBody>
      </p:sp>
      <p:sp>
        <p:nvSpPr>
          <p:cNvPr id="29" name="TextBox 28">
            <a:extLst>
              <a:ext uri="{FF2B5EF4-FFF2-40B4-BE49-F238E27FC236}">
                <a16:creationId xmlns:a16="http://schemas.microsoft.com/office/drawing/2014/main" id="{35422C26-599B-46D8-87A6-7FBADC0E66E5}"/>
              </a:ext>
            </a:extLst>
          </p:cNvPr>
          <p:cNvSpPr txBox="1"/>
          <p:nvPr/>
        </p:nvSpPr>
        <p:spPr>
          <a:xfrm>
            <a:off x="248965" y="5848250"/>
            <a:ext cx="6094520" cy="461665"/>
          </a:xfrm>
          <a:prstGeom prst="rect">
            <a:avLst/>
          </a:prstGeom>
          <a:noFill/>
        </p:spPr>
        <p:txBody>
          <a:bodyPr wrap="square">
            <a:spAutoFit/>
          </a:bodyPr>
          <a:lstStyle/>
          <a:p>
            <a:pPr marL="0" indent="0">
              <a:buNone/>
            </a:pPr>
            <a:r>
              <a:rPr lang="en-GB" sz="2400"/>
              <a:t>Share your thoughts and ideas.</a:t>
            </a:r>
          </a:p>
        </p:txBody>
      </p:sp>
    </p:spTree>
    <p:custDataLst>
      <p:tags r:id="rId1"/>
    </p:custDataLst>
    <p:extLst>
      <p:ext uri="{BB962C8B-B14F-4D97-AF65-F5344CB8AC3E}">
        <p14:creationId xmlns:p14="http://schemas.microsoft.com/office/powerpoint/2010/main" val="22353281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IS GAMBLING?</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3" y="1544715"/>
            <a:ext cx="8243873" cy="4632247"/>
          </a:xfrm>
        </p:spPr>
        <p:txBody>
          <a:bodyPr>
            <a:noAutofit/>
          </a:bodyPr>
          <a:lstStyle/>
          <a:p>
            <a:pPr marL="0" indent="0">
              <a:buNone/>
            </a:pPr>
            <a:r>
              <a:rPr lang="en-GB" sz="2400"/>
              <a:t>What do think gambling is?</a:t>
            </a:r>
          </a:p>
          <a:p>
            <a:pPr marL="0" indent="0">
              <a:buNone/>
            </a:pPr>
            <a:r>
              <a:rPr lang="en-GB" sz="2400"/>
              <a:t>Can you list all the words you associate with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4</a:t>
            </a:r>
          </a:p>
        </p:txBody>
      </p:sp>
      <p:sp>
        <p:nvSpPr>
          <p:cNvPr id="11" name="TextBox 10">
            <a:extLst>
              <a:ext uri="{FF2B5EF4-FFF2-40B4-BE49-F238E27FC236}">
                <a16:creationId xmlns:a16="http://schemas.microsoft.com/office/drawing/2014/main" id="{F1E1A17C-9252-4DC8-9D1D-B34B1CD5E54B}"/>
              </a:ext>
            </a:extLst>
          </p:cNvPr>
          <p:cNvSpPr txBox="1"/>
          <p:nvPr/>
        </p:nvSpPr>
        <p:spPr>
          <a:xfrm>
            <a:off x="248967" y="6522206"/>
            <a:ext cx="51548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©YGAM 2020: All rights reserved</a:t>
            </a:r>
          </a:p>
        </p:txBody>
      </p:sp>
      <p:pic>
        <p:nvPicPr>
          <p:cNvPr id="3" name="Picture 2" descr="A picture containing toy, small, colorful, table&#10;&#10;Description automatically generated">
            <a:extLst>
              <a:ext uri="{FF2B5EF4-FFF2-40B4-BE49-F238E27FC236}">
                <a16:creationId xmlns:a16="http://schemas.microsoft.com/office/drawing/2014/main" id="{FFD54840-DB19-4483-A19A-DA2C3B2F69BC}"/>
              </a:ext>
            </a:extLst>
          </p:cNvPr>
          <p:cNvPicPr>
            <a:picLocks noChangeAspect="1"/>
          </p:cNvPicPr>
          <p:nvPr/>
        </p:nvPicPr>
        <p:blipFill rotWithShape="1">
          <a:blip r:embed="rId3">
            <a:extLst>
              <a:ext uri="{28A0092B-C50C-407E-A947-70E740481C1C}">
                <a14:useLocalDpi xmlns:a14="http://schemas.microsoft.com/office/drawing/2010/main" val="0"/>
              </a:ext>
            </a:extLst>
          </a:blip>
          <a:srcRect b="29011"/>
          <a:stretch/>
        </p:blipFill>
        <p:spPr>
          <a:xfrm>
            <a:off x="5911726" y="2716795"/>
            <a:ext cx="5162219" cy="3310874"/>
          </a:xfrm>
          <a:prstGeom prst="rect">
            <a:avLst/>
          </a:prstGeom>
        </p:spPr>
      </p:pic>
      <p:pic>
        <p:nvPicPr>
          <p:cNvPr id="8" name="Picture 7" descr="A picture containing toy, kite, flying, colored&#10;&#10;Description automatically generated">
            <a:extLst>
              <a:ext uri="{FF2B5EF4-FFF2-40B4-BE49-F238E27FC236}">
                <a16:creationId xmlns:a16="http://schemas.microsoft.com/office/drawing/2014/main" id="{DB150DC1-2C2C-4D3D-909F-9900259F8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36" y="2716796"/>
            <a:ext cx="4507936" cy="3310873"/>
          </a:xfrm>
          <a:prstGeom prst="rect">
            <a:avLst/>
          </a:prstGeom>
        </p:spPr>
      </p:pic>
    </p:spTree>
    <p:custDataLst>
      <p:tags r:id="rId1"/>
    </p:custDataLst>
    <p:extLst>
      <p:ext uri="{BB962C8B-B14F-4D97-AF65-F5344CB8AC3E}">
        <p14:creationId xmlns:p14="http://schemas.microsoft.com/office/powerpoint/2010/main" val="29655023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IS GAMBLING?</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3" y="1634161"/>
            <a:ext cx="8243873" cy="4542801"/>
          </a:xfrm>
        </p:spPr>
        <p:txBody>
          <a:bodyPr vert="horz" lIns="91440" tIns="45720" rIns="91440" bIns="45720" rtlCol="0" anchor="t">
            <a:noAutofit/>
          </a:bodyPr>
          <a:lstStyle/>
          <a:p>
            <a:pPr>
              <a:buNone/>
            </a:pPr>
            <a:r>
              <a:rPr lang="en-GB" sz="2400" dirty="0">
                <a:ea typeface="+mn-lt"/>
                <a:cs typeface="+mn-lt"/>
              </a:rPr>
              <a:t>The 1985 Order controls: </a:t>
            </a:r>
            <a:endParaRPr lang="en-GB" dirty="0">
              <a:ea typeface="+mn-lt"/>
              <a:cs typeface="+mn-lt"/>
            </a:endParaRPr>
          </a:p>
          <a:p>
            <a:r>
              <a:rPr lang="en-GB" sz="2400" dirty="0">
                <a:ea typeface="+mn-lt"/>
                <a:cs typeface="+mn-lt"/>
              </a:rPr>
              <a:t>Betting </a:t>
            </a:r>
            <a:r>
              <a:rPr lang="en-GB" sz="2400">
                <a:ea typeface="+mn-lt"/>
                <a:cs typeface="+mn-lt"/>
              </a:rPr>
              <a:t>on tracks </a:t>
            </a:r>
            <a:r>
              <a:rPr lang="en-GB" sz="2400" dirty="0">
                <a:ea typeface="+mn-lt"/>
                <a:cs typeface="+mn-lt"/>
              </a:rPr>
              <a:t>and in bookmaking offices</a:t>
            </a:r>
          </a:p>
          <a:p>
            <a:r>
              <a:rPr lang="en-GB" sz="2400" dirty="0">
                <a:ea typeface="+mn-lt"/>
                <a:cs typeface="+mn-lt"/>
              </a:rPr>
              <a:t>Gaming including the use, supply and maintenance of gaming machines</a:t>
            </a:r>
          </a:p>
          <a:p>
            <a:r>
              <a:rPr lang="en-GB" sz="2400" dirty="0">
                <a:ea typeface="+mn-lt"/>
                <a:cs typeface="+mn-lt"/>
              </a:rPr>
              <a:t>Gaming in bingo clubs; small scale amusements with prizes; and lotteries.</a:t>
            </a:r>
            <a:endParaRPr lang="en-GB" dirty="0">
              <a:cs typeface="Calibri" panose="020F0502020204030204"/>
            </a:endParaRPr>
          </a:p>
          <a:p>
            <a:pPr>
              <a:buNone/>
            </a:pPr>
            <a:endParaRPr lang="en-US" sz="2400" dirty="0">
              <a:cs typeface="Calibri"/>
            </a:endParaRPr>
          </a:p>
          <a:p>
            <a:pPr>
              <a:lnSpc>
                <a:spcPct val="100000"/>
              </a:lnSpc>
              <a:spcBef>
                <a:spcPts val="0"/>
              </a:spcBef>
              <a:buNone/>
            </a:pPr>
            <a:r>
              <a:rPr lang="en-GB" sz="2400" dirty="0">
                <a:cs typeface="Calibri"/>
              </a:rPr>
              <a:t>The 1985 Order has remained largely unchanged since it was</a:t>
            </a:r>
          </a:p>
          <a:p>
            <a:pPr>
              <a:lnSpc>
                <a:spcPct val="100000"/>
              </a:lnSpc>
              <a:spcBef>
                <a:spcPts val="0"/>
              </a:spcBef>
              <a:buNone/>
            </a:pPr>
            <a:r>
              <a:rPr lang="en-GB" sz="2400" dirty="0">
                <a:cs typeface="Calibri"/>
              </a:rPr>
              <a:t>introduced thirty-five years ago.  As a result, gambling regulation</a:t>
            </a:r>
          </a:p>
          <a:p>
            <a:pPr>
              <a:lnSpc>
                <a:spcPct val="100000"/>
              </a:lnSpc>
              <a:spcBef>
                <a:spcPts val="0"/>
              </a:spcBef>
              <a:buNone/>
            </a:pPr>
            <a:r>
              <a:rPr lang="en-GB" sz="2400" dirty="0">
                <a:cs typeface="Calibri"/>
              </a:rPr>
              <a:t>here has not kept up to date with the gambling industry and</a:t>
            </a:r>
          </a:p>
          <a:p>
            <a:pPr>
              <a:lnSpc>
                <a:spcPct val="100000"/>
              </a:lnSpc>
              <a:spcBef>
                <a:spcPts val="0"/>
              </a:spcBef>
              <a:buNone/>
            </a:pPr>
            <a:r>
              <a:rPr lang="en-GB" sz="2400" dirty="0">
                <a:cs typeface="Calibri"/>
              </a:rPr>
              <a:t>technological advances </a:t>
            </a:r>
            <a:r>
              <a:rPr lang="en-GB" sz="2400" dirty="0" err="1">
                <a:cs typeface="Calibri"/>
              </a:rPr>
              <a:t>e.g</a:t>
            </a:r>
            <a:r>
              <a:rPr lang="en-GB" sz="2400" dirty="0">
                <a:cs typeface="Calibri"/>
              </a:rPr>
              <a:t> internet and mobile phones. </a:t>
            </a:r>
            <a:endParaRPr lang="en-GB" dirty="0">
              <a:cs typeface="Calibri"/>
            </a:endParaRPr>
          </a:p>
          <a:p>
            <a:pPr>
              <a:buNone/>
            </a:pPr>
            <a:br>
              <a:rPr lang="en-US" dirty="0"/>
            </a:br>
            <a:endParaRPr lang="en-US" dirty="0"/>
          </a:p>
          <a:p>
            <a:pPr marL="0" indent="0">
              <a:buNone/>
            </a:pPr>
            <a:endParaRPr lang="en-GB" sz="2400" b="1" dirty="0">
              <a:cs typeface="Calibri"/>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4</a:t>
            </a:r>
          </a:p>
        </p:txBody>
      </p:sp>
      <p:sp>
        <p:nvSpPr>
          <p:cNvPr id="11" name="TextBox 10">
            <a:extLst>
              <a:ext uri="{FF2B5EF4-FFF2-40B4-BE49-F238E27FC236}">
                <a16:creationId xmlns:a16="http://schemas.microsoft.com/office/drawing/2014/main" id="{F1E1A17C-9252-4DC8-9D1D-B34B1CD5E54B}"/>
              </a:ext>
            </a:extLst>
          </p:cNvPr>
          <p:cNvSpPr txBox="1"/>
          <p:nvPr/>
        </p:nvSpPr>
        <p:spPr>
          <a:xfrm>
            <a:off x="248967" y="6522206"/>
            <a:ext cx="51548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©YGAM 2020: All rights reserved</a:t>
            </a:r>
          </a:p>
        </p:txBody>
      </p:sp>
      <p:pic>
        <p:nvPicPr>
          <p:cNvPr id="3" name="Picture 2" descr="A picture containing toy, small, colorful, table&#10;&#10;Description automatically generated">
            <a:extLst>
              <a:ext uri="{FF2B5EF4-FFF2-40B4-BE49-F238E27FC236}">
                <a16:creationId xmlns:a16="http://schemas.microsoft.com/office/drawing/2014/main" id="{FFD54840-DB19-4483-A19A-DA2C3B2F69BC}"/>
              </a:ext>
            </a:extLst>
          </p:cNvPr>
          <p:cNvPicPr>
            <a:picLocks noChangeAspect="1"/>
          </p:cNvPicPr>
          <p:nvPr/>
        </p:nvPicPr>
        <p:blipFill rotWithShape="1">
          <a:blip r:embed="rId3">
            <a:extLst>
              <a:ext uri="{28A0092B-C50C-407E-A947-70E740481C1C}">
                <a14:useLocalDpi xmlns:a14="http://schemas.microsoft.com/office/drawing/2010/main" val="0"/>
              </a:ext>
            </a:extLst>
          </a:blip>
          <a:srcRect b="29011"/>
          <a:stretch/>
        </p:blipFill>
        <p:spPr>
          <a:xfrm>
            <a:off x="8816885" y="4447712"/>
            <a:ext cx="2922354" cy="1729249"/>
          </a:xfrm>
          <a:prstGeom prst="rect">
            <a:avLst/>
          </a:prstGeom>
        </p:spPr>
      </p:pic>
      <p:pic>
        <p:nvPicPr>
          <p:cNvPr id="9" name="Picture 8" descr="A picture containing toy, kite, flying, colored&#10;&#10;Description automatically generated">
            <a:extLst>
              <a:ext uri="{FF2B5EF4-FFF2-40B4-BE49-F238E27FC236}">
                <a16:creationId xmlns:a16="http://schemas.microsoft.com/office/drawing/2014/main" id="{9D58487F-9A9B-480C-9D73-CD5768198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6885" y="1439447"/>
            <a:ext cx="2901733" cy="2901733"/>
          </a:xfrm>
          <a:prstGeom prst="rect">
            <a:avLst/>
          </a:prstGeom>
        </p:spPr>
      </p:pic>
    </p:spTree>
    <p:custDataLst>
      <p:tags r:id="rId1"/>
    </p:custDataLst>
    <p:extLst>
      <p:ext uri="{BB962C8B-B14F-4D97-AF65-F5344CB8AC3E}">
        <p14:creationId xmlns:p14="http://schemas.microsoft.com/office/powerpoint/2010/main" val="1345562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CAN GAMING BE LIKE GAMBLING?</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6328369" y="1964486"/>
            <a:ext cx="4214552" cy="4475104"/>
          </a:xfrm>
        </p:spPr>
        <p:txBody>
          <a:bodyPr>
            <a:noAutofit/>
          </a:bodyPr>
          <a:lstStyle/>
          <a:p>
            <a:pPr marL="0" indent="0">
              <a:buNone/>
            </a:pPr>
            <a:r>
              <a:rPr lang="en-GB" sz="2400"/>
              <a:t>Think about the games you play. </a:t>
            </a:r>
          </a:p>
          <a:p>
            <a:pPr marL="0" indent="0">
              <a:buNone/>
            </a:pPr>
            <a:endParaRPr lang="en-GB" sz="2400"/>
          </a:p>
          <a:p>
            <a:pPr marL="0" indent="0">
              <a:buNone/>
            </a:pPr>
            <a:r>
              <a:rPr lang="en-GB" sz="2400"/>
              <a:t>Are there any things that are similar to gambling? </a:t>
            </a:r>
          </a:p>
          <a:p>
            <a:pPr marL="0" indent="0">
              <a:buNone/>
            </a:pPr>
            <a:endParaRPr lang="en-GB" sz="2400"/>
          </a:p>
          <a:p>
            <a:pPr marL="0" indent="0">
              <a:buNone/>
            </a:pPr>
            <a:r>
              <a:rPr lang="en-GB" sz="2400"/>
              <a:t>What games specifically.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4</a:t>
            </a:r>
          </a:p>
        </p:txBody>
      </p:sp>
      <p:sp>
        <p:nvSpPr>
          <p:cNvPr id="11" name="TextBox 10">
            <a:extLst>
              <a:ext uri="{FF2B5EF4-FFF2-40B4-BE49-F238E27FC236}">
                <a16:creationId xmlns:a16="http://schemas.microsoft.com/office/drawing/2014/main" id="{F1E1A17C-9252-4DC8-9D1D-B34B1CD5E54B}"/>
              </a:ext>
            </a:extLst>
          </p:cNvPr>
          <p:cNvSpPr txBox="1"/>
          <p:nvPr/>
        </p:nvSpPr>
        <p:spPr>
          <a:xfrm>
            <a:off x="248967" y="6522206"/>
            <a:ext cx="51548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©YGAM 2020: All rights reserved</a:t>
            </a:r>
          </a:p>
        </p:txBody>
      </p:sp>
      <p:pic>
        <p:nvPicPr>
          <p:cNvPr id="12" name="Picture 11" descr="A picture containing clock, meter&#10;&#10;Description automatically generated">
            <a:extLst>
              <a:ext uri="{FF2B5EF4-FFF2-40B4-BE49-F238E27FC236}">
                <a16:creationId xmlns:a16="http://schemas.microsoft.com/office/drawing/2014/main" id="{0C9C7B39-C222-47DA-8817-B6A570A38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pic>
        <p:nvPicPr>
          <p:cNvPr id="8" name="Picture 7">
            <a:extLst>
              <a:ext uri="{FF2B5EF4-FFF2-40B4-BE49-F238E27FC236}">
                <a16:creationId xmlns:a16="http://schemas.microsoft.com/office/drawing/2014/main" id="{8777C255-5E08-4760-BACE-714CA8133CB2}"/>
              </a:ext>
            </a:extLst>
          </p:cNvPr>
          <p:cNvPicPr>
            <a:picLocks noChangeAspect="1"/>
          </p:cNvPicPr>
          <p:nvPr/>
        </p:nvPicPr>
        <p:blipFill>
          <a:blip r:embed="rId4"/>
          <a:stretch>
            <a:fillRect/>
          </a:stretch>
        </p:blipFill>
        <p:spPr>
          <a:xfrm>
            <a:off x="735503" y="1451711"/>
            <a:ext cx="4668269" cy="4951699"/>
          </a:xfrm>
          <a:prstGeom prst="rect">
            <a:avLst/>
          </a:prstGeom>
        </p:spPr>
      </p:pic>
    </p:spTree>
    <p:custDataLst>
      <p:tags r:id="rId1"/>
    </p:custDataLst>
    <p:extLst>
      <p:ext uri="{BB962C8B-B14F-4D97-AF65-F5344CB8AC3E}">
        <p14:creationId xmlns:p14="http://schemas.microsoft.com/office/powerpoint/2010/main" val="708961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omputer&#10;&#10;Description automatically generated">
            <a:extLst>
              <a:ext uri="{FF2B5EF4-FFF2-40B4-BE49-F238E27FC236}">
                <a16:creationId xmlns:a16="http://schemas.microsoft.com/office/drawing/2014/main" id="{9A0ED4E9-DE3D-4D58-82B4-E4FFEEBD38F8}"/>
              </a:ext>
            </a:extLst>
          </p:cNvPr>
          <p:cNvPicPr>
            <a:picLocks noChangeAspect="1"/>
          </p:cNvPicPr>
          <p:nvPr/>
        </p:nvPicPr>
        <p:blipFill rotWithShape="1">
          <a:blip r:embed="rId2">
            <a:extLst>
              <a:ext uri="{28A0092B-C50C-407E-A947-70E740481C1C}">
                <a14:useLocalDpi xmlns:a14="http://schemas.microsoft.com/office/drawing/2010/main" val="0"/>
              </a:ext>
            </a:extLst>
          </a:blip>
          <a:srcRect l="14371" t="6648" b="2443"/>
          <a:stretch/>
        </p:blipFill>
        <p:spPr>
          <a:xfrm>
            <a:off x="0" y="695777"/>
            <a:ext cx="5673747" cy="546644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14" name="Freeform: Shape 9">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86272" y="3651047"/>
            <a:ext cx="5370576" cy="911117"/>
          </a:xfrm>
        </p:spPr>
        <p:txBody>
          <a:bodyPr>
            <a:normAutofit/>
          </a:bodyPr>
          <a:lstStyle/>
          <a:p>
            <a:pPr algn="l"/>
            <a:r>
              <a:rPr lang="en-GB" sz="2000">
                <a:solidFill>
                  <a:srgbClr val="FFFFFF"/>
                </a:solidFill>
              </a:rPr>
              <a:t>YEAR 5 / LESSON 2</a:t>
            </a:r>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5673747" y="1408814"/>
            <a:ext cx="5683102" cy="2235277"/>
          </a:xfrm>
        </p:spPr>
        <p:txBody>
          <a:bodyPr>
            <a:normAutofit/>
          </a:bodyPr>
          <a:lstStyle/>
          <a:p>
            <a:pPr algn="l"/>
            <a:r>
              <a:rPr lang="en-GB" sz="5400">
                <a:solidFill>
                  <a:srgbClr val="FFFFFF"/>
                </a:solidFill>
              </a:rPr>
              <a:t>GAME PLAY</a:t>
            </a:r>
          </a:p>
        </p:txBody>
      </p:sp>
    </p:spTree>
    <p:extLst>
      <p:ext uri="{BB962C8B-B14F-4D97-AF65-F5344CB8AC3E}">
        <p14:creationId xmlns:p14="http://schemas.microsoft.com/office/powerpoint/2010/main" val="415918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4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DO YOU PAY TO PLAY?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4" y="1718136"/>
            <a:ext cx="5058867" cy="1720302"/>
          </a:xfrm>
        </p:spPr>
        <p:txBody>
          <a:bodyPr>
            <a:normAutofit lnSpcReduction="10000"/>
          </a:bodyPr>
          <a:lstStyle/>
          <a:p>
            <a:pPr marL="0" indent="0">
              <a:lnSpc>
                <a:spcPct val="100000"/>
              </a:lnSpc>
              <a:buNone/>
            </a:pPr>
            <a:r>
              <a:rPr lang="en-GB" sz="2400"/>
              <a:t>Thinking of the games you play. Have you/do you buy loot boxes/crates?</a:t>
            </a:r>
          </a:p>
          <a:p>
            <a:pPr marL="0" indent="0">
              <a:lnSpc>
                <a:spcPct val="100000"/>
              </a:lnSpc>
              <a:buNone/>
            </a:pPr>
            <a:endParaRPr lang="en-GB" sz="2400"/>
          </a:p>
          <a:p>
            <a:pPr marL="0" indent="0">
              <a:lnSpc>
                <a:spcPct val="100000"/>
              </a:lnSpc>
              <a:buNone/>
            </a:pPr>
            <a:r>
              <a:rPr lang="en-GB" sz="2400"/>
              <a:t>How much do you spend per week?</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4</a:t>
            </a:r>
          </a:p>
        </p:txBody>
      </p:sp>
      <p:pic>
        <p:nvPicPr>
          <p:cNvPr id="9" name="Picture 8" descr="A picture containing clock, meter&#10;&#10;Description automatically generated">
            <a:extLst>
              <a:ext uri="{FF2B5EF4-FFF2-40B4-BE49-F238E27FC236}">
                <a16:creationId xmlns:a16="http://schemas.microsoft.com/office/drawing/2014/main" id="{29DE078A-0A4D-4901-B682-76813A448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grpSp>
        <p:nvGrpSpPr>
          <p:cNvPr id="7" name="Group 6">
            <a:extLst>
              <a:ext uri="{FF2B5EF4-FFF2-40B4-BE49-F238E27FC236}">
                <a16:creationId xmlns:a16="http://schemas.microsoft.com/office/drawing/2014/main" id="{4B22CB01-9133-43A5-BEAA-EE3C9842E4E4}"/>
              </a:ext>
            </a:extLst>
          </p:cNvPr>
          <p:cNvGrpSpPr/>
          <p:nvPr/>
        </p:nvGrpSpPr>
        <p:grpSpPr>
          <a:xfrm flipH="1">
            <a:off x="3443086" y="4893624"/>
            <a:ext cx="8744383" cy="1088157"/>
            <a:chOff x="5606143" y="4827710"/>
            <a:chExt cx="5957569" cy="741364"/>
          </a:xfrm>
        </p:grpSpPr>
        <p:sp>
          <p:nvSpPr>
            <p:cNvPr id="19" name="Rectangle 18">
              <a:extLst>
                <a:ext uri="{FF2B5EF4-FFF2-40B4-BE49-F238E27FC236}">
                  <a16:creationId xmlns:a16="http://schemas.microsoft.com/office/drawing/2014/main" id="{EE625718-5C5E-4868-9024-107E860910D9}"/>
                </a:ext>
              </a:extLst>
            </p:cNvPr>
            <p:cNvSpPr/>
            <p:nvPr/>
          </p:nvSpPr>
          <p:spPr>
            <a:xfrm>
              <a:off x="5606143" y="4827710"/>
              <a:ext cx="5957569" cy="59958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F05EAF5-AFFD-45C5-BF0B-582124DCFA68}"/>
                </a:ext>
              </a:extLst>
            </p:cNvPr>
            <p:cNvSpPr/>
            <p:nvPr/>
          </p:nvSpPr>
          <p:spPr>
            <a:xfrm rot="5400000">
              <a:off x="10278632" y="4283994"/>
              <a:ext cx="741361" cy="1828799"/>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 name="Picture 20" descr="A picture containing table, helmet, cake, sitting&#10;&#10;Description automatically generated">
            <a:extLst>
              <a:ext uri="{FF2B5EF4-FFF2-40B4-BE49-F238E27FC236}">
                <a16:creationId xmlns:a16="http://schemas.microsoft.com/office/drawing/2014/main" id="{DA1A4505-CCFB-4736-A931-BEB92C158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995" y="1221728"/>
            <a:ext cx="6996354" cy="5529377"/>
          </a:xfrm>
          <a:prstGeom prst="rect">
            <a:avLst/>
          </a:prstGeom>
        </p:spPr>
      </p:pic>
      <p:pic>
        <p:nvPicPr>
          <p:cNvPr id="12" name="Picture 11" descr="A close up of a sign&#10;&#10;Description automatically generated">
            <a:extLst>
              <a:ext uri="{FF2B5EF4-FFF2-40B4-BE49-F238E27FC236}">
                <a16:creationId xmlns:a16="http://schemas.microsoft.com/office/drawing/2014/main" id="{CE10AC83-9AEE-423B-B748-DC50665F4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69" y="3423087"/>
            <a:ext cx="5058868" cy="2875566"/>
          </a:xfrm>
          <a:prstGeom prst="rect">
            <a:avLst/>
          </a:prstGeom>
        </p:spPr>
      </p:pic>
    </p:spTree>
    <p:custDataLst>
      <p:tags r:id="rId1"/>
    </p:custDataLst>
    <p:extLst>
      <p:ext uri="{BB962C8B-B14F-4D97-AF65-F5344CB8AC3E}">
        <p14:creationId xmlns:p14="http://schemas.microsoft.com/office/powerpoint/2010/main" val="607533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DC1E0F2-2D53-4894-9B8E-7A61B2A7CBCF}"/>
              </a:ext>
            </a:extLst>
          </p:cNvPr>
          <p:cNvSpPr/>
          <p:nvPr/>
        </p:nvSpPr>
        <p:spPr>
          <a:xfrm>
            <a:off x="7273636" y="1773382"/>
            <a:ext cx="4461164" cy="44611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MODE, MEAN, MEDIAN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31499" y="1773382"/>
            <a:ext cx="4992109" cy="3989817"/>
          </a:xfrm>
        </p:spPr>
        <p:txBody>
          <a:bodyPr>
            <a:normAutofit/>
          </a:bodyPr>
          <a:lstStyle/>
          <a:p>
            <a:pPr marL="0" indent="0">
              <a:buNone/>
            </a:pPr>
            <a:r>
              <a:rPr lang="en-GB" sz="2400"/>
              <a:t>From the figures provided calculate the mean, mode and median.</a:t>
            </a:r>
          </a:p>
          <a:p>
            <a:pPr marL="0" indent="0">
              <a:buNone/>
            </a:pPr>
            <a:endParaRPr lang="en-GB" sz="2400"/>
          </a:p>
          <a:p>
            <a:pPr marL="0" indent="0">
              <a:buNone/>
            </a:pPr>
            <a:r>
              <a:rPr lang="en-GB" sz="2400"/>
              <a:t>With the mean, calculate how much you could save in a year and then in five years.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4</a:t>
            </a:r>
          </a:p>
        </p:txBody>
      </p:sp>
      <p:pic>
        <p:nvPicPr>
          <p:cNvPr id="9" name="Picture 8" descr="A picture containing clock, meter&#10;&#10;Description automatically generated">
            <a:extLst>
              <a:ext uri="{FF2B5EF4-FFF2-40B4-BE49-F238E27FC236}">
                <a16:creationId xmlns:a16="http://schemas.microsoft.com/office/drawing/2014/main" id="{29DE078A-0A4D-4901-B682-76813A448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2" name="TextBox 1">
            <a:extLst>
              <a:ext uri="{FF2B5EF4-FFF2-40B4-BE49-F238E27FC236}">
                <a16:creationId xmlns:a16="http://schemas.microsoft.com/office/drawing/2014/main" id="{D8D060E1-DDE1-426F-B05A-62F72C8CE8D6}"/>
              </a:ext>
            </a:extLst>
          </p:cNvPr>
          <p:cNvSpPr txBox="1"/>
          <p:nvPr/>
        </p:nvSpPr>
        <p:spPr>
          <a:xfrm>
            <a:off x="5979196" y="2919624"/>
            <a:ext cx="598516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E88C1C"/>
                </a:solidFill>
                <a:effectLst/>
                <a:uLnTx/>
                <a:uFillTx/>
                <a:latin typeface="Calibri" panose="020F0502020204030204"/>
                <a:ea typeface="+mn-ea"/>
                <a:cs typeface="+mn-cs"/>
              </a:rPr>
              <a:t>MODE</a:t>
            </a:r>
          </a:p>
        </p:txBody>
      </p:sp>
      <p:sp>
        <p:nvSpPr>
          <p:cNvPr id="8" name="TextBox 7">
            <a:extLst>
              <a:ext uri="{FF2B5EF4-FFF2-40B4-BE49-F238E27FC236}">
                <a16:creationId xmlns:a16="http://schemas.microsoft.com/office/drawing/2014/main" id="{38B728BE-936D-4574-8FBE-CC7E0DF7BFDA}"/>
              </a:ext>
            </a:extLst>
          </p:cNvPr>
          <p:cNvSpPr txBox="1"/>
          <p:nvPr/>
        </p:nvSpPr>
        <p:spPr>
          <a:xfrm>
            <a:off x="5979196" y="4060267"/>
            <a:ext cx="598516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E33725"/>
                </a:solidFill>
                <a:effectLst/>
                <a:uLnTx/>
                <a:uFillTx/>
                <a:latin typeface="Calibri" panose="020F0502020204030204"/>
                <a:ea typeface="+mn-ea"/>
                <a:cs typeface="+mn-cs"/>
              </a:rPr>
              <a:t>MEDIAN</a:t>
            </a:r>
          </a:p>
        </p:txBody>
      </p:sp>
      <p:sp>
        <p:nvSpPr>
          <p:cNvPr id="10" name="TextBox 9">
            <a:extLst>
              <a:ext uri="{FF2B5EF4-FFF2-40B4-BE49-F238E27FC236}">
                <a16:creationId xmlns:a16="http://schemas.microsoft.com/office/drawing/2014/main" id="{A7737D5D-A038-466B-8BD6-22C5037FF57B}"/>
              </a:ext>
            </a:extLst>
          </p:cNvPr>
          <p:cNvSpPr txBox="1"/>
          <p:nvPr/>
        </p:nvSpPr>
        <p:spPr>
          <a:xfrm rot="16200000">
            <a:off x="8086528" y="1073068"/>
            <a:ext cx="5037534"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115CB2"/>
                </a:solidFill>
                <a:effectLst/>
                <a:uLnTx/>
                <a:uFillTx/>
                <a:latin typeface="Calibri" panose="020F0502020204030204"/>
                <a:ea typeface="+mn-ea"/>
                <a:cs typeface="+mn-cs"/>
              </a:rPr>
              <a:t>MEAN</a:t>
            </a:r>
          </a:p>
        </p:txBody>
      </p:sp>
    </p:spTree>
    <p:custDataLst>
      <p:tags r:id="rId1"/>
    </p:custDataLst>
    <p:extLst>
      <p:ext uri="{BB962C8B-B14F-4D97-AF65-F5344CB8AC3E}">
        <p14:creationId xmlns:p14="http://schemas.microsoft.com/office/powerpoint/2010/main" val="19623494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WHAT ELSE MIGHT YOU SPEND THAT MONEY ON?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524172" y="1820876"/>
            <a:ext cx="4992109" cy="3989817"/>
          </a:xfrm>
        </p:spPr>
        <p:txBody>
          <a:bodyPr>
            <a:normAutofit/>
          </a:bodyPr>
          <a:lstStyle/>
          <a:p>
            <a:pPr marL="0" indent="0">
              <a:buNone/>
            </a:pPr>
            <a:r>
              <a:rPr lang="en-GB" sz="2400"/>
              <a:t>What would you do with that amount of money?</a:t>
            </a:r>
          </a:p>
          <a:p>
            <a:pPr marL="0" indent="0">
              <a:buNone/>
            </a:pPr>
            <a:endParaRPr lang="en-GB" sz="2400"/>
          </a:p>
          <a:p>
            <a:pPr marL="0" indent="0">
              <a:buNone/>
            </a:pPr>
            <a:r>
              <a:rPr lang="en-GB" sz="2400"/>
              <a:t>Does it make you reconsider how much you spend on and in games?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4</a:t>
            </a:r>
          </a:p>
        </p:txBody>
      </p:sp>
      <p:pic>
        <p:nvPicPr>
          <p:cNvPr id="9" name="Picture 8" descr="A picture containing clock, meter&#10;&#10;Description automatically generated">
            <a:extLst>
              <a:ext uri="{FF2B5EF4-FFF2-40B4-BE49-F238E27FC236}">
                <a16:creationId xmlns:a16="http://schemas.microsoft.com/office/drawing/2014/main" id="{29DE078A-0A4D-4901-B682-76813A448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pic>
        <p:nvPicPr>
          <p:cNvPr id="3" name="Picture 2" descr="A close up of a logo&#10;&#10;Description automatically generated">
            <a:extLst>
              <a:ext uri="{FF2B5EF4-FFF2-40B4-BE49-F238E27FC236}">
                <a16:creationId xmlns:a16="http://schemas.microsoft.com/office/drawing/2014/main" id="{45321CFF-EBD7-4D68-9971-D0BFDD02F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9236" y="512618"/>
            <a:ext cx="5832764" cy="5832764"/>
          </a:xfrm>
          <a:prstGeom prst="rect">
            <a:avLst/>
          </a:prstGeom>
        </p:spPr>
      </p:pic>
    </p:spTree>
    <p:custDataLst>
      <p:tags r:id="rId1"/>
    </p:custDataLst>
    <p:extLst>
      <p:ext uri="{BB962C8B-B14F-4D97-AF65-F5344CB8AC3E}">
        <p14:creationId xmlns:p14="http://schemas.microsoft.com/office/powerpoint/2010/main" val="11011349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4</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BA90DF2-3737-481D-9929-E0391AF02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8BC65329-AFE6-4266-ABC3-7AFC1583FD9B}"/>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custDataLst>
      <p:tags r:id="rId1"/>
    </p:custDataLst>
    <p:extLst>
      <p:ext uri="{BB962C8B-B14F-4D97-AF65-F5344CB8AC3E}">
        <p14:creationId xmlns:p14="http://schemas.microsoft.com/office/powerpoint/2010/main" val="20754545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464614" y="1783959"/>
            <a:ext cx="4087306" cy="2889114"/>
          </a:xfrm>
        </p:spPr>
        <p:txBody>
          <a:bodyPr anchor="b">
            <a:normAutofit/>
          </a:bodyPr>
          <a:lstStyle/>
          <a:p>
            <a:pPr algn="l"/>
            <a:r>
              <a:rPr lang="en-GB" sz="5400" dirty="0"/>
              <a:t>GAMING OR GAMBLING. PART 2</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464612" y="4750893"/>
            <a:ext cx="4087305" cy="1147863"/>
          </a:xfrm>
        </p:spPr>
        <p:txBody>
          <a:bodyPr anchor="t">
            <a:normAutofit/>
          </a:bodyPr>
          <a:lstStyle/>
          <a:p>
            <a:pPr algn="l"/>
            <a:r>
              <a:rPr lang="en-GB" sz="2000"/>
              <a:t>YEAR 7 / LESSON 5</a:t>
            </a:r>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2" descr="A picture containing table, helmet, cake, sitting&#10;&#10;Description automatically generated">
            <a:extLst>
              <a:ext uri="{FF2B5EF4-FFF2-40B4-BE49-F238E27FC236}">
                <a16:creationId xmlns:a16="http://schemas.microsoft.com/office/drawing/2014/main" id="{E44A9CDD-10CC-4F1E-8213-F36E51BE6E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18" r="9520" b="2"/>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770705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7812156" y="1533525"/>
            <a:ext cx="4379843" cy="1331100"/>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7854190" y="2864625"/>
            <a:ext cx="4157297" cy="1500187"/>
          </a:xfrm>
        </p:spPr>
        <p:txBody>
          <a:bodyPr>
            <a:normAutofit/>
          </a:bodyPr>
          <a:lstStyle/>
          <a:p>
            <a:r>
              <a:rPr lang="en-GB">
                <a:solidFill>
                  <a:schemeClr val="tx1"/>
                </a:solidFill>
              </a:rPr>
              <a:t>Build a campaign to raise awareness about gaming and the blurred lines with gambling.</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7 / LESSON 5</a:t>
            </a:r>
          </a:p>
        </p:txBody>
      </p:sp>
      <p:pic>
        <p:nvPicPr>
          <p:cNvPr id="3" name="Picture 2" descr="A picture containing computer, clock, room&#10;&#10;Description automatically generated">
            <a:extLst>
              <a:ext uri="{FF2B5EF4-FFF2-40B4-BE49-F238E27FC236}">
                <a16:creationId xmlns:a16="http://schemas.microsoft.com/office/drawing/2014/main" id="{49D991C1-3590-48ED-96B7-985110098CCD}"/>
              </a:ext>
            </a:extLst>
          </p:cNvPr>
          <p:cNvPicPr>
            <a:picLocks noChangeAspect="1"/>
          </p:cNvPicPr>
          <p:nvPr/>
        </p:nvPicPr>
        <p:blipFill rotWithShape="1">
          <a:blip r:embed="rId3">
            <a:extLst>
              <a:ext uri="{28A0092B-C50C-407E-A947-70E740481C1C}">
                <a14:useLocalDpi xmlns:a14="http://schemas.microsoft.com/office/drawing/2010/main" val="0"/>
              </a:ext>
            </a:extLst>
          </a:blip>
          <a:srcRect l="7208"/>
          <a:stretch/>
        </p:blipFill>
        <p:spPr>
          <a:xfrm>
            <a:off x="-1" y="834886"/>
            <a:ext cx="8382001" cy="5824331"/>
          </a:xfrm>
          <a:prstGeom prst="rect">
            <a:avLst/>
          </a:prstGeom>
        </p:spPr>
      </p:pic>
    </p:spTree>
    <p:custDataLst>
      <p:tags r:id="rId1"/>
    </p:custDataLst>
    <p:extLst>
      <p:ext uri="{BB962C8B-B14F-4D97-AF65-F5344CB8AC3E}">
        <p14:creationId xmlns:p14="http://schemas.microsoft.com/office/powerpoint/2010/main" val="30383903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5" y="1838716"/>
            <a:ext cx="6675618" cy="3989817"/>
          </a:xfrm>
        </p:spPr>
        <p:txBody>
          <a:bodyPr>
            <a:normAutofit/>
          </a:bodyPr>
          <a:lstStyle/>
          <a:p>
            <a:pPr marL="342900" lvl="0" indent="-342900">
              <a:lnSpc>
                <a:spcPct val="115000"/>
              </a:lnSpc>
              <a:buClr>
                <a:srgbClr val="E88C1C"/>
              </a:buClr>
              <a:buFont typeface="Symbol" panose="05050102010706020507" pitchFamily="18" charset="2"/>
              <a:buChar char=""/>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To understand the blurred lines between gaming and gambling</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Clr>
                <a:srgbClr val="E88C1C"/>
              </a:buClr>
              <a:buFont typeface="Symbol" panose="05050102010706020507" pitchFamily="18" charset="2"/>
              <a:buChar char=""/>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To recognise the signs of gaming and gambling harm</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Clr>
                <a:srgbClr val="E88C1C"/>
              </a:buClr>
              <a:buFont typeface="Symbol" panose="05050102010706020507" pitchFamily="18" charset="2"/>
              <a:buChar char=""/>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To create an awareness campaign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5</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88442" y="855407"/>
            <a:ext cx="4854590" cy="5174690"/>
          </a:xfrm>
          <a:prstGeom prst="rect">
            <a:avLst/>
          </a:prstGeom>
        </p:spPr>
      </p:pic>
    </p:spTree>
    <p:custDataLst>
      <p:tags r:id="rId1"/>
    </p:custDataLst>
    <p:extLst>
      <p:ext uri="{BB962C8B-B14F-4D97-AF65-F5344CB8AC3E}">
        <p14:creationId xmlns:p14="http://schemas.microsoft.com/office/powerpoint/2010/main" val="33730121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5" y="1992086"/>
            <a:ext cx="8202575" cy="3989817"/>
          </a:xfrm>
        </p:spPr>
        <p:txBody>
          <a:bodyPr>
            <a:normAutofit/>
          </a:bodyPr>
          <a:lstStyle/>
          <a:p>
            <a:pPr marL="342900" lvl="0" indent="-342900">
              <a:lnSpc>
                <a:spcPct val="115000"/>
              </a:lnSpc>
              <a:buClr>
                <a:srgbClr val="E88C1C"/>
              </a:buClr>
              <a:buFont typeface="Symbol" panose="05050102010706020507" pitchFamily="18" charset="2"/>
              <a:buChar char=""/>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I can describe the blurred lines between gaming and gambling</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Clr>
                <a:srgbClr val="E88C1C"/>
              </a:buClr>
              <a:buFont typeface="Symbol" panose="05050102010706020507" pitchFamily="18" charset="2"/>
              <a:buChar char=""/>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I can recognise the signs of gaming and gambling harm</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Clr>
                <a:srgbClr val="E88C1C"/>
              </a:buClr>
              <a:buFont typeface="Symbol" panose="05050102010706020507" pitchFamily="18" charset="2"/>
              <a:buChar char=""/>
            </a:pPr>
            <a:r>
              <a:rPr lang="en-GB"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I can present information to create awareness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GB" sz="240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5</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custDataLst>
      <p:tags r:id="rId1"/>
    </p:custDataLst>
    <p:extLst>
      <p:ext uri="{BB962C8B-B14F-4D97-AF65-F5344CB8AC3E}">
        <p14:creationId xmlns:p14="http://schemas.microsoft.com/office/powerpoint/2010/main" val="18509403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02F4F8F-597E-4854-83A5-C5445308E378}"/>
              </a:ext>
            </a:extLst>
          </p:cNvPr>
          <p:cNvGrpSpPr/>
          <p:nvPr/>
        </p:nvGrpSpPr>
        <p:grpSpPr>
          <a:xfrm rot="1032789">
            <a:off x="8797944" y="2400187"/>
            <a:ext cx="1281287" cy="1066627"/>
            <a:chOff x="3927873" y="3430795"/>
            <a:chExt cx="3825071" cy="3184238"/>
          </a:xfrm>
          <a:effectLst>
            <a:outerShdw blurRad="38100" dist="25400" dir="2700000" sx="99000" sy="99000" algn="tl" rotWithShape="0">
              <a:prstClr val="black">
                <a:alpha val="49000"/>
              </a:prstClr>
            </a:outerShdw>
          </a:effectLst>
        </p:grpSpPr>
        <p:sp>
          <p:nvSpPr>
            <p:cNvPr id="9" name="Rectangle 8">
              <a:extLst>
                <a:ext uri="{FF2B5EF4-FFF2-40B4-BE49-F238E27FC236}">
                  <a16:creationId xmlns:a16="http://schemas.microsoft.com/office/drawing/2014/main" id="{410152E1-B1AB-47B5-B404-F13C2D004E44}"/>
                </a:ext>
              </a:extLst>
            </p:cNvPr>
            <p:cNvSpPr/>
            <p:nvPr/>
          </p:nvSpPr>
          <p:spPr>
            <a:xfrm>
              <a:off x="4001078" y="3430795"/>
              <a:ext cx="3751866" cy="3184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7999E2A-DF8E-4ED6-9101-FB9A35BCA43D}"/>
                </a:ext>
              </a:extLst>
            </p:cNvPr>
            <p:cNvSpPr/>
            <p:nvPr/>
          </p:nvSpPr>
          <p:spPr>
            <a:xfrm>
              <a:off x="4221775" y="3623523"/>
              <a:ext cx="3310478" cy="275782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1B51F09-41DA-4F52-8728-12424A9FDFE3}"/>
                </a:ext>
              </a:extLst>
            </p:cNvPr>
            <p:cNvSpPr txBox="1"/>
            <p:nvPr/>
          </p:nvSpPr>
          <p:spPr>
            <a:xfrm>
              <a:off x="3927873" y="4359988"/>
              <a:ext cx="3751871" cy="11944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AGREE</a:t>
              </a:r>
            </a:p>
          </p:txBody>
        </p:sp>
      </p:gr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AGREE OR DISAGREE: STAND UP / SIT DOWN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912430"/>
            <a:ext cx="5569941" cy="3989817"/>
          </a:xfrm>
        </p:spPr>
        <p:txBody>
          <a:bodyPr>
            <a:normAutofit/>
          </a:bodyPr>
          <a:lstStyle/>
          <a:p>
            <a:pPr lvl="0"/>
            <a:r>
              <a:rPr lang="en-GB" sz="2400"/>
              <a:t>Gambling is immoral?</a:t>
            </a:r>
          </a:p>
          <a:p>
            <a:pPr lvl="0"/>
            <a:r>
              <a:rPr lang="en-GB" sz="2400"/>
              <a:t>Gaming online should be banned?</a:t>
            </a:r>
          </a:p>
          <a:p>
            <a:pPr lvl="0"/>
            <a:r>
              <a:rPr lang="en-GB" sz="2400"/>
              <a:t>Gaming online is completely safe?</a:t>
            </a:r>
          </a:p>
          <a:p>
            <a:pPr lvl="0"/>
            <a:r>
              <a:rPr lang="en-GB" sz="2400"/>
              <a:t>Children should not be able to gamble?</a:t>
            </a:r>
          </a:p>
          <a:p>
            <a:pPr lvl="0"/>
            <a:r>
              <a:rPr lang="en-GB" sz="2400"/>
              <a:t>Gambling is dangerous?</a:t>
            </a:r>
          </a:p>
          <a:p>
            <a:pPr lvl="0"/>
            <a:r>
              <a:rPr lang="en-GB" sz="2400"/>
              <a:t>Loot boxes are just like gambling?</a:t>
            </a:r>
          </a:p>
          <a:p>
            <a:pPr lvl="0"/>
            <a:r>
              <a:rPr lang="en-GB" sz="2400"/>
              <a:t>Gaming is dangerous?</a:t>
            </a:r>
          </a:p>
          <a:p>
            <a:pPr lvl="0"/>
            <a:r>
              <a:rPr lang="en-GB" sz="2400"/>
              <a:t>Gaming is just a bit of fun?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5</a:t>
            </a:r>
          </a:p>
        </p:txBody>
      </p:sp>
      <p:sp>
        <p:nvSpPr>
          <p:cNvPr id="14" name="Rectangle 13">
            <a:extLst>
              <a:ext uri="{FF2B5EF4-FFF2-40B4-BE49-F238E27FC236}">
                <a16:creationId xmlns:a16="http://schemas.microsoft.com/office/drawing/2014/main" id="{8E6FDF85-8071-4384-9C92-63EBA0D4CB3C}"/>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A5EA17E-901B-4900-9DBB-AC08585C14E9}"/>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toy, doll&#10;&#10;Description automatically generated">
            <a:extLst>
              <a:ext uri="{FF2B5EF4-FFF2-40B4-BE49-F238E27FC236}">
                <a16:creationId xmlns:a16="http://schemas.microsoft.com/office/drawing/2014/main" id="{DE35B9F7-DF10-467D-AEC7-E6D1DADE1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331" y="1112690"/>
            <a:ext cx="2853915" cy="54626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DFFAD84E-647E-4A0D-85E8-E1B32D6A5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2238" y="3492414"/>
            <a:ext cx="3423409" cy="3143552"/>
          </a:xfrm>
          <a:prstGeom prst="rect">
            <a:avLst/>
          </a:prstGeom>
        </p:spPr>
      </p:pic>
      <p:grpSp>
        <p:nvGrpSpPr>
          <p:cNvPr id="33" name="Group 32">
            <a:extLst>
              <a:ext uri="{FF2B5EF4-FFF2-40B4-BE49-F238E27FC236}">
                <a16:creationId xmlns:a16="http://schemas.microsoft.com/office/drawing/2014/main" id="{86D3D238-5919-4C81-8E5D-5C7CABEBC485}"/>
              </a:ext>
            </a:extLst>
          </p:cNvPr>
          <p:cNvGrpSpPr/>
          <p:nvPr/>
        </p:nvGrpSpPr>
        <p:grpSpPr>
          <a:xfrm rot="20926471">
            <a:off x="8358816" y="5556005"/>
            <a:ext cx="1281287" cy="1066627"/>
            <a:chOff x="3927874" y="3430795"/>
            <a:chExt cx="3825070" cy="3184238"/>
          </a:xfrm>
          <a:effectLst>
            <a:outerShdw blurRad="38100" dist="25400" dir="2700000" sx="99000" sy="99000" algn="tl" rotWithShape="0">
              <a:prstClr val="black">
                <a:alpha val="49000"/>
              </a:prstClr>
            </a:outerShdw>
          </a:effectLst>
        </p:grpSpPr>
        <p:sp>
          <p:nvSpPr>
            <p:cNvPr id="34" name="Rectangle 33">
              <a:extLst>
                <a:ext uri="{FF2B5EF4-FFF2-40B4-BE49-F238E27FC236}">
                  <a16:creationId xmlns:a16="http://schemas.microsoft.com/office/drawing/2014/main" id="{F334CA26-34A2-4A76-858F-E3575667501A}"/>
                </a:ext>
              </a:extLst>
            </p:cNvPr>
            <p:cNvSpPr/>
            <p:nvPr/>
          </p:nvSpPr>
          <p:spPr>
            <a:xfrm>
              <a:off x="4001078" y="3430795"/>
              <a:ext cx="3751866" cy="31842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BFA2C25-0A61-4A59-90E0-4A1F7C94446D}"/>
                </a:ext>
              </a:extLst>
            </p:cNvPr>
            <p:cNvSpPr/>
            <p:nvPr/>
          </p:nvSpPr>
          <p:spPr>
            <a:xfrm>
              <a:off x="4193102" y="3638314"/>
              <a:ext cx="3310479" cy="275782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0B8A2EA-6C13-4CF0-80AA-7E8229019953}"/>
                </a:ext>
              </a:extLst>
            </p:cNvPr>
            <p:cNvSpPr txBox="1"/>
            <p:nvPr/>
          </p:nvSpPr>
          <p:spPr>
            <a:xfrm>
              <a:off x="3927874" y="4405929"/>
              <a:ext cx="3751871" cy="11025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DISAGREE</a:t>
              </a:r>
            </a:p>
          </p:txBody>
        </p:sp>
      </p:grpSp>
    </p:spTree>
    <p:custDataLst>
      <p:tags r:id="rId1"/>
    </p:custDataLst>
    <p:extLst>
      <p:ext uri="{BB962C8B-B14F-4D97-AF65-F5344CB8AC3E}">
        <p14:creationId xmlns:p14="http://schemas.microsoft.com/office/powerpoint/2010/main" val="30358434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GAMING AND GAMBLING HARM: WHAT ARE THE SIGNS?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5</a:t>
            </a:r>
          </a:p>
        </p:txBody>
      </p:sp>
      <p:sp>
        <p:nvSpPr>
          <p:cNvPr id="27" name="Isosceles Triangle 26">
            <a:extLst>
              <a:ext uri="{FF2B5EF4-FFF2-40B4-BE49-F238E27FC236}">
                <a16:creationId xmlns:a16="http://schemas.microsoft.com/office/drawing/2014/main" id="{8E9FBE27-1CF5-4925-8222-57DE8D730C53}"/>
              </a:ext>
            </a:extLst>
          </p:cNvPr>
          <p:cNvSpPr/>
          <p:nvPr/>
        </p:nvSpPr>
        <p:spPr>
          <a:xfrm rot="745091">
            <a:off x="9807646" y="2182734"/>
            <a:ext cx="1753047" cy="1511248"/>
          </a:xfrm>
          <a:prstGeom prst="triangle">
            <a:avLst>
              <a:gd name="adj" fmla="val 48714"/>
            </a:avLst>
          </a:prstGeom>
          <a:solidFill>
            <a:schemeClr val="bg1"/>
          </a:solidFill>
          <a:ln w="101600" cap="rnd">
            <a:solidFill>
              <a:schemeClr val="accent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27">
            <a:extLst>
              <a:ext uri="{FF2B5EF4-FFF2-40B4-BE49-F238E27FC236}">
                <a16:creationId xmlns:a16="http://schemas.microsoft.com/office/drawing/2014/main" id="{BB086381-584D-47E2-8CFD-EC00F2FF6C23}"/>
              </a:ext>
            </a:extLst>
          </p:cNvPr>
          <p:cNvSpPr/>
          <p:nvPr/>
        </p:nvSpPr>
        <p:spPr>
          <a:xfrm rot="662372">
            <a:off x="10197134" y="4206409"/>
            <a:ext cx="1753047" cy="1511248"/>
          </a:xfrm>
          <a:prstGeom prst="triangle">
            <a:avLst/>
          </a:prstGeom>
          <a:solidFill>
            <a:schemeClr val="bg1"/>
          </a:solidFill>
          <a:ln w="1016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Isosceles Triangle 28">
            <a:extLst>
              <a:ext uri="{FF2B5EF4-FFF2-40B4-BE49-F238E27FC236}">
                <a16:creationId xmlns:a16="http://schemas.microsoft.com/office/drawing/2014/main" id="{E31D14E4-5B8C-4A99-9B4C-127B41D9C3C1}"/>
              </a:ext>
            </a:extLst>
          </p:cNvPr>
          <p:cNvSpPr/>
          <p:nvPr/>
        </p:nvSpPr>
        <p:spPr>
          <a:xfrm rot="20832587">
            <a:off x="9103688" y="3429652"/>
            <a:ext cx="1753047" cy="1511248"/>
          </a:xfrm>
          <a:prstGeom prst="triangle">
            <a:avLst/>
          </a:prstGeom>
          <a:solidFill>
            <a:schemeClr val="bg1"/>
          </a:solidFill>
          <a:ln w="1016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EE2E97F-D993-46DB-B128-FD260CD33AB2}"/>
              </a:ext>
            </a:extLst>
          </p:cNvPr>
          <p:cNvSpPr txBox="1"/>
          <p:nvPr/>
        </p:nvSpPr>
        <p:spPr>
          <a:xfrm rot="776920">
            <a:off x="9558931" y="3102077"/>
            <a:ext cx="18873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E33725"/>
                </a:solidFill>
                <a:effectLst/>
                <a:uLnTx/>
                <a:uFillTx/>
                <a:latin typeface="Calibri" panose="020F0502020204030204"/>
                <a:ea typeface="+mn-ea"/>
                <a:cs typeface="+mn-cs"/>
              </a:rPr>
              <a:t>GAMBLING </a:t>
            </a:r>
            <a:br>
              <a:rPr kumimoji="0" lang="en-GB" sz="1400" b="1" i="0" u="none" strike="noStrike" kern="1200" cap="none" spc="0" normalizeH="0" baseline="0" noProof="0">
                <a:ln>
                  <a:noFill/>
                </a:ln>
                <a:solidFill>
                  <a:srgbClr val="E33725"/>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E33725"/>
                </a:solidFill>
                <a:effectLst/>
                <a:uLnTx/>
                <a:uFillTx/>
                <a:latin typeface="Calibri" panose="020F0502020204030204"/>
                <a:ea typeface="+mn-ea"/>
                <a:cs typeface="+mn-cs"/>
              </a:rPr>
              <a:t>HARM</a:t>
            </a:r>
          </a:p>
        </p:txBody>
      </p:sp>
      <p:sp>
        <p:nvSpPr>
          <p:cNvPr id="31" name="TextBox 30">
            <a:extLst>
              <a:ext uri="{FF2B5EF4-FFF2-40B4-BE49-F238E27FC236}">
                <a16:creationId xmlns:a16="http://schemas.microsoft.com/office/drawing/2014/main" id="{58C7378F-8211-4C04-A357-3BAC3F5499CD}"/>
              </a:ext>
            </a:extLst>
          </p:cNvPr>
          <p:cNvSpPr txBox="1"/>
          <p:nvPr/>
        </p:nvSpPr>
        <p:spPr>
          <a:xfrm rot="639701">
            <a:off x="10057916" y="5126055"/>
            <a:ext cx="18873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A95E"/>
                </a:solidFill>
                <a:effectLst/>
                <a:uLnTx/>
                <a:uFillTx/>
                <a:latin typeface="Calibri" panose="020F0502020204030204"/>
                <a:ea typeface="+mn-ea"/>
                <a:cs typeface="+mn-cs"/>
              </a:rPr>
              <a:t>GAMING </a:t>
            </a:r>
            <a:br>
              <a:rPr kumimoji="0" lang="en-GB" sz="1400" b="1" i="0" u="none" strike="noStrike" kern="1200" cap="none" spc="0" normalizeH="0" baseline="0" noProof="0">
                <a:ln>
                  <a:noFill/>
                </a:ln>
                <a:solidFill>
                  <a:srgbClr val="00A95E"/>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00A95E"/>
                </a:solidFill>
                <a:effectLst/>
                <a:uLnTx/>
                <a:uFillTx/>
                <a:latin typeface="Calibri" panose="020F0502020204030204"/>
                <a:ea typeface="+mn-ea"/>
                <a:cs typeface="+mn-cs"/>
              </a:rPr>
              <a:t>HARM</a:t>
            </a:r>
          </a:p>
        </p:txBody>
      </p:sp>
      <p:sp>
        <p:nvSpPr>
          <p:cNvPr id="32" name="TextBox 31">
            <a:extLst>
              <a:ext uri="{FF2B5EF4-FFF2-40B4-BE49-F238E27FC236}">
                <a16:creationId xmlns:a16="http://schemas.microsoft.com/office/drawing/2014/main" id="{DDF3F647-92CA-4A5B-8ECC-522E23A15A77}"/>
              </a:ext>
            </a:extLst>
          </p:cNvPr>
          <p:cNvSpPr txBox="1"/>
          <p:nvPr/>
        </p:nvSpPr>
        <p:spPr>
          <a:xfrm rot="20904033">
            <a:off x="9091799" y="4496839"/>
            <a:ext cx="18873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15CB2"/>
                </a:solidFill>
                <a:effectLst/>
                <a:uLnTx/>
                <a:uFillTx/>
                <a:latin typeface="Calibri" panose="020F0502020204030204"/>
                <a:ea typeface="+mn-ea"/>
                <a:cs typeface="+mn-cs"/>
              </a:rPr>
              <a:t>BOTH</a:t>
            </a:r>
          </a:p>
        </p:txBody>
      </p:sp>
      <p:sp>
        <p:nvSpPr>
          <p:cNvPr id="33" name="TextBox 32">
            <a:extLst>
              <a:ext uri="{FF2B5EF4-FFF2-40B4-BE49-F238E27FC236}">
                <a16:creationId xmlns:a16="http://schemas.microsoft.com/office/drawing/2014/main" id="{CAF777A0-D1F0-4DFF-AE0D-13F91794990F}"/>
              </a:ext>
            </a:extLst>
          </p:cNvPr>
          <p:cNvSpPr txBox="1"/>
          <p:nvPr/>
        </p:nvSpPr>
        <p:spPr>
          <a:xfrm rot="20904033">
            <a:off x="8996762" y="3783664"/>
            <a:ext cx="18873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115CB2"/>
                </a:solidFill>
                <a:effectLst/>
                <a:uLnTx/>
                <a:uFillTx/>
                <a:latin typeface="Calibri" panose="020F0502020204030204"/>
                <a:ea typeface="+mn-ea"/>
                <a:cs typeface="+mn-cs"/>
              </a:rPr>
              <a:t>!</a:t>
            </a:r>
          </a:p>
        </p:txBody>
      </p:sp>
      <p:sp>
        <p:nvSpPr>
          <p:cNvPr id="34" name="TextBox 33">
            <a:extLst>
              <a:ext uri="{FF2B5EF4-FFF2-40B4-BE49-F238E27FC236}">
                <a16:creationId xmlns:a16="http://schemas.microsoft.com/office/drawing/2014/main" id="{65A75D35-B888-4D99-9E8E-71BFCEF9B439}"/>
              </a:ext>
            </a:extLst>
          </p:cNvPr>
          <p:cNvSpPr txBox="1"/>
          <p:nvPr/>
        </p:nvSpPr>
        <p:spPr>
          <a:xfrm rot="646727">
            <a:off x="10104483" y="4431259"/>
            <a:ext cx="18873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A95E"/>
                </a:solidFill>
                <a:effectLst/>
                <a:uLnTx/>
                <a:uFillTx/>
                <a:latin typeface="Calibri" panose="020F0502020204030204"/>
                <a:ea typeface="+mn-ea"/>
                <a:cs typeface="+mn-cs"/>
              </a:rPr>
              <a:t>!</a:t>
            </a:r>
          </a:p>
        </p:txBody>
      </p:sp>
      <p:sp>
        <p:nvSpPr>
          <p:cNvPr id="35" name="TextBox 34">
            <a:extLst>
              <a:ext uri="{FF2B5EF4-FFF2-40B4-BE49-F238E27FC236}">
                <a16:creationId xmlns:a16="http://schemas.microsoft.com/office/drawing/2014/main" id="{FB86FFC1-BBD1-431D-8C7E-6CF647477C20}"/>
              </a:ext>
            </a:extLst>
          </p:cNvPr>
          <p:cNvSpPr txBox="1"/>
          <p:nvPr/>
        </p:nvSpPr>
        <p:spPr>
          <a:xfrm rot="863342">
            <a:off x="9705533" y="2441938"/>
            <a:ext cx="18873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E33725"/>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4587EB97-8EBB-4649-97CA-83416BA9AD99}"/>
              </a:ext>
            </a:extLst>
          </p:cNvPr>
          <p:cNvSpPr txBox="1"/>
          <p:nvPr/>
        </p:nvSpPr>
        <p:spPr>
          <a:xfrm>
            <a:off x="248965" y="1484230"/>
            <a:ext cx="10157253" cy="430887"/>
          </a:xfrm>
          <a:prstGeom prst="rect">
            <a:avLst/>
          </a:prstGeom>
          <a:noFill/>
        </p:spPr>
        <p:txBody>
          <a:bodyPr wrap="square" rtlCol="0">
            <a:spAutoFit/>
          </a:bodyPr>
          <a:lstStyle/>
          <a:p>
            <a:pPr marL="0" indent="0">
              <a:buNone/>
            </a:pPr>
            <a:r>
              <a:rPr lang="en-GB" sz="2200"/>
              <a:t>Organise the signs of harm in to three categories. Gambling Harm/ Gaming Harm / Both</a:t>
            </a:r>
          </a:p>
        </p:txBody>
      </p:sp>
      <p:graphicFrame>
        <p:nvGraphicFramePr>
          <p:cNvPr id="8" name="Table 35">
            <a:extLst>
              <a:ext uri="{FF2B5EF4-FFF2-40B4-BE49-F238E27FC236}">
                <a16:creationId xmlns:a16="http://schemas.microsoft.com/office/drawing/2014/main" id="{D61243B6-CF52-43FA-90C2-DA31B3FCBC5D}"/>
              </a:ext>
            </a:extLst>
          </p:cNvPr>
          <p:cNvGraphicFramePr>
            <a:graphicFrameLocks noGrp="1"/>
          </p:cNvGraphicFramePr>
          <p:nvPr>
            <p:extLst>
              <p:ext uri="{D42A27DB-BD31-4B8C-83A1-F6EECF244321}">
                <p14:modId xmlns:p14="http://schemas.microsoft.com/office/powerpoint/2010/main" val="3163214771"/>
              </p:ext>
            </p:extLst>
          </p:nvPr>
        </p:nvGraphicFramePr>
        <p:xfrm>
          <a:off x="330624" y="2153308"/>
          <a:ext cx="8644912" cy="3337560"/>
        </p:xfrm>
        <a:graphic>
          <a:graphicData uri="http://schemas.openxmlformats.org/drawingml/2006/table">
            <a:tbl>
              <a:tblPr firstRow="1" bandRow="1">
                <a:tableStyleId>{5C22544A-7EE6-4342-B048-85BDC9FD1C3A}</a:tableStyleId>
              </a:tblPr>
              <a:tblGrid>
                <a:gridCol w="4358936">
                  <a:extLst>
                    <a:ext uri="{9D8B030D-6E8A-4147-A177-3AD203B41FA5}">
                      <a16:colId xmlns:a16="http://schemas.microsoft.com/office/drawing/2014/main" val="1480784263"/>
                    </a:ext>
                  </a:extLst>
                </a:gridCol>
                <a:gridCol w="4285976">
                  <a:extLst>
                    <a:ext uri="{9D8B030D-6E8A-4147-A177-3AD203B41FA5}">
                      <a16:colId xmlns:a16="http://schemas.microsoft.com/office/drawing/2014/main" val="141921923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chemeClr val="bg1"/>
                          </a:solidFill>
                        </a:rPr>
                        <a:t>Avoiding family and friends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chemeClr val="bg1"/>
                          </a:solidFill>
                        </a:rPr>
                        <a:t>Selling possessions</a:t>
                      </a:r>
                    </a:p>
                  </a:txBody>
                  <a:tcPr/>
                </a:tc>
                <a:extLst>
                  <a:ext uri="{0D108BD9-81ED-4DB2-BD59-A6C34878D82A}">
                    <a16:rowId xmlns:a16="http://schemas.microsoft.com/office/drawing/2014/main" val="15943364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Feeling anxious or worried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Losing interest in your hobbies</a:t>
                      </a:r>
                    </a:p>
                  </a:txBody>
                  <a:tcPr/>
                </a:tc>
                <a:extLst>
                  <a:ext uri="{0D108BD9-81ED-4DB2-BD59-A6C34878D82A}">
                    <a16:rowId xmlns:a16="http://schemas.microsoft.com/office/drawing/2014/main" val="4932662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Spending too much time and money doing 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Finding it hard to stop</a:t>
                      </a:r>
                    </a:p>
                  </a:txBody>
                  <a:tcPr/>
                </a:tc>
                <a:extLst>
                  <a:ext uri="{0D108BD9-81ED-4DB2-BD59-A6C34878D82A}">
                    <a16:rowId xmlns:a16="http://schemas.microsoft.com/office/drawing/2014/main" val="231328987"/>
                  </a:ext>
                </a:extLst>
              </a:tr>
              <a:tr h="370840">
                <a:tc>
                  <a:txBody>
                    <a:bodyPr/>
                    <a:lstStyle/>
                    <a:p>
                      <a:r>
                        <a:rPr lang="en-GB" sz="1800"/>
                        <a:t>Preoccupation with it</a:t>
                      </a:r>
                    </a:p>
                  </a:txBody>
                  <a:tcPr/>
                </a:tc>
                <a:tc>
                  <a:txBody>
                    <a:bodyPr/>
                    <a:lstStyle/>
                    <a:p>
                      <a:r>
                        <a:rPr lang="en-GB" sz="1800"/>
                        <a:t>Lying</a:t>
                      </a:r>
                    </a:p>
                  </a:txBody>
                  <a:tcPr/>
                </a:tc>
                <a:extLst>
                  <a:ext uri="{0D108BD9-81ED-4DB2-BD59-A6C34878D82A}">
                    <a16:rowId xmlns:a16="http://schemas.microsoft.com/office/drawing/2014/main" val="1603867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Downplaying the time you spend doing 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Chasing losses and suffering debt issues</a:t>
                      </a:r>
                    </a:p>
                  </a:txBody>
                  <a:tcPr/>
                </a:tc>
                <a:extLst>
                  <a:ext uri="{0D108BD9-81ED-4DB2-BD59-A6C34878D82A}">
                    <a16:rowId xmlns:a16="http://schemas.microsoft.com/office/drawing/2014/main" val="6675136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Defensiveness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Neglecting hygiene</a:t>
                      </a:r>
                    </a:p>
                  </a:txBody>
                  <a:tcPr/>
                </a:tc>
                <a:extLst>
                  <a:ext uri="{0D108BD9-81ED-4DB2-BD59-A6C34878D82A}">
                    <a16:rowId xmlns:a16="http://schemas.microsoft.com/office/drawing/2014/main" val="40491689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Eye strain/ migraines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Extreme fatigue</a:t>
                      </a:r>
                    </a:p>
                  </a:txBody>
                  <a:tcPr/>
                </a:tc>
                <a:extLst>
                  <a:ext uri="{0D108BD9-81ED-4DB2-BD59-A6C34878D82A}">
                    <a16:rowId xmlns:a16="http://schemas.microsoft.com/office/drawing/2014/main" val="28134645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Arguing with family and friends about 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Gambling until you have nothing left</a:t>
                      </a:r>
                    </a:p>
                  </a:txBody>
                  <a:tcPr/>
                </a:tc>
                <a:extLst>
                  <a:ext uri="{0D108BD9-81ED-4DB2-BD59-A6C34878D82A}">
                    <a16:rowId xmlns:a16="http://schemas.microsoft.com/office/drawing/2014/main" val="3393380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Unable to set time limits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p>
                  </a:txBody>
                  <a:tcPr/>
                </a:tc>
                <a:extLst>
                  <a:ext uri="{0D108BD9-81ED-4DB2-BD59-A6C34878D82A}">
                    <a16:rowId xmlns:a16="http://schemas.microsoft.com/office/drawing/2014/main" val="3516852063"/>
                  </a:ext>
                </a:extLst>
              </a:tr>
            </a:tbl>
          </a:graphicData>
        </a:graphic>
      </p:graphicFrame>
    </p:spTree>
    <p:custDataLst>
      <p:tags r:id="rId1"/>
    </p:custDataLst>
    <p:extLst>
      <p:ext uri="{BB962C8B-B14F-4D97-AF65-F5344CB8AC3E}">
        <p14:creationId xmlns:p14="http://schemas.microsoft.com/office/powerpoint/2010/main" val="1326267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845530" y="1444036"/>
            <a:ext cx="6227127" cy="1728426"/>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845530" y="3239451"/>
            <a:ext cx="5340336" cy="3042924"/>
          </a:xfrm>
        </p:spPr>
        <p:txBody>
          <a:bodyPr vert="horz" lIns="91440" tIns="45720" rIns="91440" bIns="45720" rtlCol="0" anchor="t">
            <a:normAutofit/>
          </a:bodyPr>
          <a:lstStyle/>
          <a:p>
            <a:r>
              <a:rPr lang="en-GB">
                <a:solidFill>
                  <a:schemeClr val="tx1"/>
                </a:solidFill>
              </a:rPr>
              <a:t>Build a survey focussed on the games young people play. How much time do they spend on these? Do they pay to play? </a:t>
            </a:r>
            <a:r>
              <a:rPr lang="en-GB" b="1">
                <a:solidFill>
                  <a:schemeClr val="tx1"/>
                </a:solidFill>
              </a:rPr>
              <a:t>Present your findings.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p:txBody>
          <a:bodyPr/>
          <a:lstStyle/>
          <a:p>
            <a:pPr marL="0" indent="0">
              <a:buNone/>
            </a:pPr>
            <a:r>
              <a:rPr lang="en-GB" b="1"/>
              <a:t>YEAR 5 / LESSON 2</a:t>
            </a:r>
          </a:p>
        </p:txBody>
      </p:sp>
      <p:pic>
        <p:nvPicPr>
          <p:cNvPr id="3" name="Picture 2" descr="A close up of a device&#10;&#10;Description automatically generated">
            <a:extLst>
              <a:ext uri="{FF2B5EF4-FFF2-40B4-BE49-F238E27FC236}">
                <a16:creationId xmlns:a16="http://schemas.microsoft.com/office/drawing/2014/main" id="{42B060DF-27E4-4583-862C-CD73BBE0B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5754"/>
            <a:ext cx="6034795" cy="5662246"/>
          </a:xfrm>
          <a:prstGeom prst="rect">
            <a:avLst/>
          </a:prstGeom>
        </p:spPr>
      </p:pic>
    </p:spTree>
    <p:extLst>
      <p:ext uri="{BB962C8B-B14F-4D97-AF65-F5344CB8AC3E}">
        <p14:creationId xmlns:p14="http://schemas.microsoft.com/office/powerpoint/2010/main" val="11954486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TIME TO CAMPAIGN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4" y="1783921"/>
            <a:ext cx="9363122" cy="839084"/>
          </a:xfrm>
        </p:spPr>
        <p:txBody>
          <a:bodyPr>
            <a:normAutofit/>
          </a:bodyPr>
          <a:lstStyle/>
          <a:p>
            <a:pPr marL="0" indent="0">
              <a:buNone/>
            </a:pPr>
            <a:r>
              <a:rPr lang="en-GB" sz="2400" b="1"/>
              <a:t>Working in groups, build a campaign to raise awareness about gaming and the blurred lines with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5</a:t>
            </a:r>
          </a:p>
        </p:txBody>
      </p:sp>
      <p:pic>
        <p:nvPicPr>
          <p:cNvPr id="9" name="Picture 8" descr="A picture containing clock, meter&#10;&#10;Description automatically generated">
            <a:extLst>
              <a:ext uri="{FF2B5EF4-FFF2-40B4-BE49-F238E27FC236}">
                <a16:creationId xmlns:a16="http://schemas.microsoft.com/office/drawing/2014/main" id="{29DE078A-0A4D-4901-B682-76813A448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2" name="Rectangle 1">
            <a:extLst>
              <a:ext uri="{FF2B5EF4-FFF2-40B4-BE49-F238E27FC236}">
                <a16:creationId xmlns:a16="http://schemas.microsoft.com/office/drawing/2014/main" id="{D71D3AB2-C965-4C4E-B214-A7960EA8C63C}"/>
              </a:ext>
            </a:extLst>
          </p:cNvPr>
          <p:cNvSpPr/>
          <p:nvPr/>
        </p:nvSpPr>
        <p:spPr>
          <a:xfrm>
            <a:off x="325869" y="2791685"/>
            <a:ext cx="3789608" cy="3249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55ECE23-89C2-4185-9036-F3D23BD7ED84}"/>
              </a:ext>
            </a:extLst>
          </p:cNvPr>
          <p:cNvSpPr/>
          <p:nvPr/>
        </p:nvSpPr>
        <p:spPr>
          <a:xfrm>
            <a:off x="4227495" y="2791685"/>
            <a:ext cx="3789608" cy="3249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65D9D9B-8DC9-424E-BAE6-22008039AACA}"/>
              </a:ext>
            </a:extLst>
          </p:cNvPr>
          <p:cNvSpPr/>
          <p:nvPr/>
        </p:nvSpPr>
        <p:spPr>
          <a:xfrm>
            <a:off x="8129122" y="2791685"/>
            <a:ext cx="3789608" cy="32498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5">
            <a:extLst>
              <a:ext uri="{FF2B5EF4-FFF2-40B4-BE49-F238E27FC236}">
                <a16:creationId xmlns:a16="http://schemas.microsoft.com/office/drawing/2014/main" id="{F52D337B-29E5-4C70-89AD-6C6EFDA05C98}"/>
              </a:ext>
            </a:extLst>
          </p:cNvPr>
          <p:cNvSpPr txBox="1">
            <a:spLocks/>
          </p:cNvSpPr>
          <p:nvPr/>
        </p:nvSpPr>
        <p:spPr>
          <a:xfrm>
            <a:off x="325869" y="3640645"/>
            <a:ext cx="3789608" cy="839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GROUP 1</a:t>
            </a:r>
          </a:p>
          <a:p>
            <a:pPr marL="0" marR="0" lvl="0" indent="0" algn="ctr" defTabSz="914400" rtl="0" eaLnBrk="1" fontAlgn="auto"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A campaign aimed </a:t>
            </a:r>
            <a:b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at your peers</a:t>
            </a:r>
          </a:p>
        </p:txBody>
      </p:sp>
      <p:sp>
        <p:nvSpPr>
          <p:cNvPr id="12" name="Content Placeholder 5">
            <a:extLst>
              <a:ext uri="{FF2B5EF4-FFF2-40B4-BE49-F238E27FC236}">
                <a16:creationId xmlns:a16="http://schemas.microsoft.com/office/drawing/2014/main" id="{7FCEB97C-14B8-48D6-A398-28588AD03018}"/>
              </a:ext>
            </a:extLst>
          </p:cNvPr>
          <p:cNvSpPr txBox="1">
            <a:spLocks/>
          </p:cNvSpPr>
          <p:nvPr/>
        </p:nvSpPr>
        <p:spPr>
          <a:xfrm>
            <a:off x="4227495" y="3640645"/>
            <a:ext cx="3789608" cy="839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GROUP 2</a:t>
            </a:r>
          </a:p>
          <a:p>
            <a:pPr marL="0" marR="0" lvl="0" indent="0" algn="ctr" defTabSz="914400" rtl="0" eaLnBrk="1" fontAlgn="auto"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A campaign aimed</a:t>
            </a:r>
            <a:b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at younger children</a:t>
            </a:r>
          </a:p>
        </p:txBody>
      </p:sp>
      <p:sp>
        <p:nvSpPr>
          <p:cNvPr id="13" name="Content Placeholder 5">
            <a:extLst>
              <a:ext uri="{FF2B5EF4-FFF2-40B4-BE49-F238E27FC236}">
                <a16:creationId xmlns:a16="http://schemas.microsoft.com/office/drawing/2014/main" id="{0E647691-2A27-4EF3-B7DC-41EAECEB468B}"/>
              </a:ext>
            </a:extLst>
          </p:cNvPr>
          <p:cNvSpPr txBox="1">
            <a:spLocks/>
          </p:cNvSpPr>
          <p:nvPr/>
        </p:nvSpPr>
        <p:spPr>
          <a:xfrm>
            <a:off x="8129121" y="3640645"/>
            <a:ext cx="3789608" cy="839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GROUP 3</a:t>
            </a:r>
          </a:p>
          <a:p>
            <a:pPr marL="0" marR="0" lvl="0" indent="0" algn="ctr" defTabSz="914400" rtl="0" eaLnBrk="1" fontAlgn="auto"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A campaign aimed</a:t>
            </a:r>
            <a:b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at parents and carers</a:t>
            </a:r>
          </a:p>
        </p:txBody>
      </p:sp>
    </p:spTree>
    <p:custDataLst>
      <p:tags r:id="rId1"/>
    </p:custDataLst>
    <p:extLst>
      <p:ext uri="{BB962C8B-B14F-4D97-AF65-F5344CB8AC3E}">
        <p14:creationId xmlns:p14="http://schemas.microsoft.com/office/powerpoint/2010/main" val="31410751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SHARE YOUR CAMPAIGN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5</a:t>
            </a:r>
          </a:p>
        </p:txBody>
      </p:sp>
      <p:pic>
        <p:nvPicPr>
          <p:cNvPr id="9" name="Picture 8" descr="A picture containing clock, meter&#10;&#10;Description automatically generated">
            <a:extLst>
              <a:ext uri="{FF2B5EF4-FFF2-40B4-BE49-F238E27FC236}">
                <a16:creationId xmlns:a16="http://schemas.microsoft.com/office/drawing/2014/main" id="{29DE078A-0A4D-4901-B682-76813A448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pic>
        <p:nvPicPr>
          <p:cNvPr id="8" name="Picture 7" descr="A picture containing room&#10;&#10;Description automatically generated">
            <a:extLst>
              <a:ext uri="{FF2B5EF4-FFF2-40B4-BE49-F238E27FC236}">
                <a16:creationId xmlns:a16="http://schemas.microsoft.com/office/drawing/2014/main" id="{4EBF558C-5452-4F41-AB27-55511A0C4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451" y="403224"/>
            <a:ext cx="7639098" cy="6454775"/>
          </a:xfrm>
          <a:prstGeom prst="rect">
            <a:avLst/>
          </a:prstGeom>
        </p:spPr>
      </p:pic>
    </p:spTree>
    <p:custDataLst>
      <p:tags r:id="rId1"/>
    </p:custDataLst>
    <p:extLst>
      <p:ext uri="{BB962C8B-B14F-4D97-AF65-F5344CB8AC3E}">
        <p14:creationId xmlns:p14="http://schemas.microsoft.com/office/powerpoint/2010/main" val="404748202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5</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45A6F66-16B5-447F-8342-D462A7C50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4581A82D-5E75-4992-A28E-6AD12CF72939}"/>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custDataLst>
      <p:tags r:id="rId1"/>
    </p:custDataLst>
    <p:extLst>
      <p:ext uri="{BB962C8B-B14F-4D97-AF65-F5344CB8AC3E}">
        <p14:creationId xmlns:p14="http://schemas.microsoft.com/office/powerpoint/2010/main" val="428611290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74237" y="914400"/>
            <a:ext cx="3657600" cy="2887579"/>
          </a:xfrm>
        </p:spPr>
        <p:txBody>
          <a:bodyPr>
            <a:normAutofit/>
          </a:bodyPr>
          <a:lstStyle/>
          <a:p>
            <a:r>
              <a:rPr lang="en-GB" sz="4800">
                <a:solidFill>
                  <a:srgbClr val="FFFFFF"/>
                </a:solidFill>
              </a:rPr>
              <a:t>THE BLURRED LINES</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74237" y="4170501"/>
            <a:ext cx="3657600" cy="1525597"/>
          </a:xfrm>
        </p:spPr>
        <p:txBody>
          <a:bodyPr>
            <a:normAutofit/>
          </a:bodyPr>
          <a:lstStyle/>
          <a:p>
            <a:r>
              <a:rPr lang="en-GB" sz="2000">
                <a:solidFill>
                  <a:srgbClr val="FFFFFF"/>
                </a:solidFill>
              </a:rPr>
              <a:t>YEAR 7 / LESSON 6</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bject, comb&#10;&#10;Description automatically generated">
            <a:extLst>
              <a:ext uri="{FF2B5EF4-FFF2-40B4-BE49-F238E27FC236}">
                <a16:creationId xmlns:a16="http://schemas.microsoft.com/office/drawing/2014/main" id="{2CF7C670-B684-4443-9B81-A0C15BE67398}"/>
              </a:ext>
            </a:extLst>
          </p:cNvPr>
          <p:cNvPicPr>
            <a:picLocks noChangeAspect="1"/>
          </p:cNvPicPr>
          <p:nvPr/>
        </p:nvPicPr>
        <p:blipFill rotWithShape="1">
          <a:blip r:embed="rId3">
            <a:extLst>
              <a:ext uri="{28A0092B-C50C-407E-A947-70E740481C1C}">
                <a14:useLocalDpi xmlns:a14="http://schemas.microsoft.com/office/drawing/2010/main" val="0"/>
              </a:ext>
            </a:extLst>
          </a:blip>
          <a:srcRect t="6800" b="14415"/>
          <a:stretch/>
        </p:blipFill>
        <p:spPr>
          <a:xfrm>
            <a:off x="5314029" y="629674"/>
            <a:ext cx="5915946" cy="5598652"/>
          </a:xfrm>
          <a:prstGeom prst="rect">
            <a:avLst/>
          </a:prstGeom>
        </p:spPr>
      </p:pic>
    </p:spTree>
    <p:custDataLst>
      <p:tags r:id="rId1"/>
    </p:custDataLst>
    <p:extLst>
      <p:ext uri="{BB962C8B-B14F-4D97-AF65-F5344CB8AC3E}">
        <p14:creationId xmlns:p14="http://schemas.microsoft.com/office/powerpoint/2010/main" val="30692360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C078F4-33FE-46B1-8BEA-A88B4B886EC3}"/>
              </a:ext>
            </a:extLst>
          </p:cNvPr>
          <p:cNvSpPr/>
          <p:nvPr/>
        </p:nvSpPr>
        <p:spPr>
          <a:xfrm>
            <a:off x="0" y="1321904"/>
            <a:ext cx="12192000" cy="1752766"/>
          </a:xfrm>
          <a:prstGeom prst="rect">
            <a:avLst/>
          </a:prstGeom>
          <a:gradFill>
            <a:gsLst>
              <a:gs pos="0">
                <a:schemeClr val="accent2">
                  <a:alpha val="37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7 / LESSON 6</a:t>
            </a:r>
          </a:p>
        </p:txBody>
      </p:sp>
      <p:pic>
        <p:nvPicPr>
          <p:cNvPr id="4" name="Picture 3" descr="A picture containing shirt, room&#10;&#10;Description automatically generated">
            <a:extLst>
              <a:ext uri="{FF2B5EF4-FFF2-40B4-BE49-F238E27FC236}">
                <a16:creationId xmlns:a16="http://schemas.microsoft.com/office/drawing/2014/main" id="{F734F073-E81B-4624-9E14-CCD22AD1C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67" y="801433"/>
            <a:ext cx="6794573" cy="5595220"/>
          </a:xfrm>
          <a:prstGeom prst="rect">
            <a:avLst/>
          </a:prstGeom>
        </p:spPr>
      </p:pic>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874840" y="1952054"/>
            <a:ext cx="4753943" cy="183127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874841" y="3810319"/>
            <a:ext cx="4326559" cy="1500187"/>
          </a:xfrm>
        </p:spPr>
        <p:txBody>
          <a:bodyPr/>
          <a:lstStyle/>
          <a:p>
            <a:r>
              <a:rPr lang="en-US" b="1">
                <a:solidFill>
                  <a:schemeClr val="tx1"/>
                </a:solidFill>
              </a:rPr>
              <a:t>The Great Debate: </a:t>
            </a:r>
            <a:r>
              <a:rPr lang="en-GB">
                <a:solidFill>
                  <a:schemeClr val="tx1"/>
                </a:solidFill>
              </a:rPr>
              <a:t>Gaming is a sociable and inclusive activity that comes without risk.</a:t>
            </a:r>
          </a:p>
        </p:txBody>
      </p:sp>
    </p:spTree>
    <p:custDataLst>
      <p:tags r:id="rId1"/>
    </p:custDataLst>
    <p:extLst>
      <p:ext uri="{BB962C8B-B14F-4D97-AF65-F5344CB8AC3E}">
        <p14:creationId xmlns:p14="http://schemas.microsoft.com/office/powerpoint/2010/main" val="23080437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590507" cy="3989817"/>
          </a:xfrm>
        </p:spPr>
        <p:txBody>
          <a:bodyPr>
            <a:normAutofit/>
          </a:bodyPr>
          <a:lstStyle/>
          <a:p>
            <a:pPr lvl="0"/>
            <a:r>
              <a:rPr lang="en-GB" sz="2400"/>
              <a:t>To recognise and identify the positives and negatives of online gaming</a:t>
            </a:r>
          </a:p>
          <a:p>
            <a:pPr lvl="0"/>
            <a:r>
              <a:rPr lang="en-GB" sz="2400"/>
              <a:t>To understand how you can stay safe whilst gaming online</a:t>
            </a:r>
          </a:p>
          <a:p>
            <a:pPr lvl="0"/>
            <a:r>
              <a:rPr lang="en-GB" sz="2400"/>
              <a:t>To develop an argument </a:t>
            </a:r>
            <a:r>
              <a:rPr lang="en-GB" sz="2400" i="1"/>
              <a:t>for</a:t>
            </a:r>
            <a:r>
              <a:rPr lang="en-GB" sz="2400"/>
              <a:t> or </a:t>
            </a:r>
            <a:r>
              <a:rPr lang="en-GB" sz="2400" i="1"/>
              <a:t>against</a:t>
            </a:r>
            <a:r>
              <a:rPr lang="en-GB" sz="2400"/>
              <a:t> gaming being sociable and inclusive; without risk</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6</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88442" y="855407"/>
            <a:ext cx="4854590" cy="5174690"/>
          </a:xfrm>
          <a:prstGeom prst="rect">
            <a:avLst/>
          </a:prstGeom>
        </p:spPr>
      </p:pic>
    </p:spTree>
    <p:custDataLst>
      <p:tags r:id="rId1"/>
    </p:custDataLst>
    <p:extLst>
      <p:ext uri="{BB962C8B-B14F-4D97-AF65-F5344CB8AC3E}">
        <p14:creationId xmlns:p14="http://schemas.microsoft.com/office/powerpoint/2010/main" val="221015667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2187145"/>
            <a:ext cx="7155010" cy="3989817"/>
          </a:xfrm>
        </p:spPr>
        <p:txBody>
          <a:bodyPr>
            <a:normAutofit/>
          </a:bodyPr>
          <a:lstStyle/>
          <a:p>
            <a:pPr lvl="0"/>
            <a:r>
              <a:rPr lang="en-GB" sz="2400"/>
              <a:t>I can identify positives and negatives of gaming online</a:t>
            </a:r>
          </a:p>
          <a:p>
            <a:pPr lvl="0"/>
            <a:r>
              <a:rPr lang="en-GB" sz="2400"/>
              <a:t>I can explain how to stay safe when gaming online</a:t>
            </a:r>
          </a:p>
          <a:p>
            <a:pPr lvl="0"/>
            <a:r>
              <a:rPr lang="en-GB" sz="2400"/>
              <a:t>I can develop an argument and participate in an a debate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6</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custDataLst>
      <p:tags r:id="rId1"/>
    </p:custDataLst>
    <p:extLst>
      <p:ext uri="{BB962C8B-B14F-4D97-AF65-F5344CB8AC3E}">
        <p14:creationId xmlns:p14="http://schemas.microsoft.com/office/powerpoint/2010/main" val="14852591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DIAMOND 9</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535593"/>
            <a:ext cx="7791849" cy="1186726"/>
          </a:xfrm>
        </p:spPr>
        <p:txBody>
          <a:bodyPr>
            <a:noAutofit/>
          </a:bodyPr>
          <a:lstStyle/>
          <a:p>
            <a:pPr marL="0" indent="0">
              <a:buNone/>
            </a:pPr>
            <a:r>
              <a:rPr lang="en-GB" sz="2800" b="1"/>
              <a:t>Look at the 9 statements. Order them from most risky to least risky.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6</a:t>
            </a:r>
          </a:p>
        </p:txBody>
      </p:sp>
      <p:pic>
        <p:nvPicPr>
          <p:cNvPr id="3" name="Picture 2" descr="A picture containing shirt, drawing&#10;&#10;Description automatically generated">
            <a:extLst>
              <a:ext uri="{FF2B5EF4-FFF2-40B4-BE49-F238E27FC236}">
                <a16:creationId xmlns:a16="http://schemas.microsoft.com/office/drawing/2014/main" id="{67C497EA-94A4-4A88-991C-4CFEA23AFAEA}"/>
              </a:ext>
            </a:extLst>
          </p:cNvPr>
          <p:cNvPicPr>
            <a:picLocks noChangeAspect="1"/>
          </p:cNvPicPr>
          <p:nvPr/>
        </p:nvPicPr>
        <p:blipFill rotWithShape="1">
          <a:blip r:embed="rId3">
            <a:extLst>
              <a:ext uri="{28A0092B-C50C-407E-A947-70E740481C1C}">
                <a14:useLocalDpi xmlns:a14="http://schemas.microsoft.com/office/drawing/2010/main" val="0"/>
              </a:ext>
            </a:extLst>
          </a:blip>
          <a:srcRect l="12850" t="14348" r="13381" b="14638"/>
          <a:stretch/>
        </p:blipFill>
        <p:spPr>
          <a:xfrm>
            <a:off x="9231434" y="77842"/>
            <a:ext cx="2647604" cy="2548774"/>
          </a:xfrm>
          <a:prstGeom prst="rect">
            <a:avLst/>
          </a:prstGeom>
        </p:spPr>
      </p:pic>
      <p:sp>
        <p:nvSpPr>
          <p:cNvPr id="28" name="Oval 27">
            <a:extLst>
              <a:ext uri="{FF2B5EF4-FFF2-40B4-BE49-F238E27FC236}">
                <a16:creationId xmlns:a16="http://schemas.microsoft.com/office/drawing/2014/main" id="{C3817059-CEFE-4270-AB78-27BF50F7809E}"/>
              </a:ext>
            </a:extLst>
          </p:cNvPr>
          <p:cNvSpPr/>
          <p:nvPr/>
        </p:nvSpPr>
        <p:spPr>
          <a:xfrm>
            <a:off x="4166926" y="5739684"/>
            <a:ext cx="491490" cy="4914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E981A81-F367-404B-A42E-F97B0B9FD017}"/>
              </a:ext>
            </a:extLst>
          </p:cNvPr>
          <p:cNvSpPr/>
          <p:nvPr/>
        </p:nvSpPr>
        <p:spPr>
          <a:xfrm>
            <a:off x="298688" y="2626616"/>
            <a:ext cx="3818993" cy="1036423"/>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68093C5-50BE-4AC4-9250-BE13471F6DF4}"/>
              </a:ext>
            </a:extLst>
          </p:cNvPr>
          <p:cNvSpPr/>
          <p:nvPr/>
        </p:nvSpPr>
        <p:spPr>
          <a:xfrm>
            <a:off x="298688" y="3794226"/>
            <a:ext cx="3818993" cy="1036423"/>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D6427A3-A79E-4C2F-A001-535564F180F2}"/>
              </a:ext>
            </a:extLst>
          </p:cNvPr>
          <p:cNvSpPr/>
          <p:nvPr/>
        </p:nvSpPr>
        <p:spPr>
          <a:xfrm>
            <a:off x="298688" y="4961839"/>
            <a:ext cx="3818993" cy="1036423"/>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F9C6F2F-886A-47FD-9FBE-B422B8D5BAC5}"/>
              </a:ext>
            </a:extLst>
          </p:cNvPr>
          <p:cNvSpPr/>
          <p:nvPr/>
        </p:nvSpPr>
        <p:spPr>
          <a:xfrm>
            <a:off x="4193310" y="2618985"/>
            <a:ext cx="3818993" cy="1036423"/>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5C40BEA-61BB-4F3B-A589-511817F9FE62}"/>
              </a:ext>
            </a:extLst>
          </p:cNvPr>
          <p:cNvSpPr/>
          <p:nvPr/>
        </p:nvSpPr>
        <p:spPr>
          <a:xfrm>
            <a:off x="4193310" y="3786409"/>
            <a:ext cx="3818993" cy="1036423"/>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0049863-F1A5-40F2-8AAA-BBFCABA241C5}"/>
              </a:ext>
            </a:extLst>
          </p:cNvPr>
          <p:cNvSpPr/>
          <p:nvPr/>
        </p:nvSpPr>
        <p:spPr>
          <a:xfrm>
            <a:off x="4221823" y="4953650"/>
            <a:ext cx="3818993" cy="1036423"/>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DB37CE1-C74A-4264-8582-B568C7C799C5}"/>
              </a:ext>
            </a:extLst>
          </p:cNvPr>
          <p:cNvSpPr/>
          <p:nvPr/>
        </p:nvSpPr>
        <p:spPr>
          <a:xfrm>
            <a:off x="8099737" y="2618985"/>
            <a:ext cx="3818993" cy="1036423"/>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F1D5B6F-5E93-4C11-ABCF-950694A8FB02}"/>
              </a:ext>
            </a:extLst>
          </p:cNvPr>
          <p:cNvSpPr/>
          <p:nvPr/>
        </p:nvSpPr>
        <p:spPr>
          <a:xfrm>
            <a:off x="8099737" y="3786596"/>
            <a:ext cx="3818993" cy="1036423"/>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AB016B8-C547-4CC7-9650-2C800788A49F}"/>
              </a:ext>
            </a:extLst>
          </p:cNvPr>
          <p:cNvSpPr/>
          <p:nvPr/>
        </p:nvSpPr>
        <p:spPr>
          <a:xfrm>
            <a:off x="8099737" y="4954207"/>
            <a:ext cx="3818993" cy="1036423"/>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83752FED-A47C-4D37-984C-F173752D5695}"/>
              </a:ext>
            </a:extLst>
          </p:cNvPr>
          <p:cNvSpPr/>
          <p:nvPr/>
        </p:nvSpPr>
        <p:spPr>
          <a:xfrm>
            <a:off x="387476" y="2714666"/>
            <a:ext cx="507584" cy="507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840F492-F261-4625-9E83-BEEC3541B186}"/>
              </a:ext>
            </a:extLst>
          </p:cNvPr>
          <p:cNvSpPr/>
          <p:nvPr/>
        </p:nvSpPr>
        <p:spPr>
          <a:xfrm>
            <a:off x="4316714" y="5049051"/>
            <a:ext cx="507584" cy="507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BE66B2F-EDB0-48A8-AADE-77D668C769DC}"/>
              </a:ext>
            </a:extLst>
          </p:cNvPr>
          <p:cNvSpPr/>
          <p:nvPr/>
        </p:nvSpPr>
        <p:spPr>
          <a:xfrm>
            <a:off x="387476" y="3884913"/>
            <a:ext cx="507584" cy="507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EF758474-D8FD-4E0E-97EB-2322A3075DDC}"/>
              </a:ext>
            </a:extLst>
          </p:cNvPr>
          <p:cNvSpPr/>
          <p:nvPr/>
        </p:nvSpPr>
        <p:spPr>
          <a:xfrm>
            <a:off x="8194627" y="2707742"/>
            <a:ext cx="507584" cy="507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EEBAB942-88D2-46B2-90CF-5C3F641B127A}"/>
              </a:ext>
            </a:extLst>
          </p:cNvPr>
          <p:cNvSpPr/>
          <p:nvPr/>
        </p:nvSpPr>
        <p:spPr>
          <a:xfrm>
            <a:off x="387476" y="5056895"/>
            <a:ext cx="507584" cy="507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1D4FF612-1BB4-42DB-A5B2-0A78EDCDE213}"/>
              </a:ext>
            </a:extLst>
          </p:cNvPr>
          <p:cNvSpPr/>
          <p:nvPr/>
        </p:nvSpPr>
        <p:spPr>
          <a:xfrm>
            <a:off x="8194627" y="3883992"/>
            <a:ext cx="507584" cy="507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8BEE180F-4847-4768-9143-46639928E325}"/>
              </a:ext>
            </a:extLst>
          </p:cNvPr>
          <p:cNvSpPr/>
          <p:nvPr/>
        </p:nvSpPr>
        <p:spPr>
          <a:xfrm>
            <a:off x="4282098" y="2706514"/>
            <a:ext cx="507584" cy="507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40CD0F83-6B3F-4FAB-93D2-15A5A0AC5BCE}"/>
              </a:ext>
            </a:extLst>
          </p:cNvPr>
          <p:cNvSpPr/>
          <p:nvPr/>
        </p:nvSpPr>
        <p:spPr>
          <a:xfrm>
            <a:off x="8194627" y="5046378"/>
            <a:ext cx="507584" cy="507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1756EAF-1EBE-4448-8D8A-3B2040D51ABD}"/>
              </a:ext>
            </a:extLst>
          </p:cNvPr>
          <p:cNvSpPr/>
          <p:nvPr/>
        </p:nvSpPr>
        <p:spPr>
          <a:xfrm>
            <a:off x="4282098" y="3883867"/>
            <a:ext cx="507584" cy="507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FBE69753-0A01-4594-8B8A-E0DC9D4D887F}"/>
              </a:ext>
            </a:extLst>
          </p:cNvPr>
          <p:cNvSpPr txBox="1"/>
          <p:nvPr/>
        </p:nvSpPr>
        <p:spPr>
          <a:xfrm>
            <a:off x="265112" y="2724474"/>
            <a:ext cx="749758" cy="4767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30" name="TextBox 29">
            <a:extLst>
              <a:ext uri="{FF2B5EF4-FFF2-40B4-BE49-F238E27FC236}">
                <a16:creationId xmlns:a16="http://schemas.microsoft.com/office/drawing/2014/main" id="{94E277EF-51D0-497B-B669-1FB309B7CD38}"/>
              </a:ext>
            </a:extLst>
          </p:cNvPr>
          <p:cNvSpPr txBox="1"/>
          <p:nvPr/>
        </p:nvSpPr>
        <p:spPr>
          <a:xfrm>
            <a:off x="265112" y="3900314"/>
            <a:ext cx="749758" cy="4767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31" name="TextBox 30">
            <a:extLst>
              <a:ext uri="{FF2B5EF4-FFF2-40B4-BE49-F238E27FC236}">
                <a16:creationId xmlns:a16="http://schemas.microsoft.com/office/drawing/2014/main" id="{6F5E4B8A-4506-44B5-98D4-D587361AE595}"/>
              </a:ext>
            </a:extLst>
          </p:cNvPr>
          <p:cNvSpPr txBox="1"/>
          <p:nvPr/>
        </p:nvSpPr>
        <p:spPr>
          <a:xfrm>
            <a:off x="265112" y="5068111"/>
            <a:ext cx="749758" cy="4767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32" name="TextBox 31">
            <a:extLst>
              <a:ext uri="{FF2B5EF4-FFF2-40B4-BE49-F238E27FC236}">
                <a16:creationId xmlns:a16="http://schemas.microsoft.com/office/drawing/2014/main" id="{39C415B9-68A7-461D-AE77-A0EEB7C7F958}"/>
              </a:ext>
            </a:extLst>
          </p:cNvPr>
          <p:cNvSpPr txBox="1"/>
          <p:nvPr/>
        </p:nvSpPr>
        <p:spPr>
          <a:xfrm>
            <a:off x="4159734" y="2720244"/>
            <a:ext cx="749758" cy="4767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33" name="TextBox 32">
            <a:extLst>
              <a:ext uri="{FF2B5EF4-FFF2-40B4-BE49-F238E27FC236}">
                <a16:creationId xmlns:a16="http://schemas.microsoft.com/office/drawing/2014/main" id="{B8786A98-0A93-4691-BF33-2E2196C17377}"/>
              </a:ext>
            </a:extLst>
          </p:cNvPr>
          <p:cNvSpPr txBox="1"/>
          <p:nvPr/>
        </p:nvSpPr>
        <p:spPr>
          <a:xfrm>
            <a:off x="4159734" y="3888672"/>
            <a:ext cx="749758" cy="4767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34" name="TextBox 33">
            <a:extLst>
              <a:ext uri="{FF2B5EF4-FFF2-40B4-BE49-F238E27FC236}">
                <a16:creationId xmlns:a16="http://schemas.microsoft.com/office/drawing/2014/main" id="{9E152E28-F885-4F5B-A1D4-1A381A0B5138}"/>
              </a:ext>
            </a:extLst>
          </p:cNvPr>
          <p:cNvSpPr txBox="1"/>
          <p:nvPr/>
        </p:nvSpPr>
        <p:spPr>
          <a:xfrm>
            <a:off x="4210019" y="5058859"/>
            <a:ext cx="749758" cy="4767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35" name="TextBox 34">
            <a:extLst>
              <a:ext uri="{FF2B5EF4-FFF2-40B4-BE49-F238E27FC236}">
                <a16:creationId xmlns:a16="http://schemas.microsoft.com/office/drawing/2014/main" id="{8EE4543D-D62E-4608-A51F-2F7925E8B6D8}"/>
              </a:ext>
            </a:extLst>
          </p:cNvPr>
          <p:cNvSpPr txBox="1"/>
          <p:nvPr/>
        </p:nvSpPr>
        <p:spPr>
          <a:xfrm>
            <a:off x="8087932" y="2723142"/>
            <a:ext cx="749758" cy="4767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36" name="TextBox 35">
            <a:extLst>
              <a:ext uri="{FF2B5EF4-FFF2-40B4-BE49-F238E27FC236}">
                <a16:creationId xmlns:a16="http://schemas.microsoft.com/office/drawing/2014/main" id="{E3601579-E6EB-4D77-85B0-CC40CB78903D}"/>
              </a:ext>
            </a:extLst>
          </p:cNvPr>
          <p:cNvSpPr txBox="1"/>
          <p:nvPr/>
        </p:nvSpPr>
        <p:spPr>
          <a:xfrm>
            <a:off x="8087932" y="3895208"/>
            <a:ext cx="749758" cy="4767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8</a:t>
            </a:r>
          </a:p>
        </p:txBody>
      </p:sp>
      <p:sp>
        <p:nvSpPr>
          <p:cNvPr id="37" name="TextBox 36">
            <a:extLst>
              <a:ext uri="{FF2B5EF4-FFF2-40B4-BE49-F238E27FC236}">
                <a16:creationId xmlns:a16="http://schemas.microsoft.com/office/drawing/2014/main" id="{D1F6B735-31EC-4C20-8D58-72A3ACD1D7D5}"/>
              </a:ext>
            </a:extLst>
          </p:cNvPr>
          <p:cNvSpPr txBox="1"/>
          <p:nvPr/>
        </p:nvSpPr>
        <p:spPr>
          <a:xfrm>
            <a:off x="8087932" y="5060107"/>
            <a:ext cx="749758" cy="4767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9</a:t>
            </a:r>
          </a:p>
        </p:txBody>
      </p:sp>
      <p:sp>
        <p:nvSpPr>
          <p:cNvPr id="39" name="TextBox 38">
            <a:extLst>
              <a:ext uri="{FF2B5EF4-FFF2-40B4-BE49-F238E27FC236}">
                <a16:creationId xmlns:a16="http://schemas.microsoft.com/office/drawing/2014/main" id="{8478C969-DDA0-45C3-A428-68882D8FC8DE}"/>
              </a:ext>
            </a:extLst>
          </p:cNvPr>
          <p:cNvSpPr txBox="1"/>
          <p:nvPr/>
        </p:nvSpPr>
        <p:spPr>
          <a:xfrm>
            <a:off x="983159" y="2675531"/>
            <a:ext cx="30065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Not wanting to be involved in family activities so you can game for longer</a:t>
            </a:r>
          </a:p>
        </p:txBody>
      </p:sp>
      <p:sp>
        <p:nvSpPr>
          <p:cNvPr id="42" name="TextBox 41">
            <a:extLst>
              <a:ext uri="{FF2B5EF4-FFF2-40B4-BE49-F238E27FC236}">
                <a16:creationId xmlns:a16="http://schemas.microsoft.com/office/drawing/2014/main" id="{5367FAA6-5445-45BC-84F0-AEF16489B1EF}"/>
              </a:ext>
            </a:extLst>
          </p:cNvPr>
          <p:cNvSpPr txBox="1"/>
          <p:nvPr/>
        </p:nvSpPr>
        <p:spPr>
          <a:xfrm>
            <a:off x="983159" y="3895208"/>
            <a:ext cx="3006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Trouble sleeping</a:t>
            </a:r>
          </a:p>
        </p:txBody>
      </p:sp>
      <p:sp>
        <p:nvSpPr>
          <p:cNvPr id="43" name="TextBox 42">
            <a:extLst>
              <a:ext uri="{FF2B5EF4-FFF2-40B4-BE49-F238E27FC236}">
                <a16:creationId xmlns:a16="http://schemas.microsoft.com/office/drawing/2014/main" id="{745C5987-BCF2-447A-8539-127C97D00039}"/>
              </a:ext>
            </a:extLst>
          </p:cNvPr>
          <p:cNvSpPr txBox="1"/>
          <p:nvPr/>
        </p:nvSpPr>
        <p:spPr>
          <a:xfrm>
            <a:off x="1026674" y="5068816"/>
            <a:ext cx="3006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Mood swings </a:t>
            </a:r>
          </a:p>
        </p:txBody>
      </p:sp>
      <p:sp>
        <p:nvSpPr>
          <p:cNvPr id="44" name="TextBox 43">
            <a:extLst>
              <a:ext uri="{FF2B5EF4-FFF2-40B4-BE49-F238E27FC236}">
                <a16:creationId xmlns:a16="http://schemas.microsoft.com/office/drawing/2014/main" id="{F1F50826-F6C1-4407-91A5-C02A310DFBF0}"/>
              </a:ext>
            </a:extLst>
          </p:cNvPr>
          <p:cNvSpPr txBox="1"/>
          <p:nvPr/>
        </p:nvSpPr>
        <p:spPr>
          <a:xfrm>
            <a:off x="4904830" y="2775006"/>
            <a:ext cx="3006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Falling asleep at school</a:t>
            </a:r>
          </a:p>
        </p:txBody>
      </p:sp>
      <p:sp>
        <p:nvSpPr>
          <p:cNvPr id="45" name="TextBox 44">
            <a:extLst>
              <a:ext uri="{FF2B5EF4-FFF2-40B4-BE49-F238E27FC236}">
                <a16:creationId xmlns:a16="http://schemas.microsoft.com/office/drawing/2014/main" id="{73AC1FBD-19C8-4CD7-B0C4-2C70B7C3261E}"/>
              </a:ext>
            </a:extLst>
          </p:cNvPr>
          <p:cNvSpPr txBox="1"/>
          <p:nvPr/>
        </p:nvSpPr>
        <p:spPr>
          <a:xfrm>
            <a:off x="4904830" y="3882536"/>
            <a:ext cx="24974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Losing track of time when gaming</a:t>
            </a:r>
          </a:p>
        </p:txBody>
      </p:sp>
      <p:sp>
        <p:nvSpPr>
          <p:cNvPr id="46" name="TextBox 45">
            <a:extLst>
              <a:ext uri="{FF2B5EF4-FFF2-40B4-BE49-F238E27FC236}">
                <a16:creationId xmlns:a16="http://schemas.microsoft.com/office/drawing/2014/main" id="{D74CB781-D817-4830-B9F9-8B9E78E2B5B7}"/>
              </a:ext>
            </a:extLst>
          </p:cNvPr>
          <p:cNvSpPr txBox="1"/>
          <p:nvPr/>
        </p:nvSpPr>
        <p:spPr>
          <a:xfrm>
            <a:off x="4904830" y="5052503"/>
            <a:ext cx="3006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Failing to complete homework</a:t>
            </a:r>
          </a:p>
        </p:txBody>
      </p:sp>
      <p:sp>
        <p:nvSpPr>
          <p:cNvPr id="47" name="TextBox 46">
            <a:extLst>
              <a:ext uri="{FF2B5EF4-FFF2-40B4-BE49-F238E27FC236}">
                <a16:creationId xmlns:a16="http://schemas.microsoft.com/office/drawing/2014/main" id="{D9B80620-8212-417D-A75E-9AB6B4448DB3}"/>
              </a:ext>
            </a:extLst>
          </p:cNvPr>
          <p:cNvSpPr txBox="1"/>
          <p:nvPr/>
        </p:nvSpPr>
        <p:spPr>
          <a:xfrm>
            <a:off x="8807204" y="2722319"/>
            <a:ext cx="3006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Skipping meals</a:t>
            </a:r>
          </a:p>
        </p:txBody>
      </p:sp>
      <p:sp>
        <p:nvSpPr>
          <p:cNvPr id="48" name="TextBox 47">
            <a:extLst>
              <a:ext uri="{FF2B5EF4-FFF2-40B4-BE49-F238E27FC236}">
                <a16:creationId xmlns:a16="http://schemas.microsoft.com/office/drawing/2014/main" id="{6DC88ECC-096A-4A78-AE6E-D726DD38E596}"/>
              </a:ext>
            </a:extLst>
          </p:cNvPr>
          <p:cNvSpPr txBox="1"/>
          <p:nvPr/>
        </p:nvSpPr>
        <p:spPr>
          <a:xfrm>
            <a:off x="8807204" y="3882535"/>
            <a:ext cx="3006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Not wanting to spend time with friends</a:t>
            </a:r>
          </a:p>
        </p:txBody>
      </p:sp>
      <p:sp>
        <p:nvSpPr>
          <p:cNvPr id="49" name="TextBox 48">
            <a:extLst>
              <a:ext uri="{FF2B5EF4-FFF2-40B4-BE49-F238E27FC236}">
                <a16:creationId xmlns:a16="http://schemas.microsoft.com/office/drawing/2014/main" id="{08A17535-261C-4C22-A3B8-32686A32A138}"/>
              </a:ext>
            </a:extLst>
          </p:cNvPr>
          <p:cNvSpPr txBox="1"/>
          <p:nvPr/>
        </p:nvSpPr>
        <p:spPr>
          <a:xfrm>
            <a:off x="8807204" y="5045634"/>
            <a:ext cx="3006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Secretly spending money on loot boxes/crates/FUT</a:t>
            </a:r>
          </a:p>
        </p:txBody>
      </p:sp>
    </p:spTree>
    <p:custDataLst>
      <p:tags r:id="rId1"/>
    </p:custDataLst>
    <p:extLst>
      <p:ext uri="{BB962C8B-B14F-4D97-AF65-F5344CB8AC3E}">
        <p14:creationId xmlns:p14="http://schemas.microsoft.com/office/powerpoint/2010/main" val="401496973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THE GREAT DEBATE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572" y="1663120"/>
            <a:ext cx="11159234" cy="3989817"/>
          </a:xfrm>
        </p:spPr>
        <p:txBody>
          <a:bodyPr>
            <a:noAutofit/>
          </a:bodyPr>
          <a:lstStyle/>
          <a:p>
            <a:pPr marL="0" indent="0">
              <a:buNone/>
            </a:pPr>
            <a:r>
              <a:rPr lang="en-GB" sz="2400" b="1"/>
              <a:t>Agree v Disagree: </a:t>
            </a:r>
            <a:r>
              <a:rPr lang="en-GB" sz="2400"/>
              <a:t>Gaming is a sociable and inclusive activity that comes without risk. </a:t>
            </a:r>
          </a:p>
          <a:p>
            <a:r>
              <a:rPr lang="en-GB" sz="2400"/>
              <a:t>You will be assigned to a team - agree/disagree.</a:t>
            </a:r>
          </a:p>
          <a:p>
            <a:r>
              <a:rPr lang="en-GB" sz="2400"/>
              <a:t>Create a thought shower to show your initial thinking.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6</a:t>
            </a:r>
          </a:p>
        </p:txBody>
      </p:sp>
      <p:sp>
        <p:nvSpPr>
          <p:cNvPr id="11" name="TextBox 10">
            <a:extLst>
              <a:ext uri="{FF2B5EF4-FFF2-40B4-BE49-F238E27FC236}">
                <a16:creationId xmlns:a16="http://schemas.microsoft.com/office/drawing/2014/main" id="{F1E1A17C-9252-4DC8-9D1D-B34B1CD5E54B}"/>
              </a:ext>
            </a:extLst>
          </p:cNvPr>
          <p:cNvSpPr txBox="1"/>
          <p:nvPr/>
        </p:nvSpPr>
        <p:spPr>
          <a:xfrm>
            <a:off x="248967" y="6522206"/>
            <a:ext cx="51548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©YGAM 2020: All rights reserved</a:t>
            </a:r>
          </a:p>
        </p:txBody>
      </p:sp>
      <p:pic>
        <p:nvPicPr>
          <p:cNvPr id="12" name="Picture 11" descr="A picture containing clock, meter&#10;&#10;Description automatically generated">
            <a:extLst>
              <a:ext uri="{FF2B5EF4-FFF2-40B4-BE49-F238E27FC236}">
                <a16:creationId xmlns:a16="http://schemas.microsoft.com/office/drawing/2014/main" id="{0C9C7B39-C222-47DA-8817-B6A570A38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grpSp>
        <p:nvGrpSpPr>
          <p:cNvPr id="13" name="Group 12">
            <a:extLst>
              <a:ext uri="{FF2B5EF4-FFF2-40B4-BE49-F238E27FC236}">
                <a16:creationId xmlns:a16="http://schemas.microsoft.com/office/drawing/2014/main" id="{E2A3C8C9-6FF9-4AE9-9F3D-B87170921F5D}"/>
              </a:ext>
            </a:extLst>
          </p:cNvPr>
          <p:cNvGrpSpPr/>
          <p:nvPr/>
        </p:nvGrpSpPr>
        <p:grpSpPr>
          <a:xfrm>
            <a:off x="2124104" y="3253647"/>
            <a:ext cx="8209504" cy="3133782"/>
            <a:chOff x="623368" y="2525257"/>
            <a:chExt cx="11226767" cy="3670119"/>
          </a:xfrm>
        </p:grpSpPr>
        <p:sp>
          <p:nvSpPr>
            <p:cNvPr id="14" name="Freeform: Shape 13">
              <a:extLst>
                <a:ext uri="{FF2B5EF4-FFF2-40B4-BE49-F238E27FC236}">
                  <a16:creationId xmlns:a16="http://schemas.microsoft.com/office/drawing/2014/main" id="{704C7ABE-7B66-4BC6-AB57-1C5436AEAEA4}"/>
                </a:ext>
              </a:extLst>
            </p:cNvPr>
            <p:cNvSpPr/>
            <p:nvPr/>
          </p:nvSpPr>
          <p:spPr>
            <a:xfrm>
              <a:off x="4897954" y="3513715"/>
              <a:ext cx="2396093" cy="150166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9AD8D1D-00DD-490F-9E52-4B8B0D43C549}"/>
                </a:ext>
              </a:extLst>
            </p:cNvPr>
            <p:cNvSpPr/>
            <p:nvPr/>
          </p:nvSpPr>
          <p:spPr>
            <a:xfrm>
              <a:off x="720055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1038673-010E-40C9-9A92-E39D1BD93A42}"/>
                </a:ext>
              </a:extLst>
            </p:cNvPr>
            <p:cNvSpPr/>
            <p:nvPr/>
          </p:nvSpPr>
          <p:spPr>
            <a:xfrm>
              <a:off x="8410143" y="3962946"/>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F151F56-06B1-4F1A-9D35-4380A4F418B7}"/>
                </a:ext>
              </a:extLst>
            </p:cNvPr>
            <p:cNvSpPr/>
            <p:nvPr/>
          </p:nvSpPr>
          <p:spPr>
            <a:xfrm>
              <a:off x="7094327" y="5142945"/>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2A0DA47-BA0C-48BD-A945-6D01F9552904}"/>
                </a:ext>
              </a:extLst>
            </p:cNvPr>
            <p:cNvSpPr/>
            <p:nvPr/>
          </p:nvSpPr>
          <p:spPr>
            <a:xfrm>
              <a:off x="9665011" y="252525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B47C314-1252-445A-B005-B2A529AF935A}"/>
                </a:ext>
              </a:extLst>
            </p:cNvPr>
            <p:cNvSpPr/>
            <p:nvPr/>
          </p:nvSpPr>
          <p:spPr>
            <a:xfrm>
              <a:off x="10170849" y="48425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3F64A1A-1FEB-4A61-82A6-B5957A9E2A9D}"/>
                </a:ext>
              </a:extLst>
            </p:cNvPr>
            <p:cNvSpPr/>
            <p:nvPr/>
          </p:nvSpPr>
          <p:spPr>
            <a:xfrm>
              <a:off x="313724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B2BBE14-22CC-42FB-9888-16568A1872E4}"/>
                </a:ext>
              </a:extLst>
            </p:cNvPr>
            <p:cNvSpPr/>
            <p:nvPr/>
          </p:nvSpPr>
          <p:spPr>
            <a:xfrm>
              <a:off x="3702225" y="5142944"/>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79E0DB34-3487-40E5-9B7F-6A8075FE0870}"/>
                </a:ext>
              </a:extLst>
            </p:cNvPr>
            <p:cNvSpPr/>
            <p:nvPr/>
          </p:nvSpPr>
          <p:spPr>
            <a:xfrm>
              <a:off x="2087911" y="39980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3B6FEC7-287B-4743-AE2A-1CBC505F5BCB}"/>
                </a:ext>
              </a:extLst>
            </p:cNvPr>
            <p:cNvSpPr/>
            <p:nvPr/>
          </p:nvSpPr>
          <p:spPr>
            <a:xfrm>
              <a:off x="623368" y="2890640"/>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733E80F-C107-4BB8-A5E5-003E3871A6E4}"/>
                </a:ext>
              </a:extLst>
            </p:cNvPr>
            <p:cNvSpPr/>
            <p:nvPr/>
          </p:nvSpPr>
          <p:spPr>
            <a:xfrm>
              <a:off x="823999" y="501537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DAE6AE76-A154-4935-A774-D45C03E3F4DA}"/>
                </a:ext>
              </a:extLst>
            </p:cNvPr>
            <p:cNvCxnSpPr>
              <a:cxnSpLocks/>
              <a:stCxn id="14" idx="0"/>
            </p:cNvCxnSpPr>
            <p:nvPr/>
          </p:nvCxnSpPr>
          <p:spPr>
            <a:xfrm flipH="1" flipV="1">
              <a:off x="4772294" y="3416855"/>
              <a:ext cx="413378" cy="411713"/>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4319BC-A431-4129-AA66-CF3BC92FC70F}"/>
                </a:ext>
              </a:extLst>
            </p:cNvPr>
            <p:cNvCxnSpPr>
              <a:cxnSpLocks/>
            </p:cNvCxnSpPr>
            <p:nvPr/>
          </p:nvCxnSpPr>
          <p:spPr>
            <a:xfrm flipH="1">
              <a:off x="5164433" y="4842512"/>
              <a:ext cx="286876" cy="4732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6A2C90-649B-44EA-B468-FAC71C5ADBB5}"/>
                </a:ext>
              </a:extLst>
            </p:cNvPr>
            <p:cNvCxnSpPr>
              <a:cxnSpLocks/>
              <a:endCxn id="17" idx="1"/>
            </p:cNvCxnSpPr>
            <p:nvPr/>
          </p:nvCxnSpPr>
          <p:spPr>
            <a:xfrm>
              <a:off x="7200558" y="4708187"/>
              <a:ext cx="288786" cy="436035"/>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E06DE0-DF59-4B14-8EF1-483F56AEC78E}"/>
                </a:ext>
              </a:extLst>
            </p:cNvPr>
            <p:cNvCxnSpPr>
              <a:cxnSpLocks/>
            </p:cNvCxnSpPr>
            <p:nvPr/>
          </p:nvCxnSpPr>
          <p:spPr>
            <a:xfrm flipV="1">
              <a:off x="7003050" y="3429000"/>
              <a:ext cx="382274" cy="317034"/>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DD9062-1AB5-4D8D-9AFB-E2695DD9044D}"/>
                </a:ext>
              </a:extLst>
            </p:cNvPr>
            <p:cNvCxnSpPr>
              <a:cxnSpLocks/>
              <a:endCxn id="16" idx="15"/>
            </p:cNvCxnSpPr>
            <p:nvPr/>
          </p:nvCxnSpPr>
          <p:spPr>
            <a:xfrm>
              <a:off x="7294047" y="4089432"/>
              <a:ext cx="1206423" cy="11886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3A20327-5619-4068-93BE-E31EEDF5EB40}"/>
                </a:ext>
              </a:extLst>
            </p:cNvPr>
            <p:cNvCxnSpPr>
              <a:cxnSpLocks/>
            </p:cNvCxnSpPr>
            <p:nvPr/>
          </p:nvCxnSpPr>
          <p:spPr>
            <a:xfrm flipV="1">
              <a:off x="8879844" y="3092222"/>
              <a:ext cx="785167" cy="8788"/>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79F264-316B-48E1-8D99-B68C920360CA}"/>
                </a:ext>
              </a:extLst>
            </p:cNvPr>
            <p:cNvCxnSpPr>
              <a:cxnSpLocks/>
              <a:endCxn id="19" idx="1"/>
            </p:cNvCxnSpPr>
            <p:nvPr/>
          </p:nvCxnSpPr>
          <p:spPr>
            <a:xfrm>
              <a:off x="10086267" y="4708187"/>
              <a:ext cx="479599" cy="135602"/>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A79C9D-350A-43CA-B0D2-5FF8EB1A3A3A}"/>
                </a:ext>
              </a:extLst>
            </p:cNvPr>
            <p:cNvCxnSpPr>
              <a:cxnSpLocks/>
              <a:stCxn id="20" idx="12"/>
              <a:endCxn id="22" idx="3"/>
            </p:cNvCxnSpPr>
            <p:nvPr/>
          </p:nvCxnSpPr>
          <p:spPr>
            <a:xfrm flipH="1">
              <a:off x="3075962" y="3465922"/>
              <a:ext cx="361398" cy="642311"/>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986627-008F-4EA9-840B-E4497FFCC7DF}"/>
                </a:ext>
              </a:extLst>
            </p:cNvPr>
            <p:cNvCxnSpPr>
              <a:cxnSpLocks/>
            </p:cNvCxnSpPr>
            <p:nvPr/>
          </p:nvCxnSpPr>
          <p:spPr>
            <a:xfrm flipH="1">
              <a:off x="2321601" y="3275290"/>
              <a:ext cx="815647" cy="40206"/>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5CB608B-BA0B-4D06-8598-5FD60AA39B9B}"/>
                </a:ext>
              </a:extLst>
            </p:cNvPr>
            <p:cNvCxnSpPr>
              <a:cxnSpLocks/>
              <a:endCxn id="24" idx="5"/>
            </p:cNvCxnSpPr>
            <p:nvPr/>
          </p:nvCxnSpPr>
          <p:spPr>
            <a:xfrm flipH="1">
              <a:off x="2364274" y="5015377"/>
              <a:ext cx="363144" cy="2786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4A1BE96-438A-480F-A160-8248ADB6B88A}"/>
                </a:ext>
              </a:extLst>
            </p:cNvPr>
            <p:cNvSpPr txBox="1"/>
            <p:nvPr/>
          </p:nvSpPr>
          <p:spPr>
            <a:xfrm>
              <a:off x="5122942" y="3873675"/>
              <a:ext cx="2000403" cy="684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88C1C"/>
                  </a:solidFill>
                  <a:effectLst/>
                  <a:uLnTx/>
                  <a:uFillTx/>
                  <a:latin typeface="Calibri" panose="020F0502020204030204"/>
                  <a:ea typeface="+mn-ea"/>
                  <a:cs typeface="+mn-cs"/>
                </a:rPr>
                <a:t>Thought</a:t>
              </a:r>
              <a:br>
                <a:rPr kumimoji="0" lang="en-GB" sz="1600" b="1" i="0" u="none" strike="noStrike" kern="1200" cap="none" spc="0" normalizeH="0" baseline="0" noProof="0">
                  <a:ln>
                    <a:noFill/>
                  </a:ln>
                  <a:solidFill>
                    <a:srgbClr val="E88C1C"/>
                  </a:solidFill>
                  <a:effectLst/>
                  <a:uLnTx/>
                  <a:uFillTx/>
                  <a:latin typeface="Calibri" panose="020F0502020204030204"/>
                  <a:ea typeface="+mn-ea"/>
                  <a:cs typeface="+mn-cs"/>
                </a:rPr>
              </a:br>
              <a:r>
                <a:rPr kumimoji="0" lang="en-GB" sz="1600" b="1" i="0" u="none" strike="noStrike" kern="1200" cap="none" spc="0" normalizeH="0" baseline="0" noProof="0">
                  <a:ln>
                    <a:noFill/>
                  </a:ln>
                  <a:solidFill>
                    <a:srgbClr val="E88C1C"/>
                  </a:solidFill>
                  <a:effectLst/>
                  <a:uLnTx/>
                  <a:uFillTx/>
                  <a:latin typeface="Calibri" panose="020F0502020204030204"/>
                  <a:ea typeface="+mn-ea"/>
                  <a:cs typeface="+mn-cs"/>
                </a:rPr>
                <a:t>Shower</a:t>
              </a:r>
            </a:p>
          </p:txBody>
        </p:sp>
      </p:grpSp>
    </p:spTree>
    <p:custDataLst>
      <p:tags r:id="rId1"/>
    </p:custDataLst>
    <p:extLst>
      <p:ext uri="{BB962C8B-B14F-4D97-AF65-F5344CB8AC3E}">
        <p14:creationId xmlns:p14="http://schemas.microsoft.com/office/powerpoint/2010/main" val="25709417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DEBATE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349188" y="1634161"/>
            <a:ext cx="4284582" cy="4542801"/>
          </a:xfrm>
        </p:spPr>
        <p:txBody>
          <a:bodyPr>
            <a:normAutofit/>
          </a:bodyPr>
          <a:lstStyle/>
          <a:p>
            <a:pPr marL="0" indent="0">
              <a:buNone/>
            </a:pPr>
            <a:r>
              <a:rPr lang="en-GB" sz="2400"/>
              <a:t>Using the ideas from your thought shower prepare your debate. You should try to aim for it to last no more than 5 minutes.</a:t>
            </a:r>
          </a:p>
          <a:p>
            <a:pPr marL="0" indent="0">
              <a:buNone/>
            </a:pPr>
            <a:endParaRPr lang="en-GB" sz="2400"/>
          </a:p>
          <a:p>
            <a:pPr marL="0" indent="0">
              <a:buNone/>
            </a:pPr>
            <a:r>
              <a:rPr lang="en-GB" sz="2400" b="1"/>
              <a:t>Let’s debate.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6</a:t>
            </a:r>
          </a:p>
        </p:txBody>
      </p:sp>
      <p:pic>
        <p:nvPicPr>
          <p:cNvPr id="10" name="Picture 9" descr="Avatar, Clients, Customers, Icons, Presentations">
            <a:extLst>
              <a:ext uri="{FF2B5EF4-FFF2-40B4-BE49-F238E27FC236}">
                <a16:creationId xmlns:a16="http://schemas.microsoft.com/office/drawing/2014/main" id="{650DA5D8-2536-4420-B188-005A322AFBA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96508" y="3100148"/>
            <a:ext cx="5731510" cy="3223895"/>
          </a:xfrm>
          <a:prstGeom prst="rect">
            <a:avLst/>
          </a:prstGeom>
          <a:noFill/>
          <a:ln>
            <a:noFill/>
          </a:ln>
        </p:spPr>
      </p:pic>
      <p:sp>
        <p:nvSpPr>
          <p:cNvPr id="8" name="Oval 7">
            <a:extLst>
              <a:ext uri="{FF2B5EF4-FFF2-40B4-BE49-F238E27FC236}">
                <a16:creationId xmlns:a16="http://schemas.microsoft.com/office/drawing/2014/main" id="{2B5CB131-44B5-4E41-9007-0175A18889C1}"/>
              </a:ext>
            </a:extLst>
          </p:cNvPr>
          <p:cNvSpPr/>
          <p:nvPr/>
        </p:nvSpPr>
        <p:spPr>
          <a:xfrm>
            <a:off x="9356819" y="2958512"/>
            <a:ext cx="2485993" cy="2447081"/>
          </a:xfrm>
          <a:prstGeom prst="ellipse">
            <a:avLst/>
          </a:prstGeom>
          <a:solidFill>
            <a:schemeClr val="accent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A77A3C2-2004-4868-90F5-D239EFB597F2}"/>
              </a:ext>
            </a:extLst>
          </p:cNvPr>
          <p:cNvSpPr/>
          <p:nvPr/>
        </p:nvSpPr>
        <p:spPr>
          <a:xfrm>
            <a:off x="6457478" y="1526056"/>
            <a:ext cx="4015409" cy="3120887"/>
          </a:xfrm>
          <a:prstGeom prst="ellipse">
            <a:avLst/>
          </a:prstGeom>
          <a:solidFill>
            <a:schemeClr val="accent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0EB7D04-D8A3-47FB-A96B-C3E536119DC8}"/>
              </a:ext>
            </a:extLst>
          </p:cNvPr>
          <p:cNvSpPr txBox="1"/>
          <p:nvPr/>
        </p:nvSpPr>
        <p:spPr>
          <a:xfrm>
            <a:off x="4998128" y="3429000"/>
            <a:ext cx="15979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 think it’s risky because….</a:t>
            </a:r>
          </a:p>
        </p:txBody>
      </p:sp>
      <p:sp>
        <p:nvSpPr>
          <p:cNvPr id="3" name="TextBox 2">
            <a:extLst>
              <a:ext uri="{FF2B5EF4-FFF2-40B4-BE49-F238E27FC236}">
                <a16:creationId xmlns:a16="http://schemas.microsoft.com/office/drawing/2014/main" id="{2A0D0FED-56FA-466C-A178-9C0630A9C9AF}"/>
              </a:ext>
            </a:extLst>
          </p:cNvPr>
          <p:cNvSpPr txBox="1"/>
          <p:nvPr/>
        </p:nvSpPr>
        <p:spPr>
          <a:xfrm>
            <a:off x="6960467" y="2789493"/>
            <a:ext cx="31370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 disagree. I think it’s completely safe because…</a:t>
            </a:r>
          </a:p>
        </p:txBody>
      </p:sp>
      <p:sp>
        <p:nvSpPr>
          <p:cNvPr id="11" name="Oval 10">
            <a:extLst>
              <a:ext uri="{FF2B5EF4-FFF2-40B4-BE49-F238E27FC236}">
                <a16:creationId xmlns:a16="http://schemas.microsoft.com/office/drawing/2014/main" id="{8B6183F3-772F-467A-9CC4-03CAB49F0FAA}"/>
              </a:ext>
            </a:extLst>
          </p:cNvPr>
          <p:cNvSpPr/>
          <p:nvPr/>
        </p:nvSpPr>
        <p:spPr>
          <a:xfrm>
            <a:off x="4305491" y="2682020"/>
            <a:ext cx="3148474" cy="2447081"/>
          </a:xfrm>
          <a:prstGeom prst="ellipse">
            <a:avLst/>
          </a:prstGeom>
          <a:solidFill>
            <a:schemeClr val="accent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8851F58-EE37-4400-9062-83813623D9FE}"/>
              </a:ext>
            </a:extLst>
          </p:cNvPr>
          <p:cNvSpPr txBox="1"/>
          <p:nvPr/>
        </p:nvSpPr>
        <p:spPr>
          <a:xfrm>
            <a:off x="9842912" y="3997386"/>
            <a:ext cx="18909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In my opinion…</a:t>
            </a:r>
          </a:p>
        </p:txBody>
      </p:sp>
    </p:spTree>
    <p:custDataLst>
      <p:tags r:id="rId1"/>
    </p:custDataLst>
    <p:extLst>
      <p:ext uri="{BB962C8B-B14F-4D97-AF65-F5344CB8AC3E}">
        <p14:creationId xmlns:p14="http://schemas.microsoft.com/office/powerpoint/2010/main" val="3761887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4681AF-714A-4C19-B3A8-C02E48B7657A}"/>
              </a:ext>
            </a:extLst>
          </p:cNvPr>
          <p:cNvGrpSpPr/>
          <p:nvPr/>
        </p:nvGrpSpPr>
        <p:grpSpPr>
          <a:xfrm flipH="1">
            <a:off x="0" y="1332916"/>
            <a:ext cx="6598123" cy="4930895"/>
            <a:chOff x="5593877" y="1198605"/>
            <a:chExt cx="6598123" cy="4930895"/>
          </a:xfrm>
        </p:grpSpPr>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10412" y="1198605"/>
              <a:ext cx="4532621" cy="4831491"/>
            </a:xfrm>
            <a:prstGeom prst="rect">
              <a:avLst/>
            </a:prstGeom>
          </p:spPr>
        </p:pic>
      </p:gr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5030555" y="2187145"/>
            <a:ext cx="6888175" cy="3989817"/>
          </a:xfrm>
        </p:spPr>
        <p:txBody>
          <a:bodyPr>
            <a:normAutofit/>
          </a:bodyPr>
          <a:lstStyle/>
          <a:p>
            <a:pPr lvl="0"/>
            <a:r>
              <a:rPr lang="en-GB" sz="2400"/>
              <a:t>To explore gaming behaviour amongst peers</a:t>
            </a:r>
          </a:p>
          <a:p>
            <a:pPr lvl="0"/>
            <a:r>
              <a:rPr lang="en-GB" sz="2400"/>
              <a:t>To understand how to ensure gaming remains </a:t>
            </a:r>
            <a:br>
              <a:rPr lang="en-GB" sz="2400"/>
            </a:br>
            <a:r>
              <a:rPr lang="en-GB" sz="2400"/>
              <a:t>a fun and safe activity</a:t>
            </a:r>
          </a:p>
          <a:p>
            <a:pPr lvl="0"/>
            <a:r>
              <a:rPr lang="en-GB" sz="2400"/>
              <a:t>To understand what is meant by responsibility and safety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2</a:t>
            </a:r>
          </a:p>
        </p:txBody>
      </p:sp>
    </p:spTree>
    <p:extLst>
      <p:ext uri="{BB962C8B-B14F-4D97-AF65-F5344CB8AC3E}">
        <p14:creationId xmlns:p14="http://schemas.microsoft.com/office/powerpoint/2010/main" val="19006477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SUMMARISE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4" y="2187145"/>
            <a:ext cx="4846819" cy="3989817"/>
          </a:xfrm>
        </p:spPr>
        <p:txBody>
          <a:bodyPr>
            <a:normAutofit/>
          </a:bodyPr>
          <a:lstStyle/>
          <a:p>
            <a:pPr marL="0" indent="0">
              <a:buNone/>
            </a:pPr>
            <a:r>
              <a:rPr lang="en-GB" sz="2400"/>
              <a:t>Is there a right or wrong answer?</a:t>
            </a:r>
          </a:p>
          <a:p>
            <a:pPr marL="0" indent="0">
              <a:buNone/>
            </a:pPr>
            <a:endParaRPr lang="en-GB" sz="2400"/>
          </a:p>
          <a:p>
            <a:pPr marL="0" indent="0">
              <a:buNone/>
            </a:pPr>
            <a:r>
              <a:rPr lang="en-GB" sz="2400"/>
              <a:t>How can we keep gaming inclusive and sociable and minimise risk?</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6</a:t>
            </a:r>
          </a:p>
        </p:txBody>
      </p:sp>
      <p:pic>
        <p:nvPicPr>
          <p:cNvPr id="9" name="Picture 8" descr="A picture containing clock, meter&#10;&#10;Description automatically generated">
            <a:extLst>
              <a:ext uri="{FF2B5EF4-FFF2-40B4-BE49-F238E27FC236}">
                <a16:creationId xmlns:a16="http://schemas.microsoft.com/office/drawing/2014/main" id="{29DE078A-0A4D-4901-B682-76813A448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pic>
        <p:nvPicPr>
          <p:cNvPr id="3" name="Picture 2" descr="A picture containing clock&#10;&#10;Description automatically generated">
            <a:extLst>
              <a:ext uri="{FF2B5EF4-FFF2-40B4-BE49-F238E27FC236}">
                <a16:creationId xmlns:a16="http://schemas.microsoft.com/office/drawing/2014/main" id="{84E88F76-0139-47DA-9496-6CAC959C19A8}"/>
              </a:ext>
            </a:extLst>
          </p:cNvPr>
          <p:cNvPicPr>
            <a:picLocks noChangeAspect="1"/>
          </p:cNvPicPr>
          <p:nvPr/>
        </p:nvPicPr>
        <p:blipFill rotWithShape="1">
          <a:blip r:embed="rId4">
            <a:extLst>
              <a:ext uri="{28A0092B-C50C-407E-A947-70E740481C1C}">
                <a14:useLocalDpi xmlns:a14="http://schemas.microsoft.com/office/drawing/2010/main" val="0"/>
              </a:ext>
            </a:extLst>
          </a:blip>
          <a:srcRect t="1377" b="10633"/>
          <a:stretch/>
        </p:blipFill>
        <p:spPr>
          <a:xfrm>
            <a:off x="4954273" y="244759"/>
            <a:ext cx="7237727" cy="6368482"/>
          </a:xfrm>
          <a:prstGeom prst="rect">
            <a:avLst/>
          </a:prstGeom>
        </p:spPr>
      </p:pic>
    </p:spTree>
    <p:custDataLst>
      <p:tags r:id="rId1"/>
    </p:custDataLst>
    <p:extLst>
      <p:ext uri="{BB962C8B-B14F-4D97-AF65-F5344CB8AC3E}">
        <p14:creationId xmlns:p14="http://schemas.microsoft.com/office/powerpoint/2010/main" val="382026029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7 / LESSON 6</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38EB60E-F8EB-45E6-818B-B5CE0D28B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E36F079B-3D74-4499-ABE9-A6C92C006179}"/>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custDataLst>
      <p:tags r:id="rId1"/>
    </p:custDataLst>
    <p:extLst>
      <p:ext uri="{BB962C8B-B14F-4D97-AF65-F5344CB8AC3E}">
        <p14:creationId xmlns:p14="http://schemas.microsoft.com/office/powerpoint/2010/main" val="2633398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5" y="1903059"/>
            <a:ext cx="8575437" cy="3989817"/>
          </a:xfrm>
        </p:spPr>
        <p:txBody>
          <a:bodyPr>
            <a:normAutofit/>
          </a:bodyPr>
          <a:lstStyle/>
          <a:p>
            <a:pPr lvl="0"/>
            <a:r>
              <a:rPr lang="en-GB" sz="2400"/>
              <a:t>I can take part in a survey and present the findings to my peers</a:t>
            </a:r>
          </a:p>
          <a:p>
            <a:pPr lvl="0"/>
            <a:r>
              <a:rPr lang="en-GB" sz="2400"/>
              <a:t>I can make suggestions on how to ensure gaming remains safe and fun</a:t>
            </a:r>
          </a:p>
          <a:p>
            <a:pPr lvl="0"/>
            <a:r>
              <a:rPr lang="en-GB" sz="2400"/>
              <a:t>I can define responsibility </a:t>
            </a:r>
            <a:r>
              <a:rPr lang="en-GB" sz="2400">
                <a:effectLst/>
                <a:latin typeface="Calibri" panose="020F0502020204030204" pitchFamily="34" charset="0"/>
                <a:ea typeface="Calibri" panose="020F0502020204030204" pitchFamily="34" charset="0"/>
              </a:rPr>
              <a:t>and safe game play</a:t>
            </a:r>
            <a:endParaRPr lang="en-GB" sz="240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2</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526" y="2391508"/>
            <a:ext cx="4039473" cy="3709254"/>
          </a:xfrm>
          <a:prstGeom prst="rect">
            <a:avLst/>
          </a:prstGeom>
        </p:spPr>
      </p:pic>
    </p:spTree>
    <p:extLst>
      <p:ext uri="{BB962C8B-B14F-4D97-AF65-F5344CB8AC3E}">
        <p14:creationId xmlns:p14="http://schemas.microsoft.com/office/powerpoint/2010/main" val="153748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GIVE ME FIVE – WHAT GAMES DO YOU PLAY?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2</a:t>
            </a:r>
          </a:p>
        </p:txBody>
      </p:sp>
      <p:pic>
        <p:nvPicPr>
          <p:cNvPr id="3" name="Picture 2">
            <a:extLst>
              <a:ext uri="{FF2B5EF4-FFF2-40B4-BE49-F238E27FC236}">
                <a16:creationId xmlns:a16="http://schemas.microsoft.com/office/drawing/2014/main" id="{4C7D7CE0-A3A3-4E0F-8C82-A33ACE161A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84371" y="-230529"/>
            <a:ext cx="7088529" cy="7088529"/>
          </a:xfrm>
          <a:prstGeom prst="rect">
            <a:avLst/>
          </a:prstGeom>
        </p:spPr>
      </p:pic>
      <p:sp>
        <p:nvSpPr>
          <p:cNvPr id="17" name="Content Placeholder 5">
            <a:extLst>
              <a:ext uri="{FF2B5EF4-FFF2-40B4-BE49-F238E27FC236}">
                <a16:creationId xmlns:a16="http://schemas.microsoft.com/office/drawing/2014/main" id="{FBF19064-6DD9-4518-91C8-5F678821F13A}"/>
              </a:ext>
            </a:extLst>
          </p:cNvPr>
          <p:cNvSpPr>
            <a:spLocks noGrp="1"/>
          </p:cNvSpPr>
          <p:nvPr>
            <p:ph idx="1"/>
          </p:nvPr>
        </p:nvSpPr>
        <p:spPr>
          <a:xfrm>
            <a:off x="339446" y="1910920"/>
            <a:ext cx="5395965" cy="1711615"/>
          </a:xfrm>
        </p:spPr>
        <p:txBody>
          <a:bodyPr>
            <a:normAutofit/>
          </a:bodyPr>
          <a:lstStyle/>
          <a:p>
            <a:pPr marL="0" lvl="0" indent="0">
              <a:buNone/>
            </a:pPr>
            <a:r>
              <a:rPr lang="en-GB" sz="2400"/>
              <a:t>List the games you play and think about the devices you use to play. </a:t>
            </a:r>
          </a:p>
          <a:p>
            <a:pPr marL="0" lvl="0" indent="0">
              <a:buNone/>
            </a:pPr>
            <a:endParaRPr lang="en-GB" sz="2400"/>
          </a:p>
          <a:p>
            <a:pPr marL="0" lvl="0" indent="0">
              <a:buNone/>
            </a:pPr>
            <a:r>
              <a:rPr lang="en-GB" sz="2400"/>
              <a:t>Add one answer to each finger.</a:t>
            </a:r>
          </a:p>
        </p:txBody>
      </p:sp>
    </p:spTree>
    <p:extLst>
      <p:ext uri="{BB962C8B-B14F-4D97-AF65-F5344CB8AC3E}">
        <p14:creationId xmlns:p14="http://schemas.microsoft.com/office/powerpoint/2010/main" val="571549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8F3009-D2D7-4CD6-8EC8-CAC04CCEB380}"/>
              </a:ext>
            </a:extLst>
          </p:cNvPr>
          <p:cNvSpPr/>
          <p:nvPr/>
        </p:nvSpPr>
        <p:spPr>
          <a:xfrm>
            <a:off x="0" y="5956917"/>
            <a:ext cx="12192000" cy="901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3763A96-042A-485A-986C-2FCB0C6A2AFF}"/>
              </a:ext>
            </a:extLst>
          </p:cNvPr>
          <p:cNvSpPr/>
          <p:nvPr/>
        </p:nvSpPr>
        <p:spPr>
          <a:xfrm>
            <a:off x="232774" y="1362440"/>
            <a:ext cx="11523216" cy="4801314"/>
          </a:xfrm>
          <a:prstGeom prst="rect">
            <a:avLst/>
          </a:prstGeom>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This document is intended to explore attitudes and behaviours prior to the delivery of our resources and then again at the end of delivery. It is aimed at KS2 and is optional, but we hope if you do use it that it can help us to gather information which will explore the impact of our resources. We may use the feedback to inform future practise. Please send responses to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training@ygam.org</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This document is also available electronically via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Typeform</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Pre Session: </a:t>
            </a:r>
            <a:r>
              <a:rPr kumimoji="0" lang="en-GB" sz="1800" b="0" i="0" u="sng" strike="noStrike" kern="1200" cap="none" spc="0" normalizeH="0" baseline="0" noProof="0" dirty="0">
                <a:ln>
                  <a:noFill/>
                </a:ln>
                <a:solidFill>
                  <a:srgbClr val="0563C1"/>
                </a:solidFill>
                <a:effectLst/>
                <a:uLnTx/>
                <a:uFillTx/>
                <a:latin typeface="Calibri" panose="020F0502020204030204" pitchFamily="34" charset="0"/>
                <a:ea typeface="+mn-ea"/>
                <a:cs typeface="+mn-cs"/>
                <a:hlinkClick r:id="rId3"/>
              </a:rPr>
              <a:t>https://form.jotform.com/212552605474353</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Post Session: </a:t>
            </a:r>
            <a:r>
              <a:rPr kumimoji="0" lang="en-GB" sz="1800" b="0" i="0" u="sng" strike="noStrike" kern="1200" cap="none" spc="0" normalizeH="0" baseline="0" noProof="0" dirty="0">
                <a:ln>
                  <a:noFill/>
                </a:ln>
                <a:solidFill>
                  <a:srgbClr val="0563C1"/>
                </a:solidFill>
                <a:effectLst/>
                <a:uLnTx/>
                <a:uFillTx/>
                <a:latin typeface="Calibri" panose="020F0502020204030204" pitchFamily="34" charset="0"/>
                <a:ea typeface="+mn-ea"/>
                <a:cs typeface="+mn-cs"/>
                <a:hlinkClick r:id="rId4"/>
              </a:rPr>
              <a:t>https://form.jotform.com/212553125669357</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survey includes the Pre-session survey, which asks 4 questions with the aim to understand children’s baseline knowledge. We ask them to rate their knowledge using the emojis scale. The sad face on the left is not very sure and the happy face on the right is very sure.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Post-Session survey aims to reflect on those initial responses and gather information on their enjoyment of the content/sessions. The same scale is utilised in relation to the knowledge and information questions. If you are concerned about any young person we recommend you follow your internal safeguarding procedures; signposting options are highlighted at the end of each lesson.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E3A0293-148A-41F3-BC89-1D0A3D8607CF}"/>
              </a:ext>
            </a:extLst>
          </p:cNvPr>
          <p:cNvSpPr txBox="1"/>
          <p:nvPr/>
        </p:nvSpPr>
        <p:spPr>
          <a:xfrm>
            <a:off x="232774" y="6612651"/>
            <a:ext cx="20478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©YGAM 2020: All rights reserved</a:t>
            </a:r>
          </a:p>
        </p:txBody>
      </p:sp>
      <p:sp>
        <p:nvSpPr>
          <p:cNvPr id="8" name="Rectangle 7">
            <a:extLst>
              <a:ext uri="{FF2B5EF4-FFF2-40B4-BE49-F238E27FC236}">
                <a16:creationId xmlns:a16="http://schemas.microsoft.com/office/drawing/2014/main" id="{209EB28E-76E5-41CB-8DB2-805AFD3DEBC7}"/>
              </a:ext>
            </a:extLst>
          </p:cNvPr>
          <p:cNvSpPr/>
          <p:nvPr/>
        </p:nvSpPr>
        <p:spPr>
          <a:xfrm>
            <a:off x="0" y="303928"/>
            <a:ext cx="12192000" cy="914768"/>
          </a:xfrm>
          <a:prstGeom prst="rect">
            <a:avLst/>
          </a:prstGeom>
          <a:solidFill>
            <a:srgbClr val="E88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    Survey: Teacher’s notes.</a:t>
            </a:r>
          </a:p>
        </p:txBody>
      </p:sp>
      <p:pic>
        <p:nvPicPr>
          <p:cNvPr id="5" name="Picture 4" descr="A picture containing clock, meter&#10;&#10;Description automatically generated">
            <a:extLst>
              <a:ext uri="{FF2B5EF4-FFF2-40B4-BE49-F238E27FC236}">
                <a16:creationId xmlns:a16="http://schemas.microsoft.com/office/drawing/2014/main" id="{2D136DF9-AF36-4EB9-AC59-8FE45C236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2284" y="614156"/>
            <a:ext cx="1466942" cy="505332"/>
          </a:xfrm>
          <a:prstGeom prst="rect">
            <a:avLst/>
          </a:prstGeom>
        </p:spPr>
      </p:pic>
    </p:spTree>
    <p:extLst>
      <p:ext uri="{BB962C8B-B14F-4D97-AF65-F5344CB8AC3E}">
        <p14:creationId xmlns:p14="http://schemas.microsoft.com/office/powerpoint/2010/main" val="1226158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SURVEY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2</a:t>
            </a:r>
          </a:p>
        </p:txBody>
      </p:sp>
      <p:graphicFrame>
        <p:nvGraphicFramePr>
          <p:cNvPr id="132" name="Content Placeholder 29">
            <a:extLst>
              <a:ext uri="{FF2B5EF4-FFF2-40B4-BE49-F238E27FC236}">
                <a16:creationId xmlns:a16="http://schemas.microsoft.com/office/drawing/2014/main" id="{ABCC8336-F0C5-4C67-865D-A627F55B2034}"/>
              </a:ext>
            </a:extLst>
          </p:cNvPr>
          <p:cNvGraphicFramePr>
            <a:graphicFrameLocks noGrp="1"/>
          </p:cNvGraphicFramePr>
          <p:nvPr>
            <p:ph idx="1"/>
            <p:extLst>
              <p:ext uri="{D42A27DB-BD31-4B8C-83A1-F6EECF244321}">
                <p14:modId xmlns:p14="http://schemas.microsoft.com/office/powerpoint/2010/main" val="2744804213"/>
              </p:ext>
            </p:extLst>
          </p:nvPr>
        </p:nvGraphicFramePr>
        <p:xfrm>
          <a:off x="3662083" y="1527629"/>
          <a:ext cx="8167870" cy="4674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9" name="Picture 78">
            <a:extLst>
              <a:ext uri="{FF2B5EF4-FFF2-40B4-BE49-F238E27FC236}">
                <a16:creationId xmlns:a16="http://schemas.microsoft.com/office/drawing/2014/main" id="{6FB9C7E2-F739-4C1C-B880-65CCB816542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97436"/>
            <a:ext cx="3912445" cy="3670916"/>
          </a:xfrm>
          <a:prstGeom prst="rect">
            <a:avLst/>
          </a:prstGeom>
        </p:spPr>
      </p:pic>
    </p:spTree>
    <p:extLst>
      <p:ext uri="{BB962C8B-B14F-4D97-AF65-F5344CB8AC3E}">
        <p14:creationId xmlns:p14="http://schemas.microsoft.com/office/powerpoint/2010/main" val="3445581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TALK - SAFETY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2</a:t>
            </a:r>
          </a:p>
        </p:txBody>
      </p:sp>
      <p:pic>
        <p:nvPicPr>
          <p:cNvPr id="42" name="Picture 41" descr="A picture containing toy, doll, clock&#10;&#10;Description automatically generated">
            <a:extLst>
              <a:ext uri="{FF2B5EF4-FFF2-40B4-BE49-F238E27FC236}">
                <a16:creationId xmlns:a16="http://schemas.microsoft.com/office/drawing/2014/main" id="{C530C312-A4D9-48F1-B28B-82CF41791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097" y="2228880"/>
            <a:ext cx="6547965" cy="4629120"/>
          </a:xfrm>
          <a:prstGeom prst="rect">
            <a:avLst/>
          </a:prstGeom>
        </p:spPr>
      </p:pic>
      <p:sp>
        <p:nvSpPr>
          <p:cNvPr id="43" name="Speech Bubble: Oval 42">
            <a:extLst>
              <a:ext uri="{FF2B5EF4-FFF2-40B4-BE49-F238E27FC236}">
                <a16:creationId xmlns:a16="http://schemas.microsoft.com/office/drawing/2014/main" id="{3E3FF2B7-AC5B-48B5-9EDB-8AB0FF717E33}"/>
              </a:ext>
            </a:extLst>
          </p:cNvPr>
          <p:cNvSpPr/>
          <p:nvPr/>
        </p:nvSpPr>
        <p:spPr>
          <a:xfrm>
            <a:off x="690895" y="1485852"/>
            <a:ext cx="2748248" cy="1841326"/>
          </a:xfrm>
          <a:prstGeom prst="wedgeEllipseCallout">
            <a:avLst>
              <a:gd name="adj1" fmla="val 42977"/>
              <a:gd name="adj2" fmla="val 550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Speech Bubble: Oval 43">
            <a:extLst>
              <a:ext uri="{FF2B5EF4-FFF2-40B4-BE49-F238E27FC236}">
                <a16:creationId xmlns:a16="http://schemas.microsoft.com/office/drawing/2014/main" id="{826BFC2F-623D-4F17-AD6F-C1F57DBDF2CE}"/>
              </a:ext>
            </a:extLst>
          </p:cNvPr>
          <p:cNvSpPr/>
          <p:nvPr/>
        </p:nvSpPr>
        <p:spPr>
          <a:xfrm>
            <a:off x="4266028" y="1389437"/>
            <a:ext cx="2207497" cy="1479023"/>
          </a:xfrm>
          <a:prstGeom prst="wedgeEllipseCallout">
            <a:avLst>
              <a:gd name="adj1" fmla="val 38438"/>
              <a:gd name="adj2" fmla="val 567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Speech Bubble: Oval 44">
            <a:extLst>
              <a:ext uri="{FF2B5EF4-FFF2-40B4-BE49-F238E27FC236}">
                <a16:creationId xmlns:a16="http://schemas.microsoft.com/office/drawing/2014/main" id="{21BF3521-7CCB-42B5-8CCA-A2FC5ABD5734}"/>
              </a:ext>
            </a:extLst>
          </p:cNvPr>
          <p:cNvSpPr/>
          <p:nvPr/>
        </p:nvSpPr>
        <p:spPr>
          <a:xfrm>
            <a:off x="8699446" y="1559467"/>
            <a:ext cx="3075020" cy="2318267"/>
          </a:xfrm>
          <a:prstGeom prst="wedgeEllipseCallout">
            <a:avLst>
              <a:gd name="adj1" fmla="val -41343"/>
              <a:gd name="adj2" fmla="val 5365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690895" y="2050534"/>
            <a:ext cx="2748248" cy="988484"/>
          </a:xfrm>
        </p:spPr>
        <p:txBody>
          <a:bodyPr>
            <a:noAutofit/>
          </a:bodyPr>
          <a:lstStyle/>
          <a:p>
            <a:pPr marL="0" indent="0" algn="ctr">
              <a:buNone/>
            </a:pPr>
            <a:r>
              <a:rPr lang="en-GB" sz="2400">
                <a:solidFill>
                  <a:schemeClr val="bg1"/>
                </a:solidFill>
              </a:rPr>
              <a:t>What does it mean to be responsible?</a:t>
            </a:r>
          </a:p>
        </p:txBody>
      </p:sp>
      <p:sp>
        <p:nvSpPr>
          <p:cNvPr id="47" name="Content Placeholder 5">
            <a:extLst>
              <a:ext uri="{FF2B5EF4-FFF2-40B4-BE49-F238E27FC236}">
                <a16:creationId xmlns:a16="http://schemas.microsoft.com/office/drawing/2014/main" id="{7FE59C6E-24A7-4781-BF23-1329042DEEFB}"/>
              </a:ext>
            </a:extLst>
          </p:cNvPr>
          <p:cNvSpPr txBox="1">
            <a:spLocks/>
          </p:cNvSpPr>
          <p:nvPr/>
        </p:nvSpPr>
        <p:spPr>
          <a:xfrm>
            <a:off x="4029648" y="1730117"/>
            <a:ext cx="2748248" cy="9884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Listen to </a:t>
            </a:r>
            <a:b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our parents</a:t>
            </a:r>
          </a:p>
        </p:txBody>
      </p:sp>
      <p:sp>
        <p:nvSpPr>
          <p:cNvPr id="48" name="Content Placeholder 5">
            <a:extLst>
              <a:ext uri="{FF2B5EF4-FFF2-40B4-BE49-F238E27FC236}">
                <a16:creationId xmlns:a16="http://schemas.microsoft.com/office/drawing/2014/main" id="{1D3FD2E1-0968-48D4-9C0B-58162FEF1C15}"/>
              </a:ext>
            </a:extLst>
          </p:cNvPr>
          <p:cNvSpPr txBox="1">
            <a:spLocks/>
          </p:cNvSpPr>
          <p:nvPr/>
        </p:nvSpPr>
        <p:spPr>
          <a:xfrm>
            <a:off x="8899861" y="2224358"/>
            <a:ext cx="2748248" cy="9884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Don’t neglect my health to play a computer game</a:t>
            </a:r>
          </a:p>
        </p:txBody>
      </p:sp>
      <p:sp>
        <p:nvSpPr>
          <p:cNvPr id="11" name="Speech Bubble: Oval 10">
            <a:extLst>
              <a:ext uri="{FF2B5EF4-FFF2-40B4-BE49-F238E27FC236}">
                <a16:creationId xmlns:a16="http://schemas.microsoft.com/office/drawing/2014/main" id="{EDD5B65E-DD09-4EC9-8867-704148123943}"/>
              </a:ext>
            </a:extLst>
          </p:cNvPr>
          <p:cNvSpPr/>
          <p:nvPr/>
        </p:nvSpPr>
        <p:spPr>
          <a:xfrm>
            <a:off x="342768" y="3384306"/>
            <a:ext cx="2748248" cy="2318267"/>
          </a:xfrm>
          <a:prstGeom prst="wedgeEllipseCallout">
            <a:avLst>
              <a:gd name="adj1" fmla="val 61413"/>
              <a:gd name="adj2" fmla="val -3399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Who can help us to stay safe?</a:t>
            </a:r>
          </a:p>
        </p:txBody>
      </p:sp>
    </p:spTree>
    <p:extLst>
      <p:ext uri="{BB962C8B-B14F-4D97-AF65-F5344CB8AC3E}">
        <p14:creationId xmlns:p14="http://schemas.microsoft.com/office/powerpoint/2010/main" val="341762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POST-IT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2</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7017978" y="2357953"/>
            <a:ext cx="4389615" cy="1446900"/>
          </a:xfrm>
        </p:spPr>
        <p:txBody>
          <a:bodyPr vert="horz" lIns="91440" tIns="45720" rIns="91440" bIns="45720" rtlCol="0" anchor="t">
            <a:noAutofit/>
          </a:bodyPr>
          <a:lstStyle/>
          <a:p>
            <a:pPr marL="0" indent="0">
              <a:buNone/>
            </a:pPr>
            <a:r>
              <a:rPr lang="en-GB" sz="2400"/>
              <a:t>On your post-it, list one NEW thing you can do to stay safe when playing games.</a:t>
            </a:r>
          </a:p>
        </p:txBody>
      </p:sp>
      <p:pic>
        <p:nvPicPr>
          <p:cNvPr id="3" name="Picture 2" descr="A close up of a logo&#10;&#10;Description automatically generated">
            <a:extLst>
              <a:ext uri="{FF2B5EF4-FFF2-40B4-BE49-F238E27FC236}">
                <a16:creationId xmlns:a16="http://schemas.microsoft.com/office/drawing/2014/main" id="{1C12B8A5-59F2-4AF8-9E3B-1DADED098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116"/>
            <a:ext cx="6928248" cy="5361473"/>
          </a:xfrm>
          <a:prstGeom prst="rect">
            <a:avLst/>
          </a:prstGeom>
        </p:spPr>
      </p:pic>
      <p:sp>
        <p:nvSpPr>
          <p:cNvPr id="30" name="TextBox 29">
            <a:extLst>
              <a:ext uri="{FF2B5EF4-FFF2-40B4-BE49-F238E27FC236}">
                <a16:creationId xmlns:a16="http://schemas.microsoft.com/office/drawing/2014/main" id="{6E287722-62F1-4388-A80A-6F86265F13ED}"/>
              </a:ext>
            </a:extLst>
          </p:cNvPr>
          <p:cNvSpPr txBox="1"/>
          <p:nvPr/>
        </p:nvSpPr>
        <p:spPr>
          <a:xfrm>
            <a:off x="623024" y="1860731"/>
            <a:ext cx="174574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Don’t speak</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about personal</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matters with</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strangers</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in-game</a:t>
            </a:r>
          </a:p>
        </p:txBody>
      </p:sp>
      <p:sp>
        <p:nvSpPr>
          <p:cNvPr id="21" name="TextBox 20">
            <a:extLst>
              <a:ext uri="{FF2B5EF4-FFF2-40B4-BE49-F238E27FC236}">
                <a16:creationId xmlns:a16="http://schemas.microsoft.com/office/drawing/2014/main" id="{A31AA38E-38E7-4B0C-A2B0-24D141E4A69C}"/>
              </a:ext>
            </a:extLst>
          </p:cNvPr>
          <p:cNvSpPr txBox="1"/>
          <p:nvPr/>
        </p:nvSpPr>
        <p:spPr>
          <a:xfrm rot="21078254">
            <a:off x="2644328" y="2145752"/>
            <a:ext cx="1745740" cy="92333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a:ea typeface="+mn-ea"/>
                <a:cs typeface="+mn-cs"/>
              </a:rPr>
              <a:t>Don’t continue</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a:ea typeface="+mn-ea"/>
                <a:cs typeface="+mn-cs"/>
              </a:rPr>
              <a:t>playing when</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a:ea typeface="+mn-ea"/>
                <a:cs typeface="+mn-cs"/>
              </a:rPr>
              <a:t>tired</a:t>
            </a:r>
          </a:p>
        </p:txBody>
      </p:sp>
      <p:sp>
        <p:nvSpPr>
          <p:cNvPr id="24" name="TextBox 23">
            <a:extLst>
              <a:ext uri="{FF2B5EF4-FFF2-40B4-BE49-F238E27FC236}">
                <a16:creationId xmlns:a16="http://schemas.microsoft.com/office/drawing/2014/main" id="{C60B7225-4058-4E89-A562-CFBDBA46C790}"/>
              </a:ext>
            </a:extLst>
          </p:cNvPr>
          <p:cNvSpPr txBox="1"/>
          <p:nvPr/>
        </p:nvSpPr>
        <p:spPr>
          <a:xfrm rot="547959">
            <a:off x="4623758" y="1981128"/>
            <a:ext cx="17457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Mute inappropriate chat in-game/ report </a:t>
            </a:r>
          </a:p>
        </p:txBody>
      </p:sp>
      <p:sp>
        <p:nvSpPr>
          <p:cNvPr id="25" name="TextBox 24">
            <a:extLst>
              <a:ext uri="{FF2B5EF4-FFF2-40B4-BE49-F238E27FC236}">
                <a16:creationId xmlns:a16="http://schemas.microsoft.com/office/drawing/2014/main" id="{CD300F3E-7F49-4767-A7E4-E1FEB0A671C7}"/>
              </a:ext>
            </a:extLst>
          </p:cNvPr>
          <p:cNvSpPr txBox="1"/>
          <p:nvPr/>
        </p:nvSpPr>
        <p:spPr>
          <a:xfrm rot="547959">
            <a:off x="4538923" y="4615859"/>
            <a:ext cx="1745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Don’t spend</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too long</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in-game</a:t>
            </a:r>
          </a:p>
        </p:txBody>
      </p:sp>
      <p:sp>
        <p:nvSpPr>
          <p:cNvPr id="26" name="TextBox 25">
            <a:extLst>
              <a:ext uri="{FF2B5EF4-FFF2-40B4-BE49-F238E27FC236}">
                <a16:creationId xmlns:a16="http://schemas.microsoft.com/office/drawing/2014/main" id="{CDBDC5D1-6958-4E26-B6C4-5643AFE2B9D7}"/>
              </a:ext>
            </a:extLst>
          </p:cNvPr>
          <p:cNvSpPr txBox="1"/>
          <p:nvPr/>
        </p:nvSpPr>
        <p:spPr>
          <a:xfrm rot="21177444">
            <a:off x="2556007" y="4260134"/>
            <a:ext cx="1745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Don’t sit too</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close to the</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screen</a:t>
            </a:r>
          </a:p>
        </p:txBody>
      </p:sp>
      <p:sp>
        <p:nvSpPr>
          <p:cNvPr id="43" name="TextBox 42">
            <a:extLst>
              <a:ext uri="{FF2B5EF4-FFF2-40B4-BE49-F238E27FC236}">
                <a16:creationId xmlns:a16="http://schemas.microsoft.com/office/drawing/2014/main" id="{E84BF320-87CA-42A5-BD4B-87F45EA3F0E2}"/>
              </a:ext>
            </a:extLst>
          </p:cNvPr>
          <p:cNvSpPr txBox="1"/>
          <p:nvPr/>
        </p:nvSpPr>
        <p:spPr>
          <a:xfrm rot="599167">
            <a:off x="532220" y="4542111"/>
            <a:ext cx="17457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Drink plenty</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of liquids</a:t>
            </a:r>
          </a:p>
        </p:txBody>
      </p:sp>
    </p:spTree>
    <p:extLst>
      <p:ext uri="{BB962C8B-B14F-4D97-AF65-F5344CB8AC3E}">
        <p14:creationId xmlns:p14="http://schemas.microsoft.com/office/powerpoint/2010/main" val="2337673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PROJECT TIME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395335"/>
            <a:ext cx="11669764" cy="676635"/>
          </a:xfrm>
        </p:spPr>
        <p:txBody>
          <a:bodyPr>
            <a:normAutofit/>
          </a:bodyPr>
          <a:lstStyle/>
          <a:p>
            <a:pPr marL="0" lvl="0" indent="0">
              <a:buNone/>
            </a:pPr>
            <a:r>
              <a:rPr lang="en-GB" sz="2200" b="1"/>
              <a:t>You will be split into groups to work on different tasks.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2</a:t>
            </a:r>
          </a:p>
        </p:txBody>
      </p:sp>
      <p:cxnSp>
        <p:nvCxnSpPr>
          <p:cNvPr id="18" name="Straight Connector 17">
            <a:extLst>
              <a:ext uri="{FF2B5EF4-FFF2-40B4-BE49-F238E27FC236}">
                <a16:creationId xmlns:a16="http://schemas.microsoft.com/office/drawing/2014/main" id="{73C86031-E189-4A48-B0DD-0420D31F5B94}"/>
              </a:ext>
            </a:extLst>
          </p:cNvPr>
          <p:cNvCxnSpPr/>
          <p:nvPr/>
        </p:nvCxnSpPr>
        <p:spPr>
          <a:xfrm>
            <a:off x="4153240" y="2368677"/>
            <a:ext cx="0" cy="3909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AA8546-AEF8-43FC-8BA7-953DF997FF71}"/>
              </a:ext>
            </a:extLst>
          </p:cNvPr>
          <p:cNvCxnSpPr/>
          <p:nvPr/>
        </p:nvCxnSpPr>
        <p:spPr>
          <a:xfrm>
            <a:off x="7997641" y="2368677"/>
            <a:ext cx="0" cy="3909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descr="A close up of a sign&#10;&#10;Description automatically generated">
            <a:extLst>
              <a:ext uri="{FF2B5EF4-FFF2-40B4-BE49-F238E27FC236}">
                <a16:creationId xmlns:a16="http://schemas.microsoft.com/office/drawing/2014/main" id="{80AA9991-CF18-41C8-9EAA-C6B5C6D31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828" y="2258796"/>
            <a:ext cx="1266416" cy="1387700"/>
          </a:xfrm>
          <a:prstGeom prst="rect">
            <a:avLst/>
          </a:prstGeom>
        </p:spPr>
      </p:pic>
      <p:pic>
        <p:nvPicPr>
          <p:cNvPr id="23" name="Picture 22" descr="A picture containing computer, table&#10;&#10;Description automatically generated">
            <a:extLst>
              <a:ext uri="{FF2B5EF4-FFF2-40B4-BE49-F238E27FC236}">
                <a16:creationId xmlns:a16="http://schemas.microsoft.com/office/drawing/2014/main" id="{6B85B2D6-7890-487A-9A31-E8CC7312E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781" y="2335503"/>
            <a:ext cx="1503209" cy="1301707"/>
          </a:xfrm>
          <a:prstGeom prst="rect">
            <a:avLst/>
          </a:prstGeom>
        </p:spPr>
      </p:pic>
      <p:pic>
        <p:nvPicPr>
          <p:cNvPr id="25" name="Picture 24" descr="A picture containing clock, object, meter&#10;&#10;Description automatically generated">
            <a:extLst>
              <a:ext uri="{FF2B5EF4-FFF2-40B4-BE49-F238E27FC236}">
                <a16:creationId xmlns:a16="http://schemas.microsoft.com/office/drawing/2014/main" id="{7D1E15E2-6757-4544-8DDD-66EA7BD7B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1026" y="2380779"/>
            <a:ext cx="977625" cy="1152038"/>
          </a:xfrm>
          <a:prstGeom prst="rect">
            <a:avLst/>
          </a:prstGeom>
        </p:spPr>
      </p:pic>
      <p:sp>
        <p:nvSpPr>
          <p:cNvPr id="27" name="Content Placeholder 29">
            <a:extLst>
              <a:ext uri="{FF2B5EF4-FFF2-40B4-BE49-F238E27FC236}">
                <a16:creationId xmlns:a16="http://schemas.microsoft.com/office/drawing/2014/main" id="{0EACE463-E004-40FD-8478-57CCCA6EEDE1}"/>
              </a:ext>
            </a:extLst>
          </p:cNvPr>
          <p:cNvSpPr txBox="1">
            <a:spLocks/>
          </p:cNvSpPr>
          <p:nvPr/>
        </p:nvSpPr>
        <p:spPr>
          <a:xfrm>
            <a:off x="308835" y="3720432"/>
            <a:ext cx="3844402" cy="25694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800"/>
              </a:spcAft>
              <a:buClr>
                <a:srgbClr val="E88C1C"/>
              </a:buClr>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Task 1</a:t>
            </a:r>
          </a:p>
          <a:p>
            <a:pPr marL="0" marR="0" lvl="0" indent="0" algn="ctr" defTabSz="914400" rtl="0" eaLnBrk="1" fontAlgn="auto" latinLnBrk="0" hangingPunct="1">
              <a:lnSpc>
                <a:spcPct val="90000"/>
              </a:lnSpc>
              <a:spcBef>
                <a:spcPts val="1000"/>
              </a:spcBef>
              <a:spcAft>
                <a:spcPts val="1800"/>
              </a:spcAft>
              <a:buClr>
                <a:srgbClr val="E88C1C"/>
              </a:buClr>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Using our survey results, create </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graphs to show the findings </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and illustrate to others.</a:t>
            </a:r>
          </a:p>
        </p:txBody>
      </p:sp>
      <p:sp>
        <p:nvSpPr>
          <p:cNvPr id="28" name="Content Placeholder 29">
            <a:extLst>
              <a:ext uri="{FF2B5EF4-FFF2-40B4-BE49-F238E27FC236}">
                <a16:creationId xmlns:a16="http://schemas.microsoft.com/office/drawing/2014/main" id="{560C8B04-5103-46A1-A178-C3DD355062F5}"/>
              </a:ext>
            </a:extLst>
          </p:cNvPr>
          <p:cNvSpPr txBox="1">
            <a:spLocks/>
          </p:cNvSpPr>
          <p:nvPr/>
        </p:nvSpPr>
        <p:spPr>
          <a:xfrm>
            <a:off x="4336393" y="3720432"/>
            <a:ext cx="3494911" cy="25694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800"/>
              </a:spcAft>
              <a:buClr>
                <a:srgbClr val="E88C1C"/>
              </a:buClr>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Task 2</a:t>
            </a:r>
          </a:p>
          <a:p>
            <a:pPr marL="0" marR="0" lvl="0" indent="0" algn="ctr" defTabSz="914400" rtl="0" eaLnBrk="1" fontAlgn="auto" latinLnBrk="0" hangingPunct="1">
              <a:lnSpc>
                <a:spcPct val="90000"/>
              </a:lnSpc>
              <a:spcBef>
                <a:spcPts val="1000"/>
              </a:spcBef>
              <a:spcAft>
                <a:spcPts val="1800"/>
              </a:spcAft>
              <a:buClr>
                <a:srgbClr val="E88C1C"/>
              </a:buClr>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Consider who’s responsible for safe gaming? Work as a team to bring your ideas together and create an information leaflet about responsibility. Examples include manufacturer, themselves, parents government etc.</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Content Placeholder 29">
            <a:extLst>
              <a:ext uri="{FF2B5EF4-FFF2-40B4-BE49-F238E27FC236}">
                <a16:creationId xmlns:a16="http://schemas.microsoft.com/office/drawing/2014/main" id="{3E0A0FEA-DC1B-4635-9B6B-83654B21D098}"/>
              </a:ext>
            </a:extLst>
          </p:cNvPr>
          <p:cNvSpPr txBox="1">
            <a:spLocks/>
          </p:cNvSpPr>
          <p:nvPr/>
        </p:nvSpPr>
        <p:spPr>
          <a:xfrm>
            <a:off x="7997637" y="3720432"/>
            <a:ext cx="3844402" cy="25694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800"/>
              </a:spcAft>
              <a:buClr>
                <a:srgbClr val="E88C1C"/>
              </a:buClr>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Task 3</a:t>
            </a:r>
          </a:p>
          <a:p>
            <a:pPr marL="0" marR="0" lvl="0" indent="0" algn="ctr" defTabSz="914400" rtl="0" eaLnBrk="1" fontAlgn="auto" latinLnBrk="0" hangingPunct="1">
              <a:lnSpc>
                <a:spcPct val="90000"/>
              </a:lnSpc>
              <a:spcBef>
                <a:spcPts val="1000"/>
              </a:spcBef>
              <a:spcAft>
                <a:spcPts val="1800"/>
              </a:spcAft>
              <a:buClr>
                <a:srgbClr val="E88C1C"/>
              </a:buClr>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Create a poster on the </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title of Safe Gaming</a:t>
            </a:r>
          </a:p>
        </p:txBody>
      </p:sp>
    </p:spTree>
    <p:extLst>
      <p:ext uri="{BB962C8B-B14F-4D97-AF65-F5344CB8AC3E}">
        <p14:creationId xmlns:p14="http://schemas.microsoft.com/office/powerpoint/2010/main" val="3154898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2</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20C7DEF-E88C-479D-AC96-6C35BA05F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9" name="TextBox 8">
            <a:extLst>
              <a:ext uri="{FF2B5EF4-FFF2-40B4-BE49-F238E27FC236}">
                <a16:creationId xmlns:a16="http://schemas.microsoft.com/office/drawing/2014/main" id="{9B00B8D7-FBFB-41A4-BF29-DD7D0C169FC1}"/>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430858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room&#10;&#10;Description automatically generated">
            <a:extLst>
              <a:ext uri="{FF2B5EF4-FFF2-40B4-BE49-F238E27FC236}">
                <a16:creationId xmlns:a16="http://schemas.microsoft.com/office/drawing/2014/main" id="{0B711699-DA19-4AB7-9396-44B60B994B25}"/>
              </a:ext>
            </a:extLst>
          </p:cNvPr>
          <p:cNvPicPr>
            <a:picLocks noChangeAspect="1"/>
          </p:cNvPicPr>
          <p:nvPr/>
        </p:nvPicPr>
        <p:blipFill rotWithShape="1">
          <a:blip r:embed="rId2">
            <a:extLst>
              <a:ext uri="{28A0092B-C50C-407E-A947-70E740481C1C}">
                <a14:useLocalDpi xmlns:a14="http://schemas.microsoft.com/office/drawing/2010/main" val="0"/>
              </a:ext>
            </a:extLst>
          </a:blip>
          <a:srcRect t="35720" b="8030"/>
          <a:stretch/>
        </p:blipFill>
        <p:spPr>
          <a:xfrm>
            <a:off x="-3047" y="10"/>
            <a:ext cx="12191999" cy="6857990"/>
          </a:xfrm>
          <a:prstGeom prst="rect">
            <a:avLst/>
          </a:prstGeom>
        </p:spPr>
      </p:pic>
      <p:sp>
        <p:nvSpPr>
          <p:cNvPr id="17"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a:solidFill>
                  <a:srgbClr val="FFFFFF"/>
                </a:solidFill>
              </a:rPr>
              <a:t>LET’S KEEP GAMING FUN</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GB">
                <a:solidFill>
                  <a:srgbClr val="FFFFFF"/>
                </a:solidFill>
              </a:rPr>
              <a:t>YEAR 5 / LESSON 3</a:t>
            </a:r>
          </a:p>
        </p:txBody>
      </p:sp>
      <p:pic>
        <p:nvPicPr>
          <p:cNvPr id="6" name="Picture 5">
            <a:extLst>
              <a:ext uri="{FF2B5EF4-FFF2-40B4-BE49-F238E27FC236}">
                <a16:creationId xmlns:a16="http://schemas.microsoft.com/office/drawing/2014/main" id="{FA01639C-2993-4249-AAE0-5B7E2D0F9441}"/>
              </a:ext>
            </a:extLst>
          </p:cNvPr>
          <p:cNvPicPr>
            <a:picLocks noChangeAspect="1"/>
          </p:cNvPicPr>
          <p:nvPr/>
        </p:nvPicPr>
        <p:blipFill>
          <a:blip r:embed="rId3"/>
          <a:stretch>
            <a:fillRect/>
          </a:stretch>
        </p:blipFill>
        <p:spPr>
          <a:xfrm>
            <a:off x="10715625" y="6275275"/>
            <a:ext cx="1333500" cy="514350"/>
          </a:xfrm>
          <a:prstGeom prst="rect">
            <a:avLst/>
          </a:prstGeom>
        </p:spPr>
      </p:pic>
      <p:pic>
        <p:nvPicPr>
          <p:cNvPr id="8" name="Picture 7">
            <a:extLst>
              <a:ext uri="{FF2B5EF4-FFF2-40B4-BE49-F238E27FC236}">
                <a16:creationId xmlns:a16="http://schemas.microsoft.com/office/drawing/2014/main" id="{09016EAD-C6F9-4189-A730-C3518A3C917C}"/>
              </a:ext>
            </a:extLst>
          </p:cNvPr>
          <p:cNvPicPr>
            <a:picLocks noChangeAspect="1"/>
          </p:cNvPicPr>
          <p:nvPr/>
        </p:nvPicPr>
        <p:blipFill>
          <a:blip r:embed="rId4"/>
          <a:stretch>
            <a:fillRect/>
          </a:stretch>
        </p:blipFill>
        <p:spPr>
          <a:xfrm>
            <a:off x="142875" y="6589274"/>
            <a:ext cx="1800225" cy="276225"/>
          </a:xfrm>
          <a:prstGeom prst="rect">
            <a:avLst/>
          </a:prstGeom>
        </p:spPr>
      </p:pic>
    </p:spTree>
    <p:extLst>
      <p:ext uri="{BB962C8B-B14F-4D97-AF65-F5344CB8AC3E}">
        <p14:creationId xmlns:p14="http://schemas.microsoft.com/office/powerpoint/2010/main" val="1506194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21437" y="671513"/>
            <a:ext cx="8176175" cy="248893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21437" y="3160450"/>
            <a:ext cx="5601810" cy="2228095"/>
          </a:xfrm>
        </p:spPr>
        <p:txBody>
          <a:bodyPr>
            <a:normAutofit/>
          </a:bodyPr>
          <a:lstStyle/>
          <a:p>
            <a:r>
              <a:rPr lang="en-GB">
                <a:solidFill>
                  <a:schemeClr val="tx1"/>
                </a:solidFill>
              </a:rPr>
              <a:t>Produce a piece of art, write a play/poem or compose a piece of music inspired by the title ‘Keep Gaming Fun’. </a:t>
            </a:r>
            <a:br>
              <a:rPr lang="en-GB">
                <a:solidFill>
                  <a:schemeClr val="tx1"/>
                </a:solidFill>
              </a:rPr>
            </a:br>
            <a:endParaRPr lang="en-GB">
              <a:solidFill>
                <a:schemeClr val="tx1"/>
              </a:solidFill>
            </a:endParaRPr>
          </a:p>
          <a:p>
            <a:r>
              <a:rPr lang="en-GB">
                <a:solidFill>
                  <a:schemeClr val="tx1"/>
                </a:solidFill>
              </a:rPr>
              <a:t>Explain the inspiration behind your work.</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p:txBody>
          <a:bodyPr/>
          <a:lstStyle/>
          <a:p>
            <a:pPr marL="0" indent="0">
              <a:buNone/>
            </a:pPr>
            <a:r>
              <a:rPr lang="en-GB" b="1"/>
              <a:t>YEAR 5 / LESSON 3</a:t>
            </a:r>
          </a:p>
        </p:txBody>
      </p:sp>
      <p:pic>
        <p:nvPicPr>
          <p:cNvPr id="3" name="Picture 2" descr="A picture containing toy, doll, food&#10;&#10;Description automatically generated">
            <a:extLst>
              <a:ext uri="{FF2B5EF4-FFF2-40B4-BE49-F238E27FC236}">
                <a16:creationId xmlns:a16="http://schemas.microsoft.com/office/drawing/2014/main" id="{DCB71C11-52BC-408A-BAB9-E9B59AB1E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78667"/>
            <a:ext cx="5973772" cy="5245933"/>
          </a:xfrm>
          <a:prstGeom prst="rect">
            <a:avLst/>
          </a:prstGeom>
        </p:spPr>
      </p:pic>
    </p:spTree>
    <p:extLst>
      <p:ext uri="{BB962C8B-B14F-4D97-AF65-F5344CB8AC3E}">
        <p14:creationId xmlns:p14="http://schemas.microsoft.com/office/powerpoint/2010/main" val="2195953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622350" cy="3989817"/>
          </a:xfrm>
        </p:spPr>
        <p:txBody>
          <a:bodyPr>
            <a:normAutofit/>
          </a:bodyPr>
          <a:lstStyle/>
          <a:p>
            <a:pPr lvl="0"/>
            <a:r>
              <a:rPr lang="en-GB" sz="2400"/>
              <a:t>To understand the ways we can make sure gaming is a fun activity for all</a:t>
            </a:r>
          </a:p>
          <a:p>
            <a:pPr lvl="0"/>
            <a:r>
              <a:rPr lang="en-GB" sz="2400"/>
              <a:t>To think of ways to prevent harm when playing games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3</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10412" y="1198605"/>
            <a:ext cx="4532621" cy="4831491"/>
          </a:xfrm>
          <a:prstGeom prst="rect">
            <a:avLst/>
          </a:prstGeom>
        </p:spPr>
      </p:pic>
    </p:spTree>
    <p:extLst>
      <p:ext uri="{BB962C8B-B14F-4D97-AF65-F5344CB8AC3E}">
        <p14:creationId xmlns:p14="http://schemas.microsoft.com/office/powerpoint/2010/main" val="46233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5" y="1947487"/>
            <a:ext cx="7341441" cy="3989817"/>
          </a:xfrm>
        </p:spPr>
        <p:txBody>
          <a:bodyPr>
            <a:normAutofit/>
          </a:bodyPr>
          <a:lstStyle/>
          <a:p>
            <a:pPr lvl="0"/>
            <a:r>
              <a:rPr lang="en-GB" sz="2400"/>
              <a:t>I understand how to ensure gaming is a fun activity for everyone</a:t>
            </a:r>
          </a:p>
          <a:p>
            <a:pPr lvl="0"/>
            <a:r>
              <a:rPr lang="en-GB" sz="2400"/>
              <a:t>I can list top tips to prevent harm</a:t>
            </a:r>
          </a:p>
          <a:p>
            <a:pPr lvl="0"/>
            <a:r>
              <a:rPr lang="en-GB" sz="2400"/>
              <a:t>I can work as part of a team to discuss ideas and agree </a:t>
            </a:r>
            <a:br>
              <a:rPr lang="en-GB" sz="2400"/>
            </a:br>
            <a:r>
              <a:rPr lang="en-GB" sz="2400"/>
              <a:t>on the best options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3</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extLst>
      <p:ext uri="{BB962C8B-B14F-4D97-AF65-F5344CB8AC3E}">
        <p14:creationId xmlns:p14="http://schemas.microsoft.com/office/powerpoint/2010/main" val="454385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8530DB00-1DB0-4AD4-9007-581374608493}"/>
              </a:ext>
            </a:extLst>
          </p:cNvPr>
          <p:cNvSpPr/>
          <p:nvPr/>
        </p:nvSpPr>
        <p:spPr>
          <a:xfrm>
            <a:off x="5446790" y="4465877"/>
            <a:ext cx="1257298" cy="245120"/>
          </a:xfrm>
          <a:prstGeom prst="ellipse">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KEEP GAMING FUN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3</a:t>
            </a:r>
          </a:p>
        </p:txBody>
      </p:sp>
      <p:sp>
        <p:nvSpPr>
          <p:cNvPr id="3" name="Content Placeholder 2">
            <a:extLst>
              <a:ext uri="{FF2B5EF4-FFF2-40B4-BE49-F238E27FC236}">
                <a16:creationId xmlns:a16="http://schemas.microsoft.com/office/drawing/2014/main" id="{8074A312-E9B0-4810-86D4-D6DA1C0A3073}"/>
              </a:ext>
            </a:extLst>
          </p:cNvPr>
          <p:cNvSpPr>
            <a:spLocks noGrp="1"/>
          </p:cNvSpPr>
          <p:nvPr>
            <p:ph idx="1"/>
          </p:nvPr>
        </p:nvSpPr>
        <p:spPr>
          <a:xfrm>
            <a:off x="248967" y="1502229"/>
            <a:ext cx="11669764" cy="537243"/>
          </a:xfrm>
        </p:spPr>
        <p:txBody>
          <a:bodyPr>
            <a:normAutofit/>
          </a:bodyPr>
          <a:lstStyle/>
          <a:p>
            <a:pPr marL="0" indent="0">
              <a:buNone/>
            </a:pPr>
            <a:r>
              <a:rPr lang="en-GB" sz="2400" b="1"/>
              <a:t>What can each person do to ensure games are fun and safe?</a:t>
            </a:r>
          </a:p>
        </p:txBody>
      </p:sp>
      <p:cxnSp>
        <p:nvCxnSpPr>
          <p:cNvPr id="18" name="Straight Connector 17">
            <a:extLst>
              <a:ext uri="{FF2B5EF4-FFF2-40B4-BE49-F238E27FC236}">
                <a16:creationId xmlns:a16="http://schemas.microsoft.com/office/drawing/2014/main" id="{167939A8-F410-45CA-87E6-CBA457D43C64}"/>
              </a:ext>
            </a:extLst>
          </p:cNvPr>
          <p:cNvCxnSpPr/>
          <p:nvPr/>
        </p:nvCxnSpPr>
        <p:spPr>
          <a:xfrm>
            <a:off x="4153240" y="2281832"/>
            <a:ext cx="0" cy="2987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244E0A5-3846-444A-AE87-52A2FB461F31}"/>
              </a:ext>
            </a:extLst>
          </p:cNvPr>
          <p:cNvCxnSpPr/>
          <p:nvPr/>
        </p:nvCxnSpPr>
        <p:spPr>
          <a:xfrm>
            <a:off x="7997641" y="2281832"/>
            <a:ext cx="0" cy="2987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29">
            <a:extLst>
              <a:ext uri="{FF2B5EF4-FFF2-40B4-BE49-F238E27FC236}">
                <a16:creationId xmlns:a16="http://schemas.microsoft.com/office/drawing/2014/main" id="{106D883B-40F3-4A05-B0A1-913F8B70A71C}"/>
              </a:ext>
            </a:extLst>
          </p:cNvPr>
          <p:cNvSpPr txBox="1">
            <a:spLocks/>
          </p:cNvSpPr>
          <p:nvPr/>
        </p:nvSpPr>
        <p:spPr>
          <a:xfrm>
            <a:off x="308835" y="4823604"/>
            <a:ext cx="3844402" cy="537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800"/>
              </a:spcAft>
              <a:buClr>
                <a:srgbClr val="E88C1C"/>
              </a:buClr>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Parents</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Content Placeholder 29">
            <a:extLst>
              <a:ext uri="{FF2B5EF4-FFF2-40B4-BE49-F238E27FC236}">
                <a16:creationId xmlns:a16="http://schemas.microsoft.com/office/drawing/2014/main" id="{A06EA329-7B8F-499B-8AC2-838BC4C751DA}"/>
              </a:ext>
            </a:extLst>
          </p:cNvPr>
          <p:cNvSpPr txBox="1">
            <a:spLocks/>
          </p:cNvSpPr>
          <p:nvPr/>
        </p:nvSpPr>
        <p:spPr>
          <a:xfrm>
            <a:off x="4161647" y="4823604"/>
            <a:ext cx="3844402" cy="537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800"/>
              </a:spcAft>
              <a:buClr>
                <a:srgbClr val="E88C1C"/>
              </a:buClr>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Teachers</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Content Placeholder 29">
            <a:extLst>
              <a:ext uri="{FF2B5EF4-FFF2-40B4-BE49-F238E27FC236}">
                <a16:creationId xmlns:a16="http://schemas.microsoft.com/office/drawing/2014/main" id="{5F8F7407-14B7-403A-90DA-414E06075AB9}"/>
              </a:ext>
            </a:extLst>
          </p:cNvPr>
          <p:cNvSpPr txBox="1">
            <a:spLocks/>
          </p:cNvSpPr>
          <p:nvPr/>
        </p:nvSpPr>
        <p:spPr>
          <a:xfrm>
            <a:off x="7997637" y="4823604"/>
            <a:ext cx="3844402" cy="537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1800"/>
              </a:spcAft>
              <a:buClr>
                <a:srgbClr val="E88C1C"/>
              </a:buClr>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Children</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63C6793F-B1C6-45BE-9C52-6E0BB51D3145}"/>
              </a:ext>
            </a:extLst>
          </p:cNvPr>
          <p:cNvSpPr txBox="1">
            <a:spLocks/>
          </p:cNvSpPr>
          <p:nvPr/>
        </p:nvSpPr>
        <p:spPr>
          <a:xfrm>
            <a:off x="248967" y="5602212"/>
            <a:ext cx="11669764" cy="537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88C1C"/>
              </a:buClr>
              <a:buSzTx/>
              <a:buNone/>
              <a:tabLst/>
              <a:defRPr/>
            </a:pPr>
            <a:r>
              <a:rPr kumimoji="0" lang="en-GB" sz="2400" b="1" i="0" u="none" strike="noStrike" kern="1200" cap="none" spc="0" normalizeH="0" baseline="0" noProof="0">
                <a:ln>
                  <a:noFill/>
                </a:ln>
                <a:solidFill>
                  <a:srgbClr val="E88C1C"/>
                </a:solidFill>
                <a:effectLst/>
                <a:uLnTx/>
                <a:uFillTx/>
                <a:latin typeface="Calibri" panose="020F0502020204030204"/>
                <a:ea typeface="+mn-ea"/>
                <a:cs typeface="+mn-cs"/>
              </a:rPr>
              <a:t>Extension: </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Who else should be on this list? Who are they and what could they do?</a:t>
            </a:r>
          </a:p>
        </p:txBody>
      </p:sp>
      <p:pic>
        <p:nvPicPr>
          <p:cNvPr id="26" name="Picture 25" descr="A close up of a womans face&#10;&#10;Description automatically generated">
            <a:extLst>
              <a:ext uri="{FF2B5EF4-FFF2-40B4-BE49-F238E27FC236}">
                <a16:creationId xmlns:a16="http://schemas.microsoft.com/office/drawing/2014/main" id="{4457A946-A47C-4CE7-90E1-AAB96B86D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773" y="2097275"/>
            <a:ext cx="2668525" cy="2668525"/>
          </a:xfrm>
          <a:prstGeom prst="rect">
            <a:avLst/>
          </a:prstGeom>
        </p:spPr>
      </p:pic>
      <p:pic>
        <p:nvPicPr>
          <p:cNvPr id="28" name="Picture 27" descr="A picture containing toy, doll&#10;&#10;Description automatically generated">
            <a:extLst>
              <a:ext uri="{FF2B5EF4-FFF2-40B4-BE49-F238E27FC236}">
                <a16:creationId xmlns:a16="http://schemas.microsoft.com/office/drawing/2014/main" id="{E74EDC1F-F45F-4ED5-8BB5-15A804CAB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584" y="2004043"/>
            <a:ext cx="2739414" cy="2739414"/>
          </a:xfrm>
          <a:prstGeom prst="rect">
            <a:avLst/>
          </a:prstGeom>
        </p:spPr>
      </p:pic>
      <p:pic>
        <p:nvPicPr>
          <p:cNvPr id="16" name="Picture 15" descr="A picture containing toy, doll, clock&#10;&#10;Description automatically generated">
            <a:extLst>
              <a:ext uri="{FF2B5EF4-FFF2-40B4-BE49-F238E27FC236}">
                <a16:creationId xmlns:a16="http://schemas.microsoft.com/office/drawing/2014/main" id="{B46AA8BE-B0C9-4830-9C2C-C36CB585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6204" y="2749412"/>
            <a:ext cx="3183442" cy="2250552"/>
          </a:xfrm>
          <a:prstGeom prst="rect">
            <a:avLst/>
          </a:prstGeom>
        </p:spPr>
      </p:pic>
    </p:spTree>
    <p:extLst>
      <p:ext uri="{BB962C8B-B14F-4D97-AF65-F5344CB8AC3E}">
        <p14:creationId xmlns:p14="http://schemas.microsoft.com/office/powerpoint/2010/main" val="274307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a:extLst>
              <a:ext uri="{FF2B5EF4-FFF2-40B4-BE49-F238E27FC236}">
                <a16:creationId xmlns:a16="http://schemas.microsoft.com/office/drawing/2014/main" id="{1A633DD6-1656-4A29-8E25-65E81A543220}"/>
              </a:ext>
            </a:extLst>
          </p:cNvPr>
          <p:cNvSpPr/>
          <p:nvPr/>
        </p:nvSpPr>
        <p:spPr>
          <a:xfrm rot="10800000" flipV="1">
            <a:off x="655859" y="3061496"/>
            <a:ext cx="10848486" cy="1107598"/>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Rounded Rectangle 12">
            <a:extLst>
              <a:ext uri="{FF2B5EF4-FFF2-40B4-BE49-F238E27FC236}">
                <a16:creationId xmlns:a16="http://schemas.microsoft.com/office/drawing/2014/main" id="{6B964224-EEFA-4299-9E7F-429A7CF0E291}"/>
              </a:ext>
            </a:extLst>
          </p:cNvPr>
          <p:cNvSpPr/>
          <p:nvPr/>
        </p:nvSpPr>
        <p:spPr>
          <a:xfrm rot="10800000" flipV="1">
            <a:off x="676842" y="1937880"/>
            <a:ext cx="10844619" cy="1011553"/>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40FA4CE4-AD93-4981-8ABA-24E0158553B6}"/>
              </a:ext>
            </a:extLst>
          </p:cNvPr>
          <p:cNvSpPr txBox="1"/>
          <p:nvPr/>
        </p:nvSpPr>
        <p:spPr>
          <a:xfrm>
            <a:off x="942280" y="1939430"/>
            <a:ext cx="10129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 understand why many people like to game.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raphic 8" descr="Worried face outline">
            <a:extLst>
              <a:ext uri="{FF2B5EF4-FFF2-40B4-BE49-F238E27FC236}">
                <a16:creationId xmlns:a16="http://schemas.microsoft.com/office/drawing/2014/main" id="{3A44E445-4B94-450E-AEDA-EF2D4D9C48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1522" y="2258342"/>
            <a:ext cx="592843" cy="592843"/>
          </a:xfrm>
          <a:prstGeom prst="rect">
            <a:avLst/>
          </a:prstGeom>
        </p:spPr>
      </p:pic>
      <p:pic>
        <p:nvPicPr>
          <p:cNvPr id="11" name="Graphic 10" descr="Tired face outline">
            <a:extLst>
              <a:ext uri="{FF2B5EF4-FFF2-40B4-BE49-F238E27FC236}">
                <a16:creationId xmlns:a16="http://schemas.microsoft.com/office/drawing/2014/main" id="{9CF36489-88DA-4445-8BC5-6EEB8637CD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3043" y="2296522"/>
            <a:ext cx="592843" cy="592843"/>
          </a:xfrm>
          <a:prstGeom prst="rect">
            <a:avLst/>
          </a:prstGeom>
        </p:spPr>
      </p:pic>
      <p:pic>
        <p:nvPicPr>
          <p:cNvPr id="13" name="Graphic 12" descr="Smiling face outline">
            <a:extLst>
              <a:ext uri="{FF2B5EF4-FFF2-40B4-BE49-F238E27FC236}">
                <a16:creationId xmlns:a16="http://schemas.microsoft.com/office/drawing/2014/main" id="{6A182720-7046-4280-B2BA-D8D72BF11C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9468" y="2254251"/>
            <a:ext cx="592843" cy="592843"/>
          </a:xfrm>
          <a:prstGeom prst="rect">
            <a:avLst/>
          </a:prstGeom>
        </p:spPr>
      </p:pic>
      <p:pic>
        <p:nvPicPr>
          <p:cNvPr id="15" name="Graphic 14" descr="Sad face outline">
            <a:extLst>
              <a:ext uri="{FF2B5EF4-FFF2-40B4-BE49-F238E27FC236}">
                <a16:creationId xmlns:a16="http://schemas.microsoft.com/office/drawing/2014/main" id="{15F5B308-8665-48FC-A35F-9A86BEA259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95237" y="2289767"/>
            <a:ext cx="592843" cy="592843"/>
          </a:xfrm>
          <a:prstGeom prst="rect">
            <a:avLst/>
          </a:prstGeom>
        </p:spPr>
      </p:pic>
      <p:sp>
        <p:nvSpPr>
          <p:cNvPr id="19" name="Rounded Rectangle 12">
            <a:extLst>
              <a:ext uri="{FF2B5EF4-FFF2-40B4-BE49-F238E27FC236}">
                <a16:creationId xmlns:a16="http://schemas.microsoft.com/office/drawing/2014/main" id="{BF9D85A6-70FA-4127-9F53-00E802BB819E}"/>
              </a:ext>
            </a:extLst>
          </p:cNvPr>
          <p:cNvSpPr/>
          <p:nvPr/>
        </p:nvSpPr>
        <p:spPr>
          <a:xfrm rot="10800000" flipV="1">
            <a:off x="600642" y="4327489"/>
            <a:ext cx="10806517" cy="1127015"/>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1" name="TextBox 20">
            <a:extLst>
              <a:ext uri="{FF2B5EF4-FFF2-40B4-BE49-F238E27FC236}">
                <a16:creationId xmlns:a16="http://schemas.microsoft.com/office/drawing/2014/main" id="{2ED495D7-7EB5-458A-96BA-A552884799B0}"/>
              </a:ext>
            </a:extLst>
          </p:cNvPr>
          <p:cNvSpPr txBox="1"/>
          <p:nvPr/>
        </p:nvSpPr>
        <p:spPr>
          <a:xfrm>
            <a:off x="741279" y="3960212"/>
            <a:ext cx="101293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 know where to get help if I am worried about gaming.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descr="Worried face outline">
            <a:extLst>
              <a:ext uri="{FF2B5EF4-FFF2-40B4-BE49-F238E27FC236}">
                <a16:creationId xmlns:a16="http://schemas.microsoft.com/office/drawing/2014/main" id="{2EDA33C2-681C-47FE-B69A-EADE8F1201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462" y="4784530"/>
            <a:ext cx="592843" cy="592843"/>
          </a:xfrm>
          <a:prstGeom prst="rect">
            <a:avLst/>
          </a:prstGeom>
        </p:spPr>
      </p:pic>
      <p:pic>
        <p:nvPicPr>
          <p:cNvPr id="25" name="Graphic 24" descr="Tired face outline">
            <a:extLst>
              <a:ext uri="{FF2B5EF4-FFF2-40B4-BE49-F238E27FC236}">
                <a16:creationId xmlns:a16="http://schemas.microsoft.com/office/drawing/2014/main" id="{BF1D3E1B-DBF6-46F0-9DE7-153BE71CD9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0713" y="4790953"/>
            <a:ext cx="592843" cy="592843"/>
          </a:xfrm>
          <a:prstGeom prst="rect">
            <a:avLst/>
          </a:prstGeom>
        </p:spPr>
      </p:pic>
      <p:pic>
        <p:nvPicPr>
          <p:cNvPr id="27" name="Graphic 26" descr="Smiling face outline">
            <a:extLst>
              <a:ext uri="{FF2B5EF4-FFF2-40B4-BE49-F238E27FC236}">
                <a16:creationId xmlns:a16="http://schemas.microsoft.com/office/drawing/2014/main" id="{2D6BAA69-326B-469E-936B-F1BE0BC8F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9375" y="4867109"/>
            <a:ext cx="592843" cy="592843"/>
          </a:xfrm>
          <a:prstGeom prst="rect">
            <a:avLst/>
          </a:prstGeom>
        </p:spPr>
      </p:pic>
      <p:pic>
        <p:nvPicPr>
          <p:cNvPr id="29" name="Graphic 28" descr="Sad face outline">
            <a:extLst>
              <a:ext uri="{FF2B5EF4-FFF2-40B4-BE49-F238E27FC236}">
                <a16:creationId xmlns:a16="http://schemas.microsoft.com/office/drawing/2014/main" id="{C7B0F98E-02A7-4C28-BA34-7BECCC9224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43821" y="4791993"/>
            <a:ext cx="592843" cy="592843"/>
          </a:xfrm>
          <a:prstGeom prst="rect">
            <a:avLst/>
          </a:prstGeom>
        </p:spPr>
      </p:pic>
      <p:sp>
        <p:nvSpPr>
          <p:cNvPr id="33" name="TextBox 32">
            <a:extLst>
              <a:ext uri="{FF2B5EF4-FFF2-40B4-BE49-F238E27FC236}">
                <a16:creationId xmlns:a16="http://schemas.microsoft.com/office/drawing/2014/main" id="{C4DB6D7B-2990-4CE1-A4B7-7D4824740F1C}"/>
              </a:ext>
            </a:extLst>
          </p:cNvPr>
          <p:cNvSpPr txBox="1"/>
          <p:nvPr/>
        </p:nvSpPr>
        <p:spPr>
          <a:xfrm>
            <a:off x="875605" y="3079061"/>
            <a:ext cx="10129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 understand the risks of gaming.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Graphic 34" descr="Worried face outline">
            <a:extLst>
              <a:ext uri="{FF2B5EF4-FFF2-40B4-BE49-F238E27FC236}">
                <a16:creationId xmlns:a16="http://schemas.microsoft.com/office/drawing/2014/main" id="{35EA8FF2-4980-4F0A-81DB-E5188C2ED5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1550" y="3488199"/>
            <a:ext cx="592843" cy="592843"/>
          </a:xfrm>
          <a:prstGeom prst="rect">
            <a:avLst/>
          </a:prstGeom>
        </p:spPr>
      </p:pic>
      <p:pic>
        <p:nvPicPr>
          <p:cNvPr id="37" name="Graphic 36" descr="Tired face outline">
            <a:extLst>
              <a:ext uri="{FF2B5EF4-FFF2-40B4-BE49-F238E27FC236}">
                <a16:creationId xmlns:a16="http://schemas.microsoft.com/office/drawing/2014/main" id="{FB3F3074-A1D9-4569-A80A-97474AF8B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2613" y="3490066"/>
            <a:ext cx="592843" cy="592843"/>
          </a:xfrm>
          <a:prstGeom prst="rect">
            <a:avLst/>
          </a:prstGeom>
        </p:spPr>
      </p:pic>
      <p:pic>
        <p:nvPicPr>
          <p:cNvPr id="39" name="Graphic 38" descr="Smiling face outline">
            <a:extLst>
              <a:ext uri="{FF2B5EF4-FFF2-40B4-BE49-F238E27FC236}">
                <a16:creationId xmlns:a16="http://schemas.microsoft.com/office/drawing/2014/main" id="{06343D46-D8BD-4F35-9C05-8A32F1CC65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21274" y="3500155"/>
            <a:ext cx="592843" cy="592843"/>
          </a:xfrm>
          <a:prstGeom prst="rect">
            <a:avLst/>
          </a:prstGeom>
        </p:spPr>
      </p:pic>
      <p:pic>
        <p:nvPicPr>
          <p:cNvPr id="41" name="Graphic 40" descr="Sad face outline">
            <a:extLst>
              <a:ext uri="{FF2B5EF4-FFF2-40B4-BE49-F238E27FC236}">
                <a16:creationId xmlns:a16="http://schemas.microsoft.com/office/drawing/2014/main" id="{8677F110-0F5F-4381-9EAB-311E216767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0212" y="3500872"/>
            <a:ext cx="592843" cy="592843"/>
          </a:xfrm>
          <a:prstGeom prst="rect">
            <a:avLst/>
          </a:prstGeom>
        </p:spPr>
      </p:pic>
      <p:sp>
        <p:nvSpPr>
          <p:cNvPr id="45" name="Rectangle 44">
            <a:extLst>
              <a:ext uri="{FF2B5EF4-FFF2-40B4-BE49-F238E27FC236}">
                <a16:creationId xmlns:a16="http://schemas.microsoft.com/office/drawing/2014/main" id="{CD819D81-B018-4FFD-92AA-AAA6A0833494}"/>
              </a:ext>
            </a:extLst>
          </p:cNvPr>
          <p:cNvSpPr/>
          <p:nvPr/>
        </p:nvSpPr>
        <p:spPr>
          <a:xfrm>
            <a:off x="0" y="132987"/>
            <a:ext cx="12192000" cy="576990"/>
          </a:xfrm>
          <a:prstGeom prst="rect">
            <a:avLst/>
          </a:prstGeom>
          <a:solidFill>
            <a:srgbClr val="E88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KS2 Pre-Session Survey</a:t>
            </a:r>
          </a:p>
        </p:txBody>
      </p:sp>
      <p:pic>
        <p:nvPicPr>
          <p:cNvPr id="47" name="Picture 46" descr="A picture containing clock, meter&#10;&#10;Description automatically generated">
            <a:extLst>
              <a:ext uri="{FF2B5EF4-FFF2-40B4-BE49-F238E27FC236}">
                <a16:creationId xmlns:a16="http://schemas.microsoft.com/office/drawing/2014/main" id="{F8C1EB12-BD2F-40E0-922A-1E8F5722C5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3683" y="184687"/>
            <a:ext cx="1466942" cy="505332"/>
          </a:xfrm>
          <a:prstGeom prst="rect">
            <a:avLst/>
          </a:prstGeom>
        </p:spPr>
      </p:pic>
      <p:sp>
        <p:nvSpPr>
          <p:cNvPr id="58" name="Rounded Rectangle 12">
            <a:extLst>
              <a:ext uri="{FF2B5EF4-FFF2-40B4-BE49-F238E27FC236}">
                <a16:creationId xmlns:a16="http://schemas.microsoft.com/office/drawing/2014/main" id="{F4E9870D-69EC-40B0-9593-914260DAF3AE}"/>
              </a:ext>
            </a:extLst>
          </p:cNvPr>
          <p:cNvSpPr/>
          <p:nvPr/>
        </p:nvSpPr>
        <p:spPr>
          <a:xfrm rot="10800000" flipV="1">
            <a:off x="545429" y="5588001"/>
            <a:ext cx="10835090" cy="963719"/>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2" name="TextBox 61">
            <a:extLst>
              <a:ext uri="{FF2B5EF4-FFF2-40B4-BE49-F238E27FC236}">
                <a16:creationId xmlns:a16="http://schemas.microsoft.com/office/drawing/2014/main" id="{8DD2D86C-BD77-4061-B273-B7ED8484B46D}"/>
              </a:ext>
            </a:extLst>
          </p:cNvPr>
          <p:cNvSpPr txBox="1"/>
          <p:nvPr/>
        </p:nvSpPr>
        <p:spPr>
          <a:xfrm>
            <a:off x="745146" y="5240577"/>
            <a:ext cx="101293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 know how to stay safe when gaming.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6" name="Graphic 65" descr="Worried face outline">
            <a:extLst>
              <a:ext uri="{FF2B5EF4-FFF2-40B4-BE49-F238E27FC236}">
                <a16:creationId xmlns:a16="http://schemas.microsoft.com/office/drawing/2014/main" id="{4157DE81-061F-4EDD-AE8F-B2196DCA2B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8230" y="5948703"/>
            <a:ext cx="592843" cy="592843"/>
          </a:xfrm>
          <a:prstGeom prst="rect">
            <a:avLst/>
          </a:prstGeom>
        </p:spPr>
      </p:pic>
      <p:pic>
        <p:nvPicPr>
          <p:cNvPr id="68" name="Graphic 67" descr="Tired face outline">
            <a:extLst>
              <a:ext uri="{FF2B5EF4-FFF2-40B4-BE49-F238E27FC236}">
                <a16:creationId xmlns:a16="http://schemas.microsoft.com/office/drawing/2014/main" id="{D860AECB-366F-42B1-BED7-D7FDF761A0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0712" y="5976300"/>
            <a:ext cx="592843" cy="592843"/>
          </a:xfrm>
          <a:prstGeom prst="rect">
            <a:avLst/>
          </a:prstGeom>
        </p:spPr>
      </p:pic>
      <p:pic>
        <p:nvPicPr>
          <p:cNvPr id="70" name="Graphic 69" descr="Smiling face outline">
            <a:extLst>
              <a:ext uri="{FF2B5EF4-FFF2-40B4-BE49-F238E27FC236}">
                <a16:creationId xmlns:a16="http://schemas.microsoft.com/office/drawing/2014/main" id="{8A5B89AB-9715-45B0-B021-0880A54C7C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87950" y="5948703"/>
            <a:ext cx="592843" cy="592843"/>
          </a:xfrm>
          <a:prstGeom prst="rect">
            <a:avLst/>
          </a:prstGeom>
        </p:spPr>
      </p:pic>
      <p:pic>
        <p:nvPicPr>
          <p:cNvPr id="72" name="Graphic 71" descr="Sad face outline">
            <a:extLst>
              <a:ext uri="{FF2B5EF4-FFF2-40B4-BE49-F238E27FC236}">
                <a16:creationId xmlns:a16="http://schemas.microsoft.com/office/drawing/2014/main" id="{F53F7DD5-167C-43C3-8B08-4309307418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9936" y="5958716"/>
            <a:ext cx="592843" cy="592843"/>
          </a:xfrm>
          <a:prstGeom prst="rect">
            <a:avLst/>
          </a:prstGeom>
        </p:spPr>
      </p:pic>
      <p:pic>
        <p:nvPicPr>
          <p:cNvPr id="75" name="Graphic 74" descr="Grinning face outline">
            <a:extLst>
              <a:ext uri="{FF2B5EF4-FFF2-40B4-BE49-F238E27FC236}">
                <a16:creationId xmlns:a16="http://schemas.microsoft.com/office/drawing/2014/main" id="{800AA30E-CF08-41C4-8021-A528FF59C9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41751" y="2190706"/>
            <a:ext cx="592843" cy="592843"/>
          </a:xfrm>
          <a:prstGeom prst="rect">
            <a:avLst/>
          </a:prstGeom>
        </p:spPr>
      </p:pic>
      <p:pic>
        <p:nvPicPr>
          <p:cNvPr id="76" name="Graphic 75" descr="Grinning face outline">
            <a:extLst>
              <a:ext uri="{FF2B5EF4-FFF2-40B4-BE49-F238E27FC236}">
                <a16:creationId xmlns:a16="http://schemas.microsoft.com/office/drawing/2014/main" id="{8A943FC0-F1CC-4A09-8196-1209660813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80123" y="4781789"/>
            <a:ext cx="592843" cy="592843"/>
          </a:xfrm>
          <a:prstGeom prst="rect">
            <a:avLst/>
          </a:prstGeom>
        </p:spPr>
      </p:pic>
      <p:pic>
        <p:nvPicPr>
          <p:cNvPr id="77" name="Graphic 76" descr="Grinning face outline">
            <a:extLst>
              <a:ext uri="{FF2B5EF4-FFF2-40B4-BE49-F238E27FC236}">
                <a16:creationId xmlns:a16="http://schemas.microsoft.com/office/drawing/2014/main" id="{A7AD4CC6-A65F-4A0B-9226-F8885DB62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37728" y="3511494"/>
            <a:ext cx="592843" cy="592843"/>
          </a:xfrm>
          <a:prstGeom prst="rect">
            <a:avLst/>
          </a:prstGeom>
        </p:spPr>
      </p:pic>
      <p:pic>
        <p:nvPicPr>
          <p:cNvPr id="78" name="Graphic 77" descr="Grinning face outline">
            <a:extLst>
              <a:ext uri="{FF2B5EF4-FFF2-40B4-BE49-F238E27FC236}">
                <a16:creationId xmlns:a16="http://schemas.microsoft.com/office/drawing/2014/main" id="{30FD2F17-DB75-4E67-84EC-3D3B9FE771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02274" y="5948939"/>
            <a:ext cx="592843" cy="592843"/>
          </a:xfrm>
          <a:prstGeom prst="rect">
            <a:avLst/>
          </a:prstGeom>
        </p:spPr>
      </p:pic>
      <p:sp>
        <p:nvSpPr>
          <p:cNvPr id="2" name="Rectangle: Rounded Corners 1">
            <a:extLst>
              <a:ext uri="{FF2B5EF4-FFF2-40B4-BE49-F238E27FC236}">
                <a16:creationId xmlns:a16="http://schemas.microsoft.com/office/drawing/2014/main" id="{5C77371E-5333-40BE-BC43-799443CB6C86}"/>
              </a:ext>
            </a:extLst>
          </p:cNvPr>
          <p:cNvSpPr/>
          <p:nvPr/>
        </p:nvSpPr>
        <p:spPr>
          <a:xfrm>
            <a:off x="218675" y="1111531"/>
            <a:ext cx="5619701" cy="520615"/>
          </a:xfrm>
          <a:prstGeom prst="roundRect">
            <a:avLst/>
          </a:prstGeom>
          <a:solidFill>
            <a:schemeClr val="accent2">
              <a:lumMod val="40000"/>
              <a:lumOff val="60000"/>
            </a:schemeClr>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School/Organisation</a:t>
            </a:r>
          </a:p>
        </p:txBody>
      </p:sp>
      <p:sp>
        <p:nvSpPr>
          <p:cNvPr id="34" name="Rectangle: Rounded Corners 33">
            <a:extLst>
              <a:ext uri="{FF2B5EF4-FFF2-40B4-BE49-F238E27FC236}">
                <a16:creationId xmlns:a16="http://schemas.microsoft.com/office/drawing/2014/main" id="{F5F3E83F-4D31-4E93-A609-C7F01B136B9D}"/>
              </a:ext>
            </a:extLst>
          </p:cNvPr>
          <p:cNvSpPr/>
          <p:nvPr/>
        </p:nvSpPr>
        <p:spPr>
          <a:xfrm>
            <a:off x="6193055" y="1101741"/>
            <a:ext cx="5619701" cy="524591"/>
          </a:xfrm>
          <a:prstGeom prst="roundRect">
            <a:avLst/>
          </a:prstGeom>
          <a:solidFill>
            <a:schemeClr val="accent2">
              <a:lumMod val="40000"/>
              <a:lumOff val="60000"/>
            </a:schemeClr>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Class:</a:t>
            </a:r>
          </a:p>
        </p:txBody>
      </p:sp>
      <p:sp>
        <p:nvSpPr>
          <p:cNvPr id="43" name="TextBox 42">
            <a:extLst>
              <a:ext uri="{FF2B5EF4-FFF2-40B4-BE49-F238E27FC236}">
                <a16:creationId xmlns:a16="http://schemas.microsoft.com/office/drawing/2014/main" id="{11781427-13B8-417B-971A-639CBC4EFB4F}"/>
              </a:ext>
            </a:extLst>
          </p:cNvPr>
          <p:cNvSpPr txBox="1"/>
          <p:nvPr/>
        </p:nvSpPr>
        <p:spPr>
          <a:xfrm>
            <a:off x="195882" y="6600515"/>
            <a:ext cx="22160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©YGAM 2020: All rights reserved</a:t>
            </a:r>
          </a:p>
        </p:txBody>
      </p:sp>
    </p:spTree>
    <p:extLst>
      <p:ext uri="{BB962C8B-B14F-4D97-AF65-F5344CB8AC3E}">
        <p14:creationId xmlns:p14="http://schemas.microsoft.com/office/powerpoint/2010/main" val="4195304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GET CREATIVE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3</a:t>
            </a:r>
          </a:p>
        </p:txBody>
      </p:sp>
      <p:pic>
        <p:nvPicPr>
          <p:cNvPr id="17" name="Picture 16" descr="A picture containing toy, doll, food&#10;&#10;Description automatically generated">
            <a:extLst>
              <a:ext uri="{FF2B5EF4-FFF2-40B4-BE49-F238E27FC236}">
                <a16:creationId xmlns:a16="http://schemas.microsoft.com/office/drawing/2014/main" id="{6DC3EC2D-65B4-4DE6-A5D1-8273EA83D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40" y="788837"/>
            <a:ext cx="6474483" cy="5685638"/>
          </a:xfrm>
          <a:prstGeom prst="rect">
            <a:avLst/>
          </a:prstGeom>
        </p:spPr>
      </p:pic>
      <p:sp>
        <p:nvSpPr>
          <p:cNvPr id="18" name="Content Placeholder 5">
            <a:extLst>
              <a:ext uri="{FF2B5EF4-FFF2-40B4-BE49-F238E27FC236}">
                <a16:creationId xmlns:a16="http://schemas.microsoft.com/office/drawing/2014/main" id="{70460440-A1B3-4089-B8B0-B32CDDC1C17B}"/>
              </a:ext>
            </a:extLst>
          </p:cNvPr>
          <p:cNvSpPr>
            <a:spLocks noGrp="1"/>
          </p:cNvSpPr>
          <p:nvPr>
            <p:ph idx="1"/>
          </p:nvPr>
        </p:nvSpPr>
        <p:spPr>
          <a:xfrm>
            <a:off x="7306022" y="1876994"/>
            <a:ext cx="4217193" cy="3989817"/>
          </a:xfrm>
        </p:spPr>
        <p:txBody>
          <a:bodyPr>
            <a:normAutofit/>
          </a:bodyPr>
          <a:lstStyle/>
          <a:p>
            <a:pPr marL="0" indent="0" algn="ctr" fontAlgn="base">
              <a:buNone/>
            </a:pPr>
            <a:r>
              <a:rPr lang="en-GB" sz="2400">
                <a:solidFill>
                  <a:schemeClr val="tx1"/>
                </a:solidFill>
              </a:rPr>
              <a:t>Produce a piece of art, write a play/poem or compose a piece of music inspired by the title ‘Keep Gaming Fun’.</a:t>
            </a:r>
            <a:endParaRPr lang="en-GB" sz="2400"/>
          </a:p>
          <a:p>
            <a:pPr marL="0" indent="0" algn="ctr" fontAlgn="base">
              <a:buNone/>
            </a:pPr>
            <a:endParaRPr lang="en-GB" sz="2400"/>
          </a:p>
          <a:p>
            <a:pPr marL="0" indent="0" algn="ctr" fontAlgn="base">
              <a:buNone/>
            </a:pPr>
            <a:r>
              <a:rPr lang="en-GB" sz="2400"/>
              <a:t>Explain the inspiration behind your work.  </a:t>
            </a:r>
          </a:p>
        </p:txBody>
      </p:sp>
    </p:spTree>
    <p:extLst>
      <p:ext uri="{BB962C8B-B14F-4D97-AF65-F5344CB8AC3E}">
        <p14:creationId xmlns:p14="http://schemas.microsoft.com/office/powerpoint/2010/main" val="2758490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TOP TIPS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3</a:t>
            </a:r>
          </a:p>
        </p:txBody>
      </p:sp>
      <p:sp>
        <p:nvSpPr>
          <p:cNvPr id="18" name="Content Placeholder 5">
            <a:extLst>
              <a:ext uri="{FF2B5EF4-FFF2-40B4-BE49-F238E27FC236}">
                <a16:creationId xmlns:a16="http://schemas.microsoft.com/office/drawing/2014/main" id="{70460440-A1B3-4089-B8B0-B32CDDC1C17B}"/>
              </a:ext>
            </a:extLst>
          </p:cNvPr>
          <p:cNvSpPr>
            <a:spLocks noGrp="1"/>
          </p:cNvSpPr>
          <p:nvPr>
            <p:ph idx="1"/>
          </p:nvPr>
        </p:nvSpPr>
        <p:spPr>
          <a:xfrm>
            <a:off x="399889" y="2345402"/>
            <a:ext cx="6293875" cy="3989817"/>
          </a:xfrm>
        </p:spPr>
        <p:txBody>
          <a:bodyPr>
            <a:normAutofit/>
          </a:bodyPr>
          <a:lstStyle/>
          <a:p>
            <a:pPr marL="0" indent="0" fontAlgn="base">
              <a:buNone/>
            </a:pPr>
            <a:r>
              <a:rPr lang="en-GB" sz="2400"/>
              <a:t>Looking back at our ideas at the start of the lesson, pick the top 3 tips for each person.</a:t>
            </a:r>
          </a:p>
        </p:txBody>
      </p:sp>
      <p:pic>
        <p:nvPicPr>
          <p:cNvPr id="3" name="Picture 2" descr="A close up of a logo&#10;&#10;Description automatically generated">
            <a:extLst>
              <a:ext uri="{FF2B5EF4-FFF2-40B4-BE49-F238E27FC236}">
                <a16:creationId xmlns:a16="http://schemas.microsoft.com/office/drawing/2014/main" id="{E3BE0493-D17F-4FB8-841B-A6FB770F3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473" y="804784"/>
            <a:ext cx="5249253" cy="5530435"/>
          </a:xfrm>
          <a:prstGeom prst="rect">
            <a:avLst/>
          </a:prstGeom>
        </p:spPr>
      </p:pic>
    </p:spTree>
    <p:extLst>
      <p:ext uri="{BB962C8B-B14F-4D97-AF65-F5344CB8AC3E}">
        <p14:creationId xmlns:p14="http://schemas.microsoft.com/office/powerpoint/2010/main" val="2297510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3</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ABFA33E-A1DE-4296-AC6D-1E52EC7C9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D4C505AE-5860-4AFC-B91E-B254C6C61156}"/>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4238054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room&#10;&#10;Description automatically generated">
            <a:extLst>
              <a:ext uri="{FF2B5EF4-FFF2-40B4-BE49-F238E27FC236}">
                <a16:creationId xmlns:a16="http://schemas.microsoft.com/office/drawing/2014/main" id="{5002ABC1-A495-434A-A869-42FC23ACCBCD}"/>
              </a:ext>
            </a:extLst>
          </p:cNvPr>
          <p:cNvPicPr>
            <a:picLocks noChangeAspect="1"/>
          </p:cNvPicPr>
          <p:nvPr/>
        </p:nvPicPr>
        <p:blipFill rotWithShape="1">
          <a:blip r:embed="rId2">
            <a:extLst>
              <a:ext uri="{28A0092B-C50C-407E-A947-70E740481C1C}">
                <a14:useLocalDpi xmlns:a14="http://schemas.microsoft.com/office/drawing/2010/main" val="0"/>
              </a:ext>
            </a:extLst>
          </a:blip>
          <a:srcRect l="6667"/>
          <a:stretch/>
        </p:blipFill>
        <p:spPr>
          <a:xfrm>
            <a:off x="20" y="10"/>
            <a:ext cx="12191980" cy="6857990"/>
          </a:xfrm>
          <a:prstGeom prst="rect">
            <a:avLst/>
          </a:prstGeom>
        </p:spPr>
      </p:pic>
      <p:sp>
        <p:nvSpPr>
          <p:cNvPr id="2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8022021" y="3231931"/>
            <a:ext cx="3852041" cy="1834056"/>
          </a:xfrm>
        </p:spPr>
        <p:txBody>
          <a:bodyPr>
            <a:normAutofit/>
          </a:bodyPr>
          <a:lstStyle/>
          <a:p>
            <a:r>
              <a:rPr lang="en-GB" sz="4000"/>
              <a:t>WHAT DO WE NEED TO STAY HEALTHY?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782910" y="5242675"/>
            <a:ext cx="4330262" cy="683284"/>
          </a:xfrm>
        </p:spPr>
        <p:txBody>
          <a:bodyPr>
            <a:normAutofit/>
          </a:bodyPr>
          <a:lstStyle/>
          <a:p>
            <a:r>
              <a:rPr lang="en-GB" sz="2000"/>
              <a:t>YEAR 5 / LESSON 4</a:t>
            </a:r>
          </a:p>
        </p:txBody>
      </p:sp>
      <p:cxnSp>
        <p:nvCxnSpPr>
          <p:cNvPr id="27"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03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334692" y="1138239"/>
            <a:ext cx="8320045" cy="1871662"/>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334692" y="3009901"/>
            <a:ext cx="4762499" cy="2457450"/>
          </a:xfrm>
        </p:spPr>
        <p:txBody>
          <a:bodyPr>
            <a:normAutofit/>
          </a:bodyPr>
          <a:lstStyle/>
          <a:p>
            <a:r>
              <a:rPr lang="en-GB">
                <a:solidFill>
                  <a:schemeClr val="tx1"/>
                </a:solidFill>
              </a:rPr>
              <a:t>What can we do instead of gaming to balance our time and promote a healthy lifestyle? </a:t>
            </a:r>
          </a:p>
          <a:p>
            <a:endParaRPr lang="en-GB" sz="800">
              <a:solidFill>
                <a:schemeClr val="tx1"/>
              </a:solidFill>
            </a:endParaRPr>
          </a:p>
          <a:p>
            <a:r>
              <a:rPr lang="en-GB">
                <a:solidFill>
                  <a:schemeClr val="tx1"/>
                </a:solidFill>
              </a:rPr>
              <a:t>Create a schedule that promotes a healthy balance.</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p:txBody>
          <a:bodyPr/>
          <a:lstStyle/>
          <a:p>
            <a:pPr marL="0" indent="0">
              <a:buNone/>
            </a:pPr>
            <a:r>
              <a:rPr lang="en-GB" b="1"/>
              <a:t>YEAR 5 / LESSON 4</a:t>
            </a:r>
          </a:p>
        </p:txBody>
      </p:sp>
      <p:pic>
        <p:nvPicPr>
          <p:cNvPr id="3" name="Picture 2" descr="A picture containing photo, posing, woman, group&#10;&#10;Description automatically generated">
            <a:extLst>
              <a:ext uri="{FF2B5EF4-FFF2-40B4-BE49-F238E27FC236}">
                <a16:creationId xmlns:a16="http://schemas.microsoft.com/office/drawing/2014/main" id="{D9DA9F9D-BE98-4133-BC9F-E1DEA38C6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6143" y="500465"/>
            <a:ext cx="5811768" cy="6050993"/>
          </a:xfrm>
          <a:prstGeom prst="rect">
            <a:avLst/>
          </a:prstGeom>
        </p:spPr>
      </p:pic>
    </p:spTree>
    <p:extLst>
      <p:ext uri="{BB962C8B-B14F-4D97-AF65-F5344CB8AC3E}">
        <p14:creationId xmlns:p14="http://schemas.microsoft.com/office/powerpoint/2010/main" val="1264893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075633" cy="3989817"/>
          </a:xfrm>
        </p:spPr>
        <p:txBody>
          <a:bodyPr>
            <a:normAutofit/>
          </a:bodyPr>
          <a:lstStyle/>
          <a:p>
            <a:pPr lvl="0"/>
            <a:r>
              <a:rPr lang="en-GB" sz="2400"/>
              <a:t>To understand how to be healthy</a:t>
            </a:r>
          </a:p>
          <a:p>
            <a:pPr lvl="0"/>
            <a:r>
              <a:rPr lang="en-GB" sz="2400"/>
              <a:t>To recognise the importance of balancing activities and hobbies</a:t>
            </a:r>
          </a:p>
          <a:p>
            <a:pPr lvl="0"/>
            <a:r>
              <a:rPr lang="en-GB" sz="2400"/>
              <a:t>To recognise the importance of physical and emotional wellbeing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4</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10412" y="1198605"/>
            <a:ext cx="4532621" cy="4831491"/>
          </a:xfrm>
          <a:prstGeom prst="rect">
            <a:avLst/>
          </a:prstGeom>
        </p:spPr>
      </p:pic>
    </p:spTree>
    <p:extLst>
      <p:ext uri="{BB962C8B-B14F-4D97-AF65-F5344CB8AC3E}">
        <p14:creationId xmlns:p14="http://schemas.microsoft.com/office/powerpoint/2010/main" val="2312433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fontAlgn="base"/>
            <a:r>
              <a:rPr lang="en-GB" sz="2400"/>
              <a:t>I understand how to stay healthy </a:t>
            </a:r>
          </a:p>
          <a:p>
            <a:pPr lvl="0" fontAlgn="base"/>
            <a:r>
              <a:rPr lang="en-GB" sz="2400"/>
              <a:t>I can think of ideas to help others stay healthy </a:t>
            </a:r>
          </a:p>
          <a:p>
            <a:pPr lvl="0" fontAlgn="base"/>
            <a:r>
              <a:rPr lang="en-GB" sz="2400"/>
              <a:t>I know that it’s important to look after physical </a:t>
            </a:r>
            <a:br>
              <a:rPr lang="en-GB" sz="2400"/>
            </a:br>
            <a:r>
              <a:rPr lang="en-GB" sz="2400"/>
              <a:t>health and emotional health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4</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extLst>
      <p:ext uri="{BB962C8B-B14F-4D97-AF65-F5344CB8AC3E}">
        <p14:creationId xmlns:p14="http://schemas.microsoft.com/office/powerpoint/2010/main" val="1897655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POST-IT – HOW DO WE STAY HEALTHY?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4</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7083336" y="2128364"/>
            <a:ext cx="4619260" cy="4036303"/>
          </a:xfrm>
        </p:spPr>
        <p:txBody>
          <a:bodyPr>
            <a:noAutofit/>
          </a:bodyPr>
          <a:lstStyle/>
          <a:p>
            <a:pPr marL="0" indent="0" fontAlgn="base">
              <a:buNone/>
            </a:pPr>
            <a:r>
              <a:rPr lang="en-US" sz="2400"/>
              <a:t>On post-it notes, list what we need to have a healthy lifestyle. </a:t>
            </a:r>
            <a:endParaRPr lang="en-GB" sz="2400"/>
          </a:p>
          <a:p>
            <a:pPr marL="0" indent="0" fontAlgn="base">
              <a:buNone/>
            </a:pPr>
            <a:endParaRPr lang="en-US" sz="2400"/>
          </a:p>
          <a:p>
            <a:pPr marL="0" indent="0" fontAlgn="base">
              <a:buNone/>
            </a:pPr>
            <a:r>
              <a:rPr lang="en-US" sz="2400"/>
              <a:t>Think about ways to keep both physically and emotionally healthy.</a:t>
            </a:r>
            <a:endParaRPr lang="en-GB" sz="2400"/>
          </a:p>
        </p:txBody>
      </p:sp>
      <p:pic>
        <p:nvPicPr>
          <p:cNvPr id="3" name="Picture 2" descr="A close up of a logo&#10;&#10;Description automatically generated">
            <a:extLst>
              <a:ext uri="{FF2B5EF4-FFF2-40B4-BE49-F238E27FC236}">
                <a16:creationId xmlns:a16="http://schemas.microsoft.com/office/drawing/2014/main" id="{1C12B8A5-59F2-4AF8-9E3B-1DADED098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69" y="1278034"/>
            <a:ext cx="6928248" cy="5361473"/>
          </a:xfrm>
          <a:prstGeom prst="rect">
            <a:avLst/>
          </a:prstGeom>
        </p:spPr>
      </p:pic>
      <p:sp>
        <p:nvSpPr>
          <p:cNvPr id="30" name="TextBox 29">
            <a:extLst>
              <a:ext uri="{FF2B5EF4-FFF2-40B4-BE49-F238E27FC236}">
                <a16:creationId xmlns:a16="http://schemas.microsoft.com/office/drawing/2014/main" id="{6E287722-62F1-4388-A80A-6F86265F13ED}"/>
              </a:ext>
            </a:extLst>
          </p:cNvPr>
          <p:cNvSpPr txBox="1"/>
          <p:nvPr/>
        </p:nvSpPr>
        <p:spPr>
          <a:xfrm>
            <a:off x="623024" y="2202943"/>
            <a:ext cx="17457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Take regular</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breaks</a:t>
            </a:r>
          </a:p>
        </p:txBody>
      </p:sp>
      <p:sp>
        <p:nvSpPr>
          <p:cNvPr id="21" name="TextBox 20">
            <a:extLst>
              <a:ext uri="{FF2B5EF4-FFF2-40B4-BE49-F238E27FC236}">
                <a16:creationId xmlns:a16="http://schemas.microsoft.com/office/drawing/2014/main" id="{A31AA38E-38E7-4B0C-A2B0-24D141E4A69C}"/>
              </a:ext>
            </a:extLst>
          </p:cNvPr>
          <p:cNvSpPr txBox="1"/>
          <p:nvPr/>
        </p:nvSpPr>
        <p:spPr>
          <a:xfrm rot="21078254">
            <a:off x="2644328" y="2284252"/>
            <a:ext cx="17457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Eat plenty</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of fruit</a:t>
            </a:r>
          </a:p>
        </p:txBody>
      </p:sp>
      <p:sp>
        <p:nvSpPr>
          <p:cNvPr id="24" name="TextBox 23">
            <a:extLst>
              <a:ext uri="{FF2B5EF4-FFF2-40B4-BE49-F238E27FC236}">
                <a16:creationId xmlns:a16="http://schemas.microsoft.com/office/drawing/2014/main" id="{C60B7225-4058-4E89-A562-CFBDBA46C790}"/>
              </a:ext>
            </a:extLst>
          </p:cNvPr>
          <p:cNvSpPr txBox="1"/>
          <p:nvPr/>
        </p:nvSpPr>
        <p:spPr>
          <a:xfrm rot="547959">
            <a:off x="4538923" y="2261055"/>
            <a:ext cx="1745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Make time </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to go outside</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and exercise</a:t>
            </a:r>
          </a:p>
        </p:txBody>
      </p:sp>
      <p:sp>
        <p:nvSpPr>
          <p:cNvPr id="25" name="TextBox 24">
            <a:extLst>
              <a:ext uri="{FF2B5EF4-FFF2-40B4-BE49-F238E27FC236}">
                <a16:creationId xmlns:a16="http://schemas.microsoft.com/office/drawing/2014/main" id="{CD300F3E-7F49-4767-A7E4-E1FEB0A671C7}"/>
              </a:ext>
            </a:extLst>
          </p:cNvPr>
          <p:cNvSpPr txBox="1"/>
          <p:nvPr/>
        </p:nvSpPr>
        <p:spPr>
          <a:xfrm rot="547959">
            <a:off x="4538923" y="4754359"/>
            <a:ext cx="17457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Avoid</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conflict</a:t>
            </a:r>
          </a:p>
        </p:txBody>
      </p:sp>
      <p:sp>
        <p:nvSpPr>
          <p:cNvPr id="26" name="TextBox 25">
            <a:extLst>
              <a:ext uri="{FF2B5EF4-FFF2-40B4-BE49-F238E27FC236}">
                <a16:creationId xmlns:a16="http://schemas.microsoft.com/office/drawing/2014/main" id="{CDBDC5D1-6958-4E26-B6C4-5643AFE2B9D7}"/>
              </a:ext>
            </a:extLst>
          </p:cNvPr>
          <p:cNvSpPr txBox="1"/>
          <p:nvPr/>
        </p:nvSpPr>
        <p:spPr>
          <a:xfrm rot="21177444">
            <a:off x="2556007" y="4260135"/>
            <a:ext cx="1745740" cy="92333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a:ea typeface="+mn-ea"/>
                <a:cs typeface="+mn-cs"/>
              </a:rPr>
              <a:t>Don’t become</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a:ea typeface="+mn-ea"/>
                <a:cs typeface="+mn-cs"/>
              </a:rPr>
              <a:t>obsessed with</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a:ea typeface="+mn-ea"/>
                <a:cs typeface="+mn-cs"/>
              </a:rPr>
              <a:t>a game</a:t>
            </a:r>
          </a:p>
        </p:txBody>
      </p:sp>
      <p:sp>
        <p:nvSpPr>
          <p:cNvPr id="43" name="TextBox 42">
            <a:extLst>
              <a:ext uri="{FF2B5EF4-FFF2-40B4-BE49-F238E27FC236}">
                <a16:creationId xmlns:a16="http://schemas.microsoft.com/office/drawing/2014/main" id="{E84BF320-87CA-42A5-BD4B-87F45EA3F0E2}"/>
              </a:ext>
            </a:extLst>
          </p:cNvPr>
          <p:cNvSpPr txBox="1"/>
          <p:nvPr/>
        </p:nvSpPr>
        <p:spPr>
          <a:xfrm rot="599167">
            <a:off x="532220" y="4542111"/>
            <a:ext cx="17457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Drink plenty</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of liquids</a:t>
            </a:r>
          </a:p>
        </p:txBody>
      </p:sp>
    </p:spTree>
    <p:extLst>
      <p:ext uri="{BB962C8B-B14F-4D97-AF65-F5344CB8AC3E}">
        <p14:creationId xmlns:p14="http://schemas.microsoft.com/office/powerpoint/2010/main" val="1297205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5511480-7313-4B11-8A9F-355285F60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479" y="1866471"/>
            <a:ext cx="10479042" cy="5438623"/>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PHYSICAL AND EMOTIONAL NEEDS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4</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0" y="1343101"/>
            <a:ext cx="12192000" cy="968635"/>
          </a:xfrm>
        </p:spPr>
        <p:txBody>
          <a:bodyPr vert="horz" lIns="91440" tIns="45720" rIns="91440" bIns="45720" rtlCol="0" anchor="t">
            <a:noAutofit/>
          </a:bodyPr>
          <a:lstStyle/>
          <a:p>
            <a:pPr marL="0" indent="0" algn="ctr" fontAlgn="base">
              <a:lnSpc>
                <a:spcPct val="100000"/>
              </a:lnSpc>
              <a:spcBef>
                <a:spcPts val="0"/>
              </a:spcBef>
              <a:buNone/>
            </a:pPr>
            <a:r>
              <a:rPr lang="en-US" sz="2400" b="1"/>
              <a:t>Using the words from the starter task, can you organise the words into </a:t>
            </a:r>
          </a:p>
          <a:p>
            <a:pPr marL="0" indent="0" algn="ctr" fontAlgn="base">
              <a:lnSpc>
                <a:spcPct val="100000"/>
              </a:lnSpc>
              <a:spcBef>
                <a:spcPts val="0"/>
              </a:spcBef>
              <a:buNone/>
            </a:pPr>
            <a:r>
              <a:rPr lang="en-US" sz="2400" b="1"/>
              <a:t>physical and emotional needs?</a:t>
            </a:r>
            <a:endParaRPr lang="en-GB" sz="3200" b="1"/>
          </a:p>
        </p:txBody>
      </p:sp>
      <p:sp>
        <p:nvSpPr>
          <p:cNvPr id="30" name="TextBox 29">
            <a:extLst>
              <a:ext uri="{FF2B5EF4-FFF2-40B4-BE49-F238E27FC236}">
                <a16:creationId xmlns:a16="http://schemas.microsoft.com/office/drawing/2014/main" id="{6E287722-62F1-4388-A80A-6F86265F13ED}"/>
              </a:ext>
            </a:extLst>
          </p:cNvPr>
          <p:cNvSpPr txBox="1"/>
          <p:nvPr/>
        </p:nvSpPr>
        <p:spPr>
          <a:xfrm rot="662323">
            <a:off x="9184298" y="2984932"/>
            <a:ext cx="17457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Take regular</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breaks</a:t>
            </a:r>
          </a:p>
        </p:txBody>
      </p:sp>
      <p:sp>
        <p:nvSpPr>
          <p:cNvPr id="21" name="TextBox 20">
            <a:extLst>
              <a:ext uri="{FF2B5EF4-FFF2-40B4-BE49-F238E27FC236}">
                <a16:creationId xmlns:a16="http://schemas.microsoft.com/office/drawing/2014/main" id="{A31AA38E-38E7-4B0C-A2B0-24D141E4A69C}"/>
              </a:ext>
            </a:extLst>
          </p:cNvPr>
          <p:cNvSpPr txBox="1"/>
          <p:nvPr/>
        </p:nvSpPr>
        <p:spPr>
          <a:xfrm>
            <a:off x="1675890" y="2933964"/>
            <a:ext cx="17457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Eat plenty</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of fruit</a:t>
            </a:r>
          </a:p>
        </p:txBody>
      </p:sp>
      <p:sp>
        <p:nvSpPr>
          <p:cNvPr id="24" name="TextBox 23">
            <a:extLst>
              <a:ext uri="{FF2B5EF4-FFF2-40B4-BE49-F238E27FC236}">
                <a16:creationId xmlns:a16="http://schemas.microsoft.com/office/drawing/2014/main" id="{C60B7225-4058-4E89-A562-CFBDBA46C790}"/>
              </a:ext>
            </a:extLst>
          </p:cNvPr>
          <p:cNvSpPr txBox="1"/>
          <p:nvPr/>
        </p:nvSpPr>
        <p:spPr>
          <a:xfrm rot="21207258">
            <a:off x="3510705" y="4531484"/>
            <a:ext cx="17457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Make time </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to go outside</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and exercise</a:t>
            </a:r>
          </a:p>
        </p:txBody>
      </p:sp>
      <p:sp>
        <p:nvSpPr>
          <p:cNvPr id="25" name="TextBox 24">
            <a:extLst>
              <a:ext uri="{FF2B5EF4-FFF2-40B4-BE49-F238E27FC236}">
                <a16:creationId xmlns:a16="http://schemas.microsoft.com/office/drawing/2014/main" id="{CD300F3E-7F49-4767-A7E4-E1FEB0A671C7}"/>
              </a:ext>
            </a:extLst>
          </p:cNvPr>
          <p:cNvSpPr txBox="1"/>
          <p:nvPr/>
        </p:nvSpPr>
        <p:spPr>
          <a:xfrm rot="547959">
            <a:off x="7996463" y="5191733"/>
            <a:ext cx="17457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Avoid</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conflict</a:t>
            </a:r>
          </a:p>
        </p:txBody>
      </p:sp>
      <p:sp>
        <p:nvSpPr>
          <p:cNvPr id="43" name="TextBox 42">
            <a:extLst>
              <a:ext uri="{FF2B5EF4-FFF2-40B4-BE49-F238E27FC236}">
                <a16:creationId xmlns:a16="http://schemas.microsoft.com/office/drawing/2014/main" id="{E84BF320-87CA-42A5-BD4B-87F45EA3F0E2}"/>
              </a:ext>
            </a:extLst>
          </p:cNvPr>
          <p:cNvSpPr txBox="1"/>
          <p:nvPr/>
        </p:nvSpPr>
        <p:spPr>
          <a:xfrm rot="599167">
            <a:off x="1534112" y="5286865"/>
            <a:ext cx="17457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Drink plenty</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of liquids</a:t>
            </a:r>
          </a:p>
        </p:txBody>
      </p:sp>
      <p:sp>
        <p:nvSpPr>
          <p:cNvPr id="13" name="TextBox 12">
            <a:extLst>
              <a:ext uri="{FF2B5EF4-FFF2-40B4-BE49-F238E27FC236}">
                <a16:creationId xmlns:a16="http://schemas.microsoft.com/office/drawing/2014/main" id="{70E95FAF-C674-4CF4-91D0-DC8F1AFDC602}"/>
              </a:ext>
            </a:extLst>
          </p:cNvPr>
          <p:cNvSpPr txBox="1"/>
          <p:nvPr/>
        </p:nvSpPr>
        <p:spPr>
          <a:xfrm rot="21177444">
            <a:off x="7159461" y="2795464"/>
            <a:ext cx="1745740" cy="92333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omic Sans MS"/>
                <a:ea typeface="+mn-ea"/>
                <a:cs typeface="+mn-cs"/>
              </a:rPr>
              <a:t>Don’t become</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a:ea typeface="+mn-ea"/>
                <a:cs typeface="+mn-cs"/>
              </a:rPr>
              <a:t>obsessed with</a:t>
            </a:r>
            <a:br>
              <a:rPr kumimoji="0" lang="en-GB"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br>
            <a:r>
              <a:rPr kumimoji="0" lang="en-GB" sz="1800" b="0" i="0" u="none" strike="noStrike" kern="1200" cap="none" spc="0" normalizeH="0" baseline="0" noProof="0">
                <a:ln>
                  <a:noFill/>
                </a:ln>
                <a:solidFill>
                  <a:prstClr val="black"/>
                </a:solidFill>
                <a:effectLst/>
                <a:uLnTx/>
                <a:uFillTx/>
                <a:latin typeface="Comic Sans MS"/>
                <a:ea typeface="+mn-ea"/>
                <a:cs typeface="+mn-cs"/>
              </a:rPr>
              <a:t>a game</a:t>
            </a:r>
          </a:p>
        </p:txBody>
      </p:sp>
      <p:sp>
        <p:nvSpPr>
          <p:cNvPr id="7" name="TextBox 6">
            <a:extLst>
              <a:ext uri="{FF2B5EF4-FFF2-40B4-BE49-F238E27FC236}">
                <a16:creationId xmlns:a16="http://schemas.microsoft.com/office/drawing/2014/main" id="{0A10AB7B-B826-45E7-80C2-9E1199B7086A}"/>
              </a:ext>
            </a:extLst>
          </p:cNvPr>
          <p:cNvSpPr txBox="1"/>
          <p:nvPr/>
        </p:nvSpPr>
        <p:spPr>
          <a:xfrm rot="16200000">
            <a:off x="266848" y="3726067"/>
            <a:ext cx="20002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33725"/>
                </a:solidFill>
                <a:effectLst/>
                <a:uLnTx/>
                <a:uFillTx/>
                <a:latin typeface="Calibri" panose="020F0502020204030204"/>
                <a:ea typeface="+mn-ea"/>
                <a:cs typeface="+mn-cs"/>
              </a:rPr>
              <a:t>PHYSICAL</a:t>
            </a:r>
          </a:p>
        </p:txBody>
      </p:sp>
      <p:sp>
        <p:nvSpPr>
          <p:cNvPr id="17" name="TextBox 16">
            <a:extLst>
              <a:ext uri="{FF2B5EF4-FFF2-40B4-BE49-F238E27FC236}">
                <a16:creationId xmlns:a16="http://schemas.microsoft.com/office/drawing/2014/main" id="{7045222B-1E67-4BDB-9906-A8A84DB8343F}"/>
              </a:ext>
            </a:extLst>
          </p:cNvPr>
          <p:cNvSpPr txBox="1"/>
          <p:nvPr/>
        </p:nvSpPr>
        <p:spPr>
          <a:xfrm rot="16200000">
            <a:off x="5757528" y="3593418"/>
            <a:ext cx="2420303" cy="7885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33725"/>
                </a:solidFill>
                <a:effectLst/>
                <a:uLnTx/>
                <a:uFillTx/>
                <a:latin typeface="Calibri" panose="020F0502020204030204"/>
                <a:ea typeface="+mn-ea"/>
                <a:cs typeface="+mn-cs"/>
              </a:rPr>
              <a:t>EMOTIONAL</a:t>
            </a:r>
          </a:p>
        </p:txBody>
      </p:sp>
    </p:spTree>
    <p:extLst>
      <p:ext uri="{BB962C8B-B14F-4D97-AF65-F5344CB8AC3E}">
        <p14:creationId xmlns:p14="http://schemas.microsoft.com/office/powerpoint/2010/main" val="657983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sign&#10;&#10;Description automatically generated">
            <a:extLst>
              <a:ext uri="{FF2B5EF4-FFF2-40B4-BE49-F238E27FC236}">
                <a16:creationId xmlns:a16="http://schemas.microsoft.com/office/drawing/2014/main" id="{FEB55FC0-A710-4817-8274-D8E16314D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397" y="4630711"/>
            <a:ext cx="1614766" cy="1154745"/>
          </a:xfrm>
          <a:prstGeom prst="rect">
            <a:avLst/>
          </a:prstGeom>
        </p:spPr>
      </p:pic>
      <p:pic>
        <p:nvPicPr>
          <p:cNvPr id="22" name="Picture 21" descr="A close up of a logo&#10;&#10;Description automatically generated">
            <a:extLst>
              <a:ext uri="{FF2B5EF4-FFF2-40B4-BE49-F238E27FC236}">
                <a16:creationId xmlns:a16="http://schemas.microsoft.com/office/drawing/2014/main" id="{14978A5D-29E1-4C23-9F8A-7D4E667F6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81" y="4531285"/>
            <a:ext cx="1795575" cy="1184038"/>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HOW DO PROFESSIONAL GAMERS STAY HEALTHY?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4</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248965" y="1537734"/>
            <a:ext cx="7942533" cy="1075997"/>
          </a:xfrm>
        </p:spPr>
        <p:txBody>
          <a:bodyPr>
            <a:noAutofit/>
          </a:bodyPr>
          <a:lstStyle/>
          <a:p>
            <a:pPr marL="0" indent="0" fontAlgn="base">
              <a:buNone/>
            </a:pPr>
            <a:r>
              <a:rPr lang="en-US" sz="2400" b="1">
                <a:solidFill>
                  <a:schemeClr val="accent2"/>
                </a:solidFill>
              </a:rPr>
              <a:t>Think about how a professional gamer may stay healthy. </a:t>
            </a:r>
            <a:endParaRPr lang="en-GB" sz="2400" b="1">
              <a:solidFill>
                <a:schemeClr val="accent2"/>
              </a:solidFill>
            </a:endParaRPr>
          </a:p>
          <a:p>
            <a:pPr marL="0" indent="0" fontAlgn="base">
              <a:buNone/>
            </a:pPr>
            <a:r>
              <a:rPr lang="en-US" sz="2400"/>
              <a:t>What would they need to do to balance the time gaming with maintaining a healthy lifestyle?</a:t>
            </a:r>
            <a:r>
              <a:rPr lang="en-GB" sz="2400"/>
              <a:t> </a:t>
            </a:r>
          </a:p>
        </p:txBody>
      </p:sp>
      <p:pic>
        <p:nvPicPr>
          <p:cNvPr id="3" name="Picture 2" descr="A picture containing toy, shirt&#10;&#10;Description automatically generated">
            <a:extLst>
              <a:ext uri="{FF2B5EF4-FFF2-40B4-BE49-F238E27FC236}">
                <a16:creationId xmlns:a16="http://schemas.microsoft.com/office/drawing/2014/main" id="{5EE14E9F-3DE3-482A-B659-853C80E62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408" y="666856"/>
            <a:ext cx="5524288" cy="5524288"/>
          </a:xfrm>
          <a:prstGeom prst="rect">
            <a:avLst/>
          </a:prstGeom>
        </p:spPr>
      </p:pic>
      <p:cxnSp>
        <p:nvCxnSpPr>
          <p:cNvPr id="11" name="Straight Connector 10">
            <a:extLst>
              <a:ext uri="{FF2B5EF4-FFF2-40B4-BE49-F238E27FC236}">
                <a16:creationId xmlns:a16="http://schemas.microsoft.com/office/drawing/2014/main" id="{C03B0D64-95FF-4BF3-8DAC-61AD53926A0F}"/>
              </a:ext>
            </a:extLst>
          </p:cNvPr>
          <p:cNvCxnSpPr>
            <a:cxnSpLocks/>
          </p:cNvCxnSpPr>
          <p:nvPr/>
        </p:nvCxnSpPr>
        <p:spPr>
          <a:xfrm flipH="1">
            <a:off x="3578764" y="3178713"/>
            <a:ext cx="12161" cy="26410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D2E0BAE-52F2-4013-9205-DB9CCF498C0F}"/>
              </a:ext>
            </a:extLst>
          </p:cNvPr>
          <p:cNvSpPr txBox="1"/>
          <p:nvPr/>
        </p:nvSpPr>
        <p:spPr>
          <a:xfrm>
            <a:off x="614998" y="2972343"/>
            <a:ext cx="26821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88C1C"/>
                </a:solidFill>
                <a:effectLst/>
                <a:uLnTx/>
                <a:uFillTx/>
                <a:latin typeface="Calibri" panose="020F0502020204030204"/>
                <a:ea typeface="+mn-ea"/>
                <a:cs typeface="+mn-cs"/>
              </a:rPr>
              <a:t>Task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In groups, create </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 thought shower or mind-map of ideas.</a:t>
            </a:r>
          </a:p>
        </p:txBody>
      </p:sp>
      <p:sp>
        <p:nvSpPr>
          <p:cNvPr id="23" name="TextBox 22">
            <a:extLst>
              <a:ext uri="{FF2B5EF4-FFF2-40B4-BE49-F238E27FC236}">
                <a16:creationId xmlns:a16="http://schemas.microsoft.com/office/drawing/2014/main" id="{9E3ABA0C-BB35-472D-BBE9-596606998734}"/>
              </a:ext>
            </a:extLst>
          </p:cNvPr>
          <p:cNvSpPr txBox="1"/>
          <p:nvPr/>
        </p:nvSpPr>
        <p:spPr>
          <a:xfrm>
            <a:off x="3750603" y="2942335"/>
            <a:ext cx="2950354" cy="1477328"/>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88C1C"/>
                </a:solidFill>
                <a:effectLst/>
                <a:uLnTx/>
                <a:uFillTx/>
                <a:latin typeface="Calibri" panose="020F0502020204030204"/>
                <a:ea typeface="+mn-ea"/>
                <a:cs typeface="+mn-cs"/>
              </a:rPr>
              <a:t>Task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Create a schedule for </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 professional gamer </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to ensure they have a </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well-balanced lifestyle.</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DAED44B8-6368-4570-A332-DC3F651DBFE5}"/>
              </a:ext>
            </a:extLst>
          </p:cNvPr>
          <p:cNvSpPr txBox="1"/>
          <p:nvPr/>
        </p:nvSpPr>
        <p:spPr>
          <a:xfrm>
            <a:off x="333375" y="5886223"/>
            <a:ext cx="6886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Make sure you can explain your ideas and reasoning.</a:t>
            </a:r>
          </a:p>
        </p:txBody>
      </p:sp>
    </p:spTree>
    <p:extLst>
      <p:ext uri="{BB962C8B-B14F-4D97-AF65-F5344CB8AC3E}">
        <p14:creationId xmlns:p14="http://schemas.microsoft.com/office/powerpoint/2010/main" val="677107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a:extLst>
              <a:ext uri="{FF2B5EF4-FFF2-40B4-BE49-F238E27FC236}">
                <a16:creationId xmlns:a16="http://schemas.microsoft.com/office/drawing/2014/main" id="{1A633DD6-1656-4A29-8E25-65E81A543220}"/>
              </a:ext>
            </a:extLst>
          </p:cNvPr>
          <p:cNvSpPr/>
          <p:nvPr/>
        </p:nvSpPr>
        <p:spPr>
          <a:xfrm rot="10800000" flipV="1">
            <a:off x="542068" y="2904612"/>
            <a:ext cx="10810386" cy="1250473"/>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Rounded Rectangle 12">
            <a:extLst>
              <a:ext uri="{FF2B5EF4-FFF2-40B4-BE49-F238E27FC236}">
                <a16:creationId xmlns:a16="http://schemas.microsoft.com/office/drawing/2014/main" id="{6B964224-EEFA-4299-9E7F-429A7CF0E291}"/>
              </a:ext>
            </a:extLst>
          </p:cNvPr>
          <p:cNvSpPr/>
          <p:nvPr/>
        </p:nvSpPr>
        <p:spPr>
          <a:xfrm rot="10800000" flipV="1">
            <a:off x="542067" y="1669045"/>
            <a:ext cx="10844619" cy="1134702"/>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40FA4CE4-AD93-4981-8ABA-24E0158553B6}"/>
              </a:ext>
            </a:extLst>
          </p:cNvPr>
          <p:cNvSpPr txBox="1"/>
          <p:nvPr/>
        </p:nvSpPr>
        <p:spPr>
          <a:xfrm>
            <a:off x="870076" y="1638342"/>
            <a:ext cx="10129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 understand why many people like to game.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raphic 8" descr="Worried face outline">
            <a:extLst>
              <a:ext uri="{FF2B5EF4-FFF2-40B4-BE49-F238E27FC236}">
                <a16:creationId xmlns:a16="http://schemas.microsoft.com/office/drawing/2014/main" id="{3A44E445-4B94-450E-AEDA-EF2D4D9C48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973" y="2179306"/>
            <a:ext cx="592843" cy="592843"/>
          </a:xfrm>
          <a:prstGeom prst="rect">
            <a:avLst/>
          </a:prstGeom>
        </p:spPr>
      </p:pic>
      <p:pic>
        <p:nvPicPr>
          <p:cNvPr id="11" name="Graphic 10" descr="Tired face outline">
            <a:extLst>
              <a:ext uri="{FF2B5EF4-FFF2-40B4-BE49-F238E27FC236}">
                <a16:creationId xmlns:a16="http://schemas.microsoft.com/office/drawing/2014/main" id="{9CF36489-88DA-4445-8BC5-6EEB8637CD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7523" y="2167645"/>
            <a:ext cx="592843" cy="592843"/>
          </a:xfrm>
          <a:prstGeom prst="rect">
            <a:avLst/>
          </a:prstGeom>
        </p:spPr>
      </p:pic>
      <p:pic>
        <p:nvPicPr>
          <p:cNvPr id="13" name="Graphic 12" descr="Smiling face outline">
            <a:extLst>
              <a:ext uri="{FF2B5EF4-FFF2-40B4-BE49-F238E27FC236}">
                <a16:creationId xmlns:a16="http://schemas.microsoft.com/office/drawing/2014/main" id="{6A182720-7046-4280-B2BA-D8D72BF11C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16511" y="2135369"/>
            <a:ext cx="592843" cy="592843"/>
          </a:xfrm>
          <a:prstGeom prst="rect">
            <a:avLst/>
          </a:prstGeom>
        </p:spPr>
      </p:pic>
      <p:pic>
        <p:nvPicPr>
          <p:cNvPr id="15" name="Graphic 14" descr="Sad face outline">
            <a:extLst>
              <a:ext uri="{FF2B5EF4-FFF2-40B4-BE49-F238E27FC236}">
                <a16:creationId xmlns:a16="http://schemas.microsoft.com/office/drawing/2014/main" id="{15F5B308-8665-48FC-A35F-9A86BEA259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310" y="2142866"/>
            <a:ext cx="592843" cy="592843"/>
          </a:xfrm>
          <a:prstGeom prst="rect">
            <a:avLst/>
          </a:prstGeom>
        </p:spPr>
      </p:pic>
      <p:sp>
        <p:nvSpPr>
          <p:cNvPr id="19" name="Rounded Rectangle 12">
            <a:extLst>
              <a:ext uri="{FF2B5EF4-FFF2-40B4-BE49-F238E27FC236}">
                <a16:creationId xmlns:a16="http://schemas.microsoft.com/office/drawing/2014/main" id="{BF9D85A6-70FA-4127-9F53-00E802BB819E}"/>
              </a:ext>
            </a:extLst>
          </p:cNvPr>
          <p:cNvSpPr/>
          <p:nvPr/>
        </p:nvSpPr>
        <p:spPr>
          <a:xfrm rot="10800000" flipV="1">
            <a:off x="512424" y="4269597"/>
            <a:ext cx="10844617" cy="1212740"/>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1" name="TextBox 20">
            <a:extLst>
              <a:ext uri="{FF2B5EF4-FFF2-40B4-BE49-F238E27FC236}">
                <a16:creationId xmlns:a16="http://schemas.microsoft.com/office/drawing/2014/main" id="{2ED495D7-7EB5-458A-96BA-A552884799B0}"/>
              </a:ext>
            </a:extLst>
          </p:cNvPr>
          <p:cNvSpPr txBox="1"/>
          <p:nvPr/>
        </p:nvSpPr>
        <p:spPr>
          <a:xfrm>
            <a:off x="779378" y="3835259"/>
            <a:ext cx="101293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 know where to get help if I am worried about gaming.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descr="Worried face outline">
            <a:extLst>
              <a:ext uri="{FF2B5EF4-FFF2-40B4-BE49-F238E27FC236}">
                <a16:creationId xmlns:a16="http://schemas.microsoft.com/office/drawing/2014/main" id="{2EDA33C2-681C-47FE-B69A-EADE8F1201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571" y="4725430"/>
            <a:ext cx="592843" cy="592843"/>
          </a:xfrm>
          <a:prstGeom prst="rect">
            <a:avLst/>
          </a:prstGeom>
        </p:spPr>
      </p:pic>
      <p:pic>
        <p:nvPicPr>
          <p:cNvPr id="25" name="Graphic 24" descr="Tired face outline">
            <a:extLst>
              <a:ext uri="{FF2B5EF4-FFF2-40B4-BE49-F238E27FC236}">
                <a16:creationId xmlns:a16="http://schemas.microsoft.com/office/drawing/2014/main" id="{BF1D3E1B-DBF6-46F0-9DE7-153BE71CD9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8051" y="4780506"/>
            <a:ext cx="592843" cy="592843"/>
          </a:xfrm>
          <a:prstGeom prst="rect">
            <a:avLst/>
          </a:prstGeom>
        </p:spPr>
      </p:pic>
      <p:pic>
        <p:nvPicPr>
          <p:cNvPr id="27" name="Graphic 26" descr="Smiling face outline">
            <a:extLst>
              <a:ext uri="{FF2B5EF4-FFF2-40B4-BE49-F238E27FC236}">
                <a16:creationId xmlns:a16="http://schemas.microsoft.com/office/drawing/2014/main" id="{2D6BAA69-326B-469E-936B-F1BE0BC8F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87950" y="4770149"/>
            <a:ext cx="592843" cy="592843"/>
          </a:xfrm>
          <a:prstGeom prst="rect">
            <a:avLst/>
          </a:prstGeom>
        </p:spPr>
      </p:pic>
      <p:pic>
        <p:nvPicPr>
          <p:cNvPr id="29" name="Graphic 28" descr="Sad face outline">
            <a:extLst>
              <a:ext uri="{FF2B5EF4-FFF2-40B4-BE49-F238E27FC236}">
                <a16:creationId xmlns:a16="http://schemas.microsoft.com/office/drawing/2014/main" id="{C7B0F98E-02A7-4C28-BA34-7BECCC9224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93892" y="4815339"/>
            <a:ext cx="592843" cy="592843"/>
          </a:xfrm>
          <a:prstGeom prst="rect">
            <a:avLst/>
          </a:prstGeom>
        </p:spPr>
      </p:pic>
      <p:sp>
        <p:nvSpPr>
          <p:cNvPr id="33" name="TextBox 32">
            <a:extLst>
              <a:ext uri="{FF2B5EF4-FFF2-40B4-BE49-F238E27FC236}">
                <a16:creationId xmlns:a16="http://schemas.microsoft.com/office/drawing/2014/main" id="{C4DB6D7B-2990-4CE1-A4B7-7D4824740F1C}"/>
              </a:ext>
            </a:extLst>
          </p:cNvPr>
          <p:cNvSpPr txBox="1"/>
          <p:nvPr/>
        </p:nvSpPr>
        <p:spPr>
          <a:xfrm>
            <a:off x="811470" y="2913835"/>
            <a:ext cx="101293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 understand the risks of gaming.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Graphic 34" descr="Worried face outline">
            <a:extLst>
              <a:ext uri="{FF2B5EF4-FFF2-40B4-BE49-F238E27FC236}">
                <a16:creationId xmlns:a16="http://schemas.microsoft.com/office/drawing/2014/main" id="{35EA8FF2-4980-4F0A-81DB-E5188C2ED5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570" y="3365413"/>
            <a:ext cx="592843" cy="592843"/>
          </a:xfrm>
          <a:prstGeom prst="rect">
            <a:avLst/>
          </a:prstGeom>
        </p:spPr>
      </p:pic>
      <p:pic>
        <p:nvPicPr>
          <p:cNvPr id="37" name="Graphic 36" descr="Tired face outline">
            <a:extLst>
              <a:ext uri="{FF2B5EF4-FFF2-40B4-BE49-F238E27FC236}">
                <a16:creationId xmlns:a16="http://schemas.microsoft.com/office/drawing/2014/main" id="{FB3F3074-A1D9-4569-A80A-97474AF8B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6217" y="3402787"/>
            <a:ext cx="592843" cy="592843"/>
          </a:xfrm>
          <a:prstGeom prst="rect">
            <a:avLst/>
          </a:prstGeom>
        </p:spPr>
      </p:pic>
      <p:pic>
        <p:nvPicPr>
          <p:cNvPr id="39" name="Graphic 38" descr="Smiling face outline">
            <a:extLst>
              <a:ext uri="{FF2B5EF4-FFF2-40B4-BE49-F238E27FC236}">
                <a16:creationId xmlns:a16="http://schemas.microsoft.com/office/drawing/2014/main" id="{06343D46-D8BD-4F35-9C05-8A32F1CC65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5641" y="3456428"/>
            <a:ext cx="592843" cy="592843"/>
          </a:xfrm>
          <a:prstGeom prst="rect">
            <a:avLst/>
          </a:prstGeom>
        </p:spPr>
      </p:pic>
      <p:pic>
        <p:nvPicPr>
          <p:cNvPr id="41" name="Graphic 40" descr="Sad face outline">
            <a:extLst>
              <a:ext uri="{FF2B5EF4-FFF2-40B4-BE49-F238E27FC236}">
                <a16:creationId xmlns:a16="http://schemas.microsoft.com/office/drawing/2014/main" id="{8677F110-0F5F-4381-9EAB-311E216767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310" y="3431694"/>
            <a:ext cx="592843" cy="592843"/>
          </a:xfrm>
          <a:prstGeom prst="rect">
            <a:avLst/>
          </a:prstGeom>
        </p:spPr>
      </p:pic>
      <p:sp>
        <p:nvSpPr>
          <p:cNvPr id="45" name="Rectangle 44">
            <a:extLst>
              <a:ext uri="{FF2B5EF4-FFF2-40B4-BE49-F238E27FC236}">
                <a16:creationId xmlns:a16="http://schemas.microsoft.com/office/drawing/2014/main" id="{CD819D81-B018-4FFD-92AA-AAA6A0833494}"/>
              </a:ext>
            </a:extLst>
          </p:cNvPr>
          <p:cNvSpPr/>
          <p:nvPr/>
        </p:nvSpPr>
        <p:spPr>
          <a:xfrm>
            <a:off x="0" y="172761"/>
            <a:ext cx="12192000" cy="914768"/>
          </a:xfrm>
          <a:prstGeom prst="rect">
            <a:avLst/>
          </a:prstGeom>
          <a:solidFill>
            <a:srgbClr val="E88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Post-Session Survey</a:t>
            </a:r>
          </a:p>
        </p:txBody>
      </p:sp>
      <p:pic>
        <p:nvPicPr>
          <p:cNvPr id="47" name="Picture 46" descr="A picture containing clock, meter&#10;&#10;Description automatically generated">
            <a:extLst>
              <a:ext uri="{FF2B5EF4-FFF2-40B4-BE49-F238E27FC236}">
                <a16:creationId xmlns:a16="http://schemas.microsoft.com/office/drawing/2014/main" id="{F8C1EB12-BD2F-40E0-922A-1E8F5722C5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4070" y="408652"/>
            <a:ext cx="1466942" cy="505332"/>
          </a:xfrm>
          <a:prstGeom prst="rect">
            <a:avLst/>
          </a:prstGeom>
        </p:spPr>
      </p:pic>
      <p:sp>
        <p:nvSpPr>
          <p:cNvPr id="58" name="Rounded Rectangle 12">
            <a:extLst>
              <a:ext uri="{FF2B5EF4-FFF2-40B4-BE49-F238E27FC236}">
                <a16:creationId xmlns:a16="http://schemas.microsoft.com/office/drawing/2014/main" id="{F4E9870D-69EC-40B0-9593-914260DAF3AE}"/>
              </a:ext>
            </a:extLst>
          </p:cNvPr>
          <p:cNvSpPr/>
          <p:nvPr/>
        </p:nvSpPr>
        <p:spPr>
          <a:xfrm rot="10800000" flipV="1">
            <a:off x="568007" y="5548388"/>
            <a:ext cx="10844615" cy="1116119"/>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2" name="TextBox 61">
            <a:extLst>
              <a:ext uri="{FF2B5EF4-FFF2-40B4-BE49-F238E27FC236}">
                <a16:creationId xmlns:a16="http://schemas.microsoft.com/office/drawing/2014/main" id="{8DD2D86C-BD77-4061-B273-B7ED8484B46D}"/>
              </a:ext>
            </a:extLst>
          </p:cNvPr>
          <p:cNvSpPr txBox="1"/>
          <p:nvPr/>
        </p:nvSpPr>
        <p:spPr>
          <a:xfrm>
            <a:off x="779378" y="5136102"/>
            <a:ext cx="101293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 know how to stay safe when gaming.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6" name="Graphic 65" descr="Worried face outline">
            <a:extLst>
              <a:ext uri="{FF2B5EF4-FFF2-40B4-BE49-F238E27FC236}">
                <a16:creationId xmlns:a16="http://schemas.microsoft.com/office/drawing/2014/main" id="{4157DE81-061F-4EDD-AE8F-B2196DCA2B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8230" y="5948703"/>
            <a:ext cx="592843" cy="592843"/>
          </a:xfrm>
          <a:prstGeom prst="rect">
            <a:avLst/>
          </a:prstGeom>
        </p:spPr>
      </p:pic>
      <p:pic>
        <p:nvPicPr>
          <p:cNvPr id="68" name="Graphic 67" descr="Tired face outline">
            <a:extLst>
              <a:ext uri="{FF2B5EF4-FFF2-40B4-BE49-F238E27FC236}">
                <a16:creationId xmlns:a16="http://schemas.microsoft.com/office/drawing/2014/main" id="{D860AECB-366F-42B1-BED7-D7FDF761A0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0712" y="5976300"/>
            <a:ext cx="592843" cy="592843"/>
          </a:xfrm>
          <a:prstGeom prst="rect">
            <a:avLst/>
          </a:prstGeom>
        </p:spPr>
      </p:pic>
      <p:pic>
        <p:nvPicPr>
          <p:cNvPr id="70" name="Graphic 69" descr="Smiling face outline">
            <a:extLst>
              <a:ext uri="{FF2B5EF4-FFF2-40B4-BE49-F238E27FC236}">
                <a16:creationId xmlns:a16="http://schemas.microsoft.com/office/drawing/2014/main" id="{8A5B89AB-9715-45B0-B021-0880A54C7C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87950" y="5948703"/>
            <a:ext cx="592843" cy="592843"/>
          </a:xfrm>
          <a:prstGeom prst="rect">
            <a:avLst/>
          </a:prstGeom>
        </p:spPr>
      </p:pic>
      <p:pic>
        <p:nvPicPr>
          <p:cNvPr id="72" name="Graphic 71" descr="Sad face outline">
            <a:extLst>
              <a:ext uri="{FF2B5EF4-FFF2-40B4-BE49-F238E27FC236}">
                <a16:creationId xmlns:a16="http://schemas.microsoft.com/office/drawing/2014/main" id="{F53F7DD5-167C-43C3-8B08-4309307418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35186" y="5958716"/>
            <a:ext cx="592843" cy="592843"/>
          </a:xfrm>
          <a:prstGeom prst="rect">
            <a:avLst/>
          </a:prstGeom>
        </p:spPr>
      </p:pic>
      <p:pic>
        <p:nvPicPr>
          <p:cNvPr id="75" name="Graphic 74" descr="Grinning face outline">
            <a:extLst>
              <a:ext uri="{FF2B5EF4-FFF2-40B4-BE49-F238E27FC236}">
                <a16:creationId xmlns:a16="http://schemas.microsoft.com/office/drawing/2014/main" id="{800AA30E-CF08-41C4-8021-A528FF59C9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47937" y="2091112"/>
            <a:ext cx="592843" cy="592843"/>
          </a:xfrm>
          <a:prstGeom prst="rect">
            <a:avLst/>
          </a:prstGeom>
        </p:spPr>
      </p:pic>
      <p:pic>
        <p:nvPicPr>
          <p:cNvPr id="76" name="Graphic 75" descr="Grinning face outline">
            <a:extLst>
              <a:ext uri="{FF2B5EF4-FFF2-40B4-BE49-F238E27FC236}">
                <a16:creationId xmlns:a16="http://schemas.microsoft.com/office/drawing/2014/main" id="{8A943FC0-F1CC-4A09-8196-1209660813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15845" y="4741884"/>
            <a:ext cx="592843" cy="592843"/>
          </a:xfrm>
          <a:prstGeom prst="rect">
            <a:avLst/>
          </a:prstGeom>
        </p:spPr>
      </p:pic>
      <p:pic>
        <p:nvPicPr>
          <p:cNvPr id="77" name="Graphic 76" descr="Grinning face outline">
            <a:extLst>
              <a:ext uri="{FF2B5EF4-FFF2-40B4-BE49-F238E27FC236}">
                <a16:creationId xmlns:a16="http://schemas.microsoft.com/office/drawing/2014/main" id="{A7AD4CC6-A65F-4A0B-9226-F8885DB62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09602" y="3431694"/>
            <a:ext cx="592843" cy="592843"/>
          </a:xfrm>
          <a:prstGeom prst="rect">
            <a:avLst/>
          </a:prstGeom>
        </p:spPr>
      </p:pic>
      <p:pic>
        <p:nvPicPr>
          <p:cNvPr id="78" name="Graphic 77" descr="Grinning face outline">
            <a:extLst>
              <a:ext uri="{FF2B5EF4-FFF2-40B4-BE49-F238E27FC236}">
                <a16:creationId xmlns:a16="http://schemas.microsoft.com/office/drawing/2014/main" id="{30FD2F17-DB75-4E67-84EC-3D3B9FE771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47937" y="5936771"/>
            <a:ext cx="592843" cy="592843"/>
          </a:xfrm>
          <a:prstGeom prst="rect">
            <a:avLst/>
          </a:prstGeom>
        </p:spPr>
      </p:pic>
      <p:sp>
        <p:nvSpPr>
          <p:cNvPr id="36" name="Rectangle: Rounded Corners 35">
            <a:extLst>
              <a:ext uri="{FF2B5EF4-FFF2-40B4-BE49-F238E27FC236}">
                <a16:creationId xmlns:a16="http://schemas.microsoft.com/office/drawing/2014/main" id="{2246942E-5D85-4ED0-B550-B2CDFEDE854C}"/>
              </a:ext>
            </a:extLst>
          </p:cNvPr>
          <p:cNvSpPr/>
          <p:nvPr/>
        </p:nvSpPr>
        <p:spPr>
          <a:xfrm>
            <a:off x="398200" y="1108779"/>
            <a:ext cx="5619701" cy="520615"/>
          </a:xfrm>
          <a:prstGeom prst="roundRect">
            <a:avLst/>
          </a:prstGeom>
          <a:solidFill>
            <a:schemeClr val="accent2">
              <a:lumMod val="40000"/>
              <a:lumOff val="60000"/>
            </a:schemeClr>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School/Organisation</a:t>
            </a:r>
          </a:p>
        </p:txBody>
      </p:sp>
      <p:sp>
        <p:nvSpPr>
          <p:cNvPr id="38" name="Rectangle: Rounded Corners 37">
            <a:extLst>
              <a:ext uri="{FF2B5EF4-FFF2-40B4-BE49-F238E27FC236}">
                <a16:creationId xmlns:a16="http://schemas.microsoft.com/office/drawing/2014/main" id="{5BA28C08-B5F0-48DA-9A40-7DA8CE34B477}"/>
              </a:ext>
            </a:extLst>
          </p:cNvPr>
          <p:cNvSpPr/>
          <p:nvPr/>
        </p:nvSpPr>
        <p:spPr>
          <a:xfrm>
            <a:off x="6328029" y="1126428"/>
            <a:ext cx="5619701" cy="524591"/>
          </a:xfrm>
          <a:prstGeom prst="roundRect">
            <a:avLst/>
          </a:prstGeom>
          <a:solidFill>
            <a:schemeClr val="accent2">
              <a:lumMod val="40000"/>
              <a:lumOff val="60000"/>
            </a:schemeClr>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Class:</a:t>
            </a:r>
          </a:p>
        </p:txBody>
      </p:sp>
      <p:sp>
        <p:nvSpPr>
          <p:cNvPr id="40" name="TextBox 39">
            <a:extLst>
              <a:ext uri="{FF2B5EF4-FFF2-40B4-BE49-F238E27FC236}">
                <a16:creationId xmlns:a16="http://schemas.microsoft.com/office/drawing/2014/main" id="{C06D09AF-D8DC-4F34-9D46-DDD9A80FA514}"/>
              </a:ext>
            </a:extLst>
          </p:cNvPr>
          <p:cNvSpPr txBox="1"/>
          <p:nvPr/>
        </p:nvSpPr>
        <p:spPr>
          <a:xfrm>
            <a:off x="232393" y="6646887"/>
            <a:ext cx="22160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©YGAM 2020: All rights reserved</a:t>
            </a:r>
          </a:p>
        </p:txBody>
      </p:sp>
    </p:spTree>
    <p:extLst>
      <p:ext uri="{BB962C8B-B14F-4D97-AF65-F5344CB8AC3E}">
        <p14:creationId xmlns:p14="http://schemas.microsoft.com/office/powerpoint/2010/main" val="2753479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toy&#10;&#10;Description automatically generated">
            <a:extLst>
              <a:ext uri="{FF2B5EF4-FFF2-40B4-BE49-F238E27FC236}">
                <a16:creationId xmlns:a16="http://schemas.microsoft.com/office/drawing/2014/main" id="{C31EB31A-A04A-49C5-8400-0EC67B608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762" y="1332916"/>
            <a:ext cx="6846401" cy="4877223"/>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TIME FOR SHARING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4</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665983" y="1549345"/>
            <a:ext cx="2748248" cy="1841326"/>
          </a:xfrm>
          <a:prstGeom prst="wedgeEllipseCallout">
            <a:avLst>
              <a:gd name="adj1" fmla="val 42977"/>
              <a:gd name="adj2" fmla="val 550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Oval 10">
            <a:extLst>
              <a:ext uri="{FF2B5EF4-FFF2-40B4-BE49-F238E27FC236}">
                <a16:creationId xmlns:a16="http://schemas.microsoft.com/office/drawing/2014/main" id="{E3738ED8-FAA2-43E7-9D88-D3B6E773CAE3}"/>
              </a:ext>
            </a:extLst>
          </p:cNvPr>
          <p:cNvSpPr/>
          <p:nvPr/>
        </p:nvSpPr>
        <p:spPr>
          <a:xfrm>
            <a:off x="4635230" y="1047670"/>
            <a:ext cx="2207497" cy="1479023"/>
          </a:xfrm>
          <a:prstGeom prst="wedgeEllipseCallout">
            <a:avLst>
              <a:gd name="adj1" fmla="val 38438"/>
              <a:gd name="adj2" fmla="val 567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Oval 11">
            <a:extLst>
              <a:ext uri="{FF2B5EF4-FFF2-40B4-BE49-F238E27FC236}">
                <a16:creationId xmlns:a16="http://schemas.microsoft.com/office/drawing/2014/main" id="{16E691D4-D64D-406C-92BC-F5B5B0698F3F}"/>
              </a:ext>
            </a:extLst>
          </p:cNvPr>
          <p:cNvSpPr/>
          <p:nvPr/>
        </p:nvSpPr>
        <p:spPr>
          <a:xfrm>
            <a:off x="8711163" y="1531660"/>
            <a:ext cx="3075020" cy="2318267"/>
          </a:xfrm>
          <a:prstGeom prst="wedgeEllipseCallout">
            <a:avLst>
              <a:gd name="adj1" fmla="val -41343"/>
              <a:gd name="adj2" fmla="val 5365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60AEBFC-E226-437A-846B-60F8D030B215}"/>
              </a:ext>
            </a:extLst>
          </p:cNvPr>
          <p:cNvSpPr txBox="1"/>
          <p:nvPr/>
        </p:nvSpPr>
        <p:spPr>
          <a:xfrm>
            <a:off x="840217" y="2023124"/>
            <a:ext cx="2470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Who would </a:t>
            </a:r>
            <a:b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like to..</a:t>
            </a:r>
          </a:p>
        </p:txBody>
      </p:sp>
      <p:sp>
        <p:nvSpPr>
          <p:cNvPr id="14" name="TextBox 13">
            <a:extLst>
              <a:ext uri="{FF2B5EF4-FFF2-40B4-BE49-F238E27FC236}">
                <a16:creationId xmlns:a16="http://schemas.microsoft.com/office/drawing/2014/main" id="{0FB2633C-CB0C-499A-895B-2243CF4855F5}"/>
              </a:ext>
            </a:extLst>
          </p:cNvPr>
          <p:cNvSpPr txBox="1"/>
          <p:nvPr/>
        </p:nvSpPr>
        <p:spPr>
          <a:xfrm>
            <a:off x="4438776" y="1332916"/>
            <a:ext cx="24705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..share their schedules..</a:t>
            </a:r>
          </a:p>
        </p:txBody>
      </p:sp>
      <p:sp>
        <p:nvSpPr>
          <p:cNvPr id="15" name="TextBox 14">
            <a:extLst>
              <a:ext uri="{FF2B5EF4-FFF2-40B4-BE49-F238E27FC236}">
                <a16:creationId xmlns:a16="http://schemas.microsoft.com/office/drawing/2014/main" id="{6B3E4AA7-0D82-4907-B179-925765377E20}"/>
              </a:ext>
            </a:extLst>
          </p:cNvPr>
          <p:cNvSpPr txBox="1"/>
          <p:nvPr/>
        </p:nvSpPr>
        <p:spPr>
          <a:xfrm>
            <a:off x="8887610" y="2265769"/>
            <a:ext cx="27575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..and explain </a:t>
            </a:r>
            <a:b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their reasoning?</a:t>
            </a:r>
          </a:p>
        </p:txBody>
      </p:sp>
      <p:pic>
        <p:nvPicPr>
          <p:cNvPr id="16" name="Picture 15" descr="A close up of a logo&#10;&#10;Description automatically generated">
            <a:extLst>
              <a:ext uri="{FF2B5EF4-FFF2-40B4-BE49-F238E27FC236}">
                <a16:creationId xmlns:a16="http://schemas.microsoft.com/office/drawing/2014/main" id="{EFDBF449-2CF7-47CD-9FEB-3F2C59E79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229" y="3607100"/>
            <a:ext cx="4632478" cy="4167207"/>
          </a:xfrm>
          <a:prstGeom prst="rect">
            <a:avLst/>
          </a:prstGeom>
        </p:spPr>
      </p:pic>
    </p:spTree>
    <p:extLst>
      <p:ext uri="{BB962C8B-B14F-4D97-AF65-F5344CB8AC3E}">
        <p14:creationId xmlns:p14="http://schemas.microsoft.com/office/powerpoint/2010/main" val="548256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4</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0EFD3A2-194B-4F2E-A422-3C244905C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913CA636-484A-482F-A184-731262CD17F4}"/>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2450216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74237" y="914400"/>
            <a:ext cx="3657600" cy="2887579"/>
          </a:xfrm>
        </p:spPr>
        <p:txBody>
          <a:bodyPr>
            <a:normAutofit/>
          </a:bodyPr>
          <a:lstStyle/>
          <a:p>
            <a:r>
              <a:rPr lang="en-GB" sz="4800">
                <a:solidFill>
                  <a:srgbClr val="FFFFFF"/>
                </a:solidFill>
              </a:rPr>
              <a:t>WHAT DO </a:t>
            </a:r>
            <a:br>
              <a:rPr lang="en-GB" sz="4800">
                <a:solidFill>
                  <a:srgbClr val="FFFFFF"/>
                </a:solidFill>
              </a:rPr>
            </a:br>
            <a:r>
              <a:rPr lang="en-GB" sz="4800">
                <a:solidFill>
                  <a:srgbClr val="FFFFFF"/>
                </a:solidFill>
              </a:rPr>
              <a:t>WE NEED </a:t>
            </a:r>
            <a:br>
              <a:rPr lang="en-GB" sz="4800">
                <a:solidFill>
                  <a:srgbClr val="FFFFFF"/>
                </a:solidFill>
              </a:rPr>
            </a:br>
            <a:r>
              <a:rPr lang="en-GB" sz="4800">
                <a:solidFill>
                  <a:srgbClr val="FFFFFF"/>
                </a:solidFill>
              </a:rPr>
              <a:t>TO STAY HEALTHY?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74237" y="4170501"/>
            <a:ext cx="3657600" cy="1525597"/>
          </a:xfrm>
        </p:spPr>
        <p:txBody>
          <a:bodyPr>
            <a:normAutofit/>
          </a:bodyPr>
          <a:lstStyle/>
          <a:p>
            <a:r>
              <a:rPr lang="en-GB" sz="2000" dirty="0">
                <a:solidFill>
                  <a:srgbClr val="FFFFFF"/>
                </a:solidFill>
              </a:rPr>
              <a:t>YEAR 5 / LESSON 5</a:t>
            </a:r>
          </a:p>
        </p:txBody>
      </p:sp>
      <p:cxnSp>
        <p:nvCxnSpPr>
          <p:cNvPr id="11"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oy, doll&#10;&#10;Description automatically generated">
            <a:extLst>
              <a:ext uri="{FF2B5EF4-FFF2-40B4-BE49-F238E27FC236}">
                <a16:creationId xmlns:a16="http://schemas.microsoft.com/office/drawing/2014/main" id="{F82717F0-FD2E-4026-A8A4-6209644AE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22" y="868895"/>
            <a:ext cx="6553545" cy="5128151"/>
          </a:xfrm>
          <a:prstGeom prst="rect">
            <a:avLst/>
          </a:prstGeom>
        </p:spPr>
      </p:pic>
    </p:spTree>
    <p:extLst>
      <p:ext uri="{BB962C8B-B14F-4D97-AF65-F5344CB8AC3E}">
        <p14:creationId xmlns:p14="http://schemas.microsoft.com/office/powerpoint/2010/main" val="2590455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248968" y="1516856"/>
            <a:ext cx="4136602" cy="150018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328474" y="3042311"/>
            <a:ext cx="4554244" cy="3028650"/>
          </a:xfrm>
        </p:spPr>
        <p:txBody>
          <a:bodyPr>
            <a:normAutofit/>
          </a:bodyPr>
          <a:lstStyle/>
          <a:p>
            <a:r>
              <a:rPr lang="en-GB">
                <a:solidFill>
                  <a:schemeClr val="tx1"/>
                </a:solidFill>
              </a:rPr>
              <a:t>Design a safe game for other students. Consider how gaming sites are designed and how we are kept safe. Think of a new, exciting game which also protects the people that play.</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p:txBody>
          <a:bodyPr/>
          <a:lstStyle/>
          <a:p>
            <a:pPr marL="0" indent="0">
              <a:buNone/>
            </a:pPr>
            <a:r>
              <a:rPr lang="en-GB" b="1"/>
              <a:t>YEAR 5 / LESSON 5</a:t>
            </a:r>
          </a:p>
        </p:txBody>
      </p:sp>
      <p:pic>
        <p:nvPicPr>
          <p:cNvPr id="3" name="Picture 2" descr="A picture containing computer, clock&#10;&#10;Description automatically generated">
            <a:extLst>
              <a:ext uri="{FF2B5EF4-FFF2-40B4-BE49-F238E27FC236}">
                <a16:creationId xmlns:a16="http://schemas.microsoft.com/office/drawing/2014/main" id="{A035AF8E-C749-48BE-85D7-CC656C28C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492" y="1276764"/>
            <a:ext cx="7676507" cy="5088525"/>
          </a:xfrm>
          <a:prstGeom prst="rect">
            <a:avLst/>
          </a:prstGeom>
        </p:spPr>
      </p:pic>
    </p:spTree>
    <p:extLst>
      <p:ext uri="{BB962C8B-B14F-4D97-AF65-F5344CB8AC3E}">
        <p14:creationId xmlns:p14="http://schemas.microsoft.com/office/powerpoint/2010/main" val="1411878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5" y="1991836"/>
            <a:ext cx="6409285" cy="3989817"/>
          </a:xfrm>
        </p:spPr>
        <p:txBody>
          <a:bodyPr>
            <a:normAutofit/>
          </a:bodyPr>
          <a:lstStyle/>
          <a:p>
            <a:pPr lvl="0" fontAlgn="base"/>
            <a:r>
              <a:rPr lang="en-GB" sz="2400"/>
              <a:t>To understand what is meant by risk </a:t>
            </a:r>
          </a:p>
          <a:p>
            <a:pPr lvl="0" fontAlgn="base"/>
            <a:r>
              <a:rPr lang="en-GB" sz="2400"/>
              <a:t>To understand how risks can be reduced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5</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10412" y="1260894"/>
            <a:ext cx="4532621" cy="4831491"/>
          </a:xfrm>
          <a:prstGeom prst="rect">
            <a:avLst/>
          </a:prstGeom>
        </p:spPr>
      </p:pic>
    </p:spTree>
    <p:extLst>
      <p:ext uri="{BB962C8B-B14F-4D97-AF65-F5344CB8AC3E}">
        <p14:creationId xmlns:p14="http://schemas.microsoft.com/office/powerpoint/2010/main" val="1934309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322839" y="1992086"/>
            <a:ext cx="7394707" cy="3989817"/>
          </a:xfrm>
        </p:spPr>
        <p:txBody>
          <a:bodyPr>
            <a:normAutofit/>
          </a:bodyPr>
          <a:lstStyle/>
          <a:p>
            <a:pPr lvl="0" fontAlgn="base"/>
            <a:r>
              <a:rPr lang="en-GB" sz="2400"/>
              <a:t>I can define risk </a:t>
            </a:r>
          </a:p>
          <a:p>
            <a:pPr lvl="0" fontAlgn="base"/>
            <a:r>
              <a:rPr lang="en-GB" sz="2400"/>
              <a:t>I can suggest ways to reduce risks to myself and others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5</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extLst>
      <p:ext uri="{BB962C8B-B14F-4D97-AF65-F5344CB8AC3E}">
        <p14:creationId xmlns:p14="http://schemas.microsoft.com/office/powerpoint/2010/main" val="698610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RISK</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5</a:t>
            </a:r>
          </a:p>
        </p:txBody>
      </p:sp>
      <p:graphicFrame>
        <p:nvGraphicFramePr>
          <p:cNvPr id="19" name="Content Placeholder 5">
            <a:extLst>
              <a:ext uri="{FF2B5EF4-FFF2-40B4-BE49-F238E27FC236}">
                <a16:creationId xmlns:a16="http://schemas.microsoft.com/office/drawing/2014/main" id="{C964FFC3-2B0A-488A-811A-19EC310D5FA3}"/>
              </a:ext>
            </a:extLst>
          </p:cNvPr>
          <p:cNvGraphicFramePr>
            <a:graphicFrameLocks noGrp="1"/>
          </p:cNvGraphicFramePr>
          <p:nvPr>
            <p:ph idx="1"/>
            <p:extLst>
              <p:ext uri="{D42A27DB-BD31-4B8C-83A1-F6EECF244321}">
                <p14:modId xmlns:p14="http://schemas.microsoft.com/office/powerpoint/2010/main" val="3911946614"/>
              </p:ext>
            </p:extLst>
          </p:nvPr>
        </p:nvGraphicFramePr>
        <p:xfrm>
          <a:off x="382131" y="1634162"/>
          <a:ext cx="11363026" cy="435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picture containing building, clock&#10;&#10;Description automatically generated">
            <a:extLst>
              <a:ext uri="{FF2B5EF4-FFF2-40B4-BE49-F238E27FC236}">
                <a16:creationId xmlns:a16="http://schemas.microsoft.com/office/drawing/2014/main" id="{39214C0A-A745-4902-AB47-D4F1676614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7320" y="2251084"/>
            <a:ext cx="3585712" cy="3124422"/>
          </a:xfrm>
          <a:prstGeom prst="rect">
            <a:avLst/>
          </a:prstGeom>
        </p:spPr>
      </p:pic>
    </p:spTree>
    <p:extLst>
      <p:ext uri="{BB962C8B-B14F-4D97-AF65-F5344CB8AC3E}">
        <p14:creationId xmlns:p14="http://schemas.microsoft.com/office/powerpoint/2010/main" val="5810901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EDU-GAME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5</a:t>
            </a:r>
          </a:p>
        </p:txBody>
      </p:sp>
      <p:sp>
        <p:nvSpPr>
          <p:cNvPr id="17" name="Content Placeholder 5">
            <a:extLst>
              <a:ext uri="{FF2B5EF4-FFF2-40B4-BE49-F238E27FC236}">
                <a16:creationId xmlns:a16="http://schemas.microsoft.com/office/drawing/2014/main" id="{7FCFD3DB-25A2-46B4-81A8-D02B1313805E}"/>
              </a:ext>
            </a:extLst>
          </p:cNvPr>
          <p:cNvSpPr>
            <a:spLocks noGrp="1"/>
          </p:cNvSpPr>
          <p:nvPr>
            <p:ph idx="1"/>
          </p:nvPr>
        </p:nvSpPr>
        <p:spPr>
          <a:xfrm>
            <a:off x="7625918" y="1967258"/>
            <a:ext cx="4192876" cy="3989817"/>
          </a:xfrm>
        </p:spPr>
        <p:txBody>
          <a:bodyPr>
            <a:normAutofit/>
          </a:bodyPr>
          <a:lstStyle/>
          <a:p>
            <a:pPr marL="0" indent="0" fontAlgn="base">
              <a:buNone/>
            </a:pPr>
            <a:r>
              <a:rPr lang="en-GB" sz="2400"/>
              <a:t>Create a game or a quiz to educate people about staying safe when playing games. </a:t>
            </a:r>
          </a:p>
          <a:p>
            <a:pPr marL="0" indent="0" fontAlgn="base">
              <a:buNone/>
            </a:pPr>
            <a:endParaRPr lang="en-GB" sz="2400"/>
          </a:p>
          <a:p>
            <a:pPr marL="0" indent="0" fontAlgn="base">
              <a:buNone/>
            </a:pPr>
            <a:r>
              <a:rPr lang="en-GB" sz="2400"/>
              <a:t>Think about the risks and what you can do to keep people safe.  </a:t>
            </a:r>
          </a:p>
        </p:txBody>
      </p:sp>
      <p:pic>
        <p:nvPicPr>
          <p:cNvPr id="7" name="Picture 6" descr="A picture containing computer, clock&#10;&#10;Description automatically generated">
            <a:extLst>
              <a:ext uri="{FF2B5EF4-FFF2-40B4-BE49-F238E27FC236}">
                <a16:creationId xmlns:a16="http://schemas.microsoft.com/office/drawing/2014/main" id="{D44D254A-FF6B-4B54-BF85-85338F7FF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64" y="1645764"/>
            <a:ext cx="7270421" cy="4819343"/>
          </a:xfrm>
          <a:prstGeom prst="rect">
            <a:avLst/>
          </a:prstGeom>
        </p:spPr>
      </p:pic>
    </p:spTree>
    <p:extLst>
      <p:ext uri="{BB962C8B-B14F-4D97-AF65-F5344CB8AC3E}">
        <p14:creationId xmlns:p14="http://schemas.microsoft.com/office/powerpoint/2010/main" val="1501681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REVIEW</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5</a:t>
            </a:r>
          </a:p>
        </p:txBody>
      </p:sp>
      <p:sp>
        <p:nvSpPr>
          <p:cNvPr id="17" name="Content Placeholder 5">
            <a:extLst>
              <a:ext uri="{FF2B5EF4-FFF2-40B4-BE49-F238E27FC236}">
                <a16:creationId xmlns:a16="http://schemas.microsoft.com/office/drawing/2014/main" id="{7FCFD3DB-25A2-46B4-81A8-D02B1313805E}"/>
              </a:ext>
            </a:extLst>
          </p:cNvPr>
          <p:cNvSpPr>
            <a:spLocks noGrp="1"/>
          </p:cNvSpPr>
          <p:nvPr>
            <p:ph idx="1"/>
          </p:nvPr>
        </p:nvSpPr>
        <p:spPr>
          <a:xfrm>
            <a:off x="346228" y="1944211"/>
            <a:ext cx="4793943" cy="4232752"/>
          </a:xfrm>
        </p:spPr>
        <p:txBody>
          <a:bodyPr>
            <a:normAutofit/>
          </a:bodyPr>
          <a:lstStyle/>
          <a:p>
            <a:pPr marL="0" indent="0" fontAlgn="base">
              <a:buNone/>
            </a:pPr>
            <a:r>
              <a:rPr lang="en-GB" sz="2400"/>
              <a:t>Looking back at the risks we saw at the start of the lesson, what one is most risky, and why? </a:t>
            </a:r>
          </a:p>
          <a:p>
            <a:pPr fontAlgn="base"/>
            <a:r>
              <a:rPr lang="en-GB" sz="2400"/>
              <a:t>Write a sentence about it and explain why it is risky. </a:t>
            </a:r>
          </a:p>
          <a:p>
            <a:pPr fontAlgn="base"/>
            <a:r>
              <a:rPr lang="en-GB" sz="2400"/>
              <a:t>Can you think of ways to make it less risky?</a:t>
            </a:r>
          </a:p>
          <a:p>
            <a:pPr marL="0" indent="0" fontAlgn="base">
              <a:buNone/>
            </a:pPr>
            <a:endParaRPr lang="en-GB" sz="2400"/>
          </a:p>
        </p:txBody>
      </p:sp>
      <p:pic>
        <p:nvPicPr>
          <p:cNvPr id="8" name="Picture 7" descr="A picture containing computer, clock&#10;&#10;Description automatically generated">
            <a:extLst>
              <a:ext uri="{FF2B5EF4-FFF2-40B4-BE49-F238E27FC236}">
                <a16:creationId xmlns:a16="http://schemas.microsoft.com/office/drawing/2014/main" id="{289EC1E0-9117-4771-BC11-F0CEB532C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4829" y="1485297"/>
            <a:ext cx="6802396" cy="4509103"/>
          </a:xfrm>
          <a:prstGeom prst="rect">
            <a:avLst/>
          </a:prstGeom>
        </p:spPr>
      </p:pic>
      <p:sp>
        <p:nvSpPr>
          <p:cNvPr id="6" name="Freeform: Shape 5">
            <a:extLst>
              <a:ext uri="{FF2B5EF4-FFF2-40B4-BE49-F238E27FC236}">
                <a16:creationId xmlns:a16="http://schemas.microsoft.com/office/drawing/2014/main" id="{42E642CF-5D66-4554-BAEB-602B2FDB8CD5}"/>
              </a:ext>
            </a:extLst>
          </p:cNvPr>
          <p:cNvSpPr/>
          <p:nvPr/>
        </p:nvSpPr>
        <p:spPr>
          <a:xfrm>
            <a:off x="8664728" y="3213012"/>
            <a:ext cx="359454" cy="567559"/>
          </a:xfrm>
          <a:custGeom>
            <a:avLst/>
            <a:gdLst>
              <a:gd name="connsiteX0" fmla="*/ 280626 w 359454"/>
              <a:gd name="connsiteY0" fmla="*/ 22072 h 567559"/>
              <a:gd name="connsiteX1" fmla="*/ 182880 w 359454"/>
              <a:gd name="connsiteY1" fmla="*/ 0 h 567559"/>
              <a:gd name="connsiteX2" fmla="*/ 100900 w 359454"/>
              <a:gd name="connsiteY2" fmla="*/ 18919 h 567559"/>
              <a:gd name="connsiteX3" fmla="*/ 47297 w 359454"/>
              <a:gd name="connsiteY3" fmla="*/ 104053 h 567559"/>
              <a:gd name="connsiteX4" fmla="*/ 0 w 359454"/>
              <a:gd name="connsiteY4" fmla="*/ 460354 h 567559"/>
              <a:gd name="connsiteX5" fmla="*/ 37838 w 359454"/>
              <a:gd name="connsiteY5" fmla="*/ 554947 h 567559"/>
              <a:gd name="connsiteX6" fmla="*/ 204952 w 359454"/>
              <a:gd name="connsiteY6" fmla="*/ 567559 h 567559"/>
              <a:gd name="connsiteX7" fmla="*/ 309004 w 359454"/>
              <a:gd name="connsiteY7" fmla="*/ 545487 h 567559"/>
              <a:gd name="connsiteX8" fmla="*/ 324770 w 359454"/>
              <a:gd name="connsiteY8" fmla="*/ 523416 h 567559"/>
              <a:gd name="connsiteX9" fmla="*/ 337382 w 359454"/>
              <a:gd name="connsiteY9" fmla="*/ 510803 h 567559"/>
              <a:gd name="connsiteX10" fmla="*/ 359454 w 359454"/>
              <a:gd name="connsiteY10" fmla="*/ 457200 h 567559"/>
              <a:gd name="connsiteX11" fmla="*/ 356301 w 359454"/>
              <a:gd name="connsiteY11" fmla="*/ 378373 h 567559"/>
              <a:gd name="connsiteX12" fmla="*/ 315311 w 359454"/>
              <a:gd name="connsiteY12" fmla="*/ 227024 h 567559"/>
              <a:gd name="connsiteX13" fmla="*/ 280626 w 359454"/>
              <a:gd name="connsiteY13" fmla="*/ 22072 h 56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454" h="567559">
                <a:moveTo>
                  <a:pt x="280626" y="22072"/>
                </a:moveTo>
                <a:lnTo>
                  <a:pt x="182880" y="0"/>
                </a:lnTo>
                <a:lnTo>
                  <a:pt x="100900" y="18919"/>
                </a:lnTo>
                <a:lnTo>
                  <a:pt x="47297" y="104053"/>
                </a:lnTo>
                <a:lnTo>
                  <a:pt x="0" y="460354"/>
                </a:lnTo>
                <a:lnTo>
                  <a:pt x="37838" y="554947"/>
                </a:lnTo>
                <a:lnTo>
                  <a:pt x="204952" y="567559"/>
                </a:lnTo>
                <a:lnTo>
                  <a:pt x="309004" y="545487"/>
                </a:lnTo>
                <a:cubicBezTo>
                  <a:pt x="314259" y="538130"/>
                  <a:pt x="318763" y="530173"/>
                  <a:pt x="324770" y="523416"/>
                </a:cubicBezTo>
                <a:cubicBezTo>
                  <a:pt x="342162" y="503850"/>
                  <a:pt x="328827" y="527912"/>
                  <a:pt x="337382" y="510803"/>
                </a:cubicBezTo>
                <a:lnTo>
                  <a:pt x="359454" y="457200"/>
                </a:lnTo>
                <a:lnTo>
                  <a:pt x="356301" y="378373"/>
                </a:lnTo>
                <a:lnTo>
                  <a:pt x="315311" y="227024"/>
                </a:lnTo>
                <a:lnTo>
                  <a:pt x="280626" y="220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building, clock&#10;&#10;Description automatically generated">
            <a:extLst>
              <a:ext uri="{FF2B5EF4-FFF2-40B4-BE49-F238E27FC236}">
                <a16:creationId xmlns:a16="http://schemas.microsoft.com/office/drawing/2014/main" id="{2EE7AB60-33F2-4A98-8FFD-B51E26678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084" y="2983088"/>
            <a:ext cx="1023492" cy="891823"/>
          </a:xfrm>
          <a:prstGeom prst="rect">
            <a:avLst/>
          </a:prstGeom>
        </p:spPr>
      </p:pic>
      <p:pic>
        <p:nvPicPr>
          <p:cNvPr id="3" name="Picture 2" descr="A close up of a logo&#10;&#10;Description automatically generated">
            <a:extLst>
              <a:ext uri="{FF2B5EF4-FFF2-40B4-BE49-F238E27FC236}">
                <a16:creationId xmlns:a16="http://schemas.microsoft.com/office/drawing/2014/main" id="{63C97E5E-5B28-402B-B3BE-452F63B4B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47613">
            <a:off x="4503135" y="1012218"/>
            <a:ext cx="5233153" cy="6763772"/>
          </a:xfrm>
          <a:prstGeom prst="rect">
            <a:avLst/>
          </a:prstGeom>
        </p:spPr>
      </p:pic>
    </p:spTree>
    <p:extLst>
      <p:ext uri="{BB962C8B-B14F-4D97-AF65-F5344CB8AC3E}">
        <p14:creationId xmlns:p14="http://schemas.microsoft.com/office/powerpoint/2010/main" val="4145725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 LESSON 5</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0427DBF-9BF9-445C-82BC-EDED86453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13FDACF2-35E1-48CF-9F36-EC3F72F5E416}"/>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20605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a:extLst>
              <a:ext uri="{FF2B5EF4-FFF2-40B4-BE49-F238E27FC236}">
                <a16:creationId xmlns:a16="http://schemas.microsoft.com/office/drawing/2014/main" id="{1A633DD6-1656-4A29-8E25-65E81A543220}"/>
              </a:ext>
            </a:extLst>
          </p:cNvPr>
          <p:cNvSpPr/>
          <p:nvPr/>
        </p:nvSpPr>
        <p:spPr>
          <a:xfrm rot="10800000" flipV="1">
            <a:off x="541562" y="2926601"/>
            <a:ext cx="10876714" cy="1088548"/>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5" name="Rounded Rectangle 12">
            <a:extLst>
              <a:ext uri="{FF2B5EF4-FFF2-40B4-BE49-F238E27FC236}">
                <a16:creationId xmlns:a16="http://schemas.microsoft.com/office/drawing/2014/main" id="{6B964224-EEFA-4299-9E7F-429A7CF0E291}"/>
              </a:ext>
            </a:extLst>
          </p:cNvPr>
          <p:cNvSpPr/>
          <p:nvPr/>
        </p:nvSpPr>
        <p:spPr>
          <a:xfrm rot="10800000" flipV="1">
            <a:off x="537837" y="1699356"/>
            <a:ext cx="10882373" cy="1087753"/>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40FA4CE4-AD93-4981-8ABA-24E0158553B6}"/>
              </a:ext>
            </a:extLst>
          </p:cNvPr>
          <p:cNvSpPr txBox="1"/>
          <p:nvPr/>
        </p:nvSpPr>
        <p:spPr>
          <a:xfrm>
            <a:off x="707046" y="1692035"/>
            <a:ext cx="10278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 enjoyed learning about this topic.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raphic 8" descr="Worried face outline">
            <a:extLst>
              <a:ext uri="{FF2B5EF4-FFF2-40B4-BE49-F238E27FC236}">
                <a16:creationId xmlns:a16="http://schemas.microsoft.com/office/drawing/2014/main" id="{3A44E445-4B94-450E-AEDA-EF2D4D9C48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437" y="2132591"/>
            <a:ext cx="592843" cy="592843"/>
          </a:xfrm>
          <a:prstGeom prst="rect">
            <a:avLst/>
          </a:prstGeom>
        </p:spPr>
      </p:pic>
      <p:pic>
        <p:nvPicPr>
          <p:cNvPr id="11" name="Graphic 10" descr="Tired face outline">
            <a:extLst>
              <a:ext uri="{FF2B5EF4-FFF2-40B4-BE49-F238E27FC236}">
                <a16:creationId xmlns:a16="http://schemas.microsoft.com/office/drawing/2014/main" id="{9CF36489-88DA-4445-8BC5-6EEB8637CD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3034" y="2167208"/>
            <a:ext cx="592843" cy="592843"/>
          </a:xfrm>
          <a:prstGeom prst="rect">
            <a:avLst/>
          </a:prstGeom>
        </p:spPr>
      </p:pic>
      <p:pic>
        <p:nvPicPr>
          <p:cNvPr id="13" name="Graphic 12" descr="Smiling face outline">
            <a:extLst>
              <a:ext uri="{FF2B5EF4-FFF2-40B4-BE49-F238E27FC236}">
                <a16:creationId xmlns:a16="http://schemas.microsoft.com/office/drawing/2014/main" id="{6A182720-7046-4280-B2BA-D8D72BF11C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11843" y="2149476"/>
            <a:ext cx="592843" cy="592843"/>
          </a:xfrm>
          <a:prstGeom prst="rect">
            <a:avLst/>
          </a:prstGeom>
        </p:spPr>
      </p:pic>
      <p:pic>
        <p:nvPicPr>
          <p:cNvPr id="15" name="Graphic 14" descr="Sad face outline">
            <a:extLst>
              <a:ext uri="{FF2B5EF4-FFF2-40B4-BE49-F238E27FC236}">
                <a16:creationId xmlns:a16="http://schemas.microsoft.com/office/drawing/2014/main" id="{15F5B308-8665-48FC-A35F-9A86BEA259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09342" y="2149476"/>
            <a:ext cx="592843" cy="592843"/>
          </a:xfrm>
          <a:prstGeom prst="rect">
            <a:avLst/>
          </a:prstGeom>
        </p:spPr>
      </p:pic>
      <p:pic>
        <p:nvPicPr>
          <p:cNvPr id="17" name="Graphic 16" descr="Grinning face outline">
            <a:extLst>
              <a:ext uri="{FF2B5EF4-FFF2-40B4-BE49-F238E27FC236}">
                <a16:creationId xmlns:a16="http://schemas.microsoft.com/office/drawing/2014/main" id="{92D29642-9788-4468-BE3A-D68A018F95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45097" y="2156104"/>
            <a:ext cx="592843" cy="592843"/>
          </a:xfrm>
          <a:prstGeom prst="rect">
            <a:avLst/>
          </a:prstGeom>
        </p:spPr>
      </p:pic>
      <p:sp>
        <p:nvSpPr>
          <p:cNvPr id="19" name="Rounded Rectangle 12">
            <a:extLst>
              <a:ext uri="{FF2B5EF4-FFF2-40B4-BE49-F238E27FC236}">
                <a16:creationId xmlns:a16="http://schemas.microsoft.com/office/drawing/2014/main" id="{BF9D85A6-70FA-4127-9F53-00E802BB819E}"/>
              </a:ext>
            </a:extLst>
          </p:cNvPr>
          <p:cNvSpPr/>
          <p:nvPr/>
        </p:nvSpPr>
        <p:spPr>
          <a:xfrm rot="10800000" flipV="1">
            <a:off x="551087" y="4082444"/>
            <a:ext cx="10867189" cy="1581444"/>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1" name="TextBox 20">
            <a:extLst>
              <a:ext uri="{FF2B5EF4-FFF2-40B4-BE49-F238E27FC236}">
                <a16:creationId xmlns:a16="http://schemas.microsoft.com/office/drawing/2014/main" id="{2ED495D7-7EB5-458A-96BA-A552884799B0}"/>
              </a:ext>
            </a:extLst>
          </p:cNvPr>
          <p:cNvSpPr txBox="1"/>
          <p:nvPr/>
        </p:nvSpPr>
        <p:spPr>
          <a:xfrm>
            <a:off x="641109" y="3754383"/>
            <a:ext cx="101293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The things I enjoyed the most about the lessons were: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write your answer below.</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4DB6D7B-2990-4CE1-A4B7-7D4824740F1C}"/>
              </a:ext>
            </a:extLst>
          </p:cNvPr>
          <p:cNvSpPr txBox="1"/>
          <p:nvPr/>
        </p:nvSpPr>
        <p:spPr>
          <a:xfrm>
            <a:off x="707046" y="3002861"/>
            <a:ext cx="10278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 have a better understanding of how to stay safe after these lessons.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Graphic 34" descr="Worried face outline">
            <a:extLst>
              <a:ext uri="{FF2B5EF4-FFF2-40B4-BE49-F238E27FC236}">
                <a16:creationId xmlns:a16="http://schemas.microsoft.com/office/drawing/2014/main" id="{35EA8FF2-4980-4F0A-81DB-E5188C2ED5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0600" y="3431049"/>
            <a:ext cx="592843" cy="592843"/>
          </a:xfrm>
          <a:prstGeom prst="rect">
            <a:avLst/>
          </a:prstGeom>
        </p:spPr>
      </p:pic>
      <p:pic>
        <p:nvPicPr>
          <p:cNvPr id="37" name="Graphic 36" descr="Tired face outline">
            <a:extLst>
              <a:ext uri="{FF2B5EF4-FFF2-40B4-BE49-F238E27FC236}">
                <a16:creationId xmlns:a16="http://schemas.microsoft.com/office/drawing/2014/main" id="{FB3F3074-A1D9-4569-A80A-97474AF8B3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1752" y="3422627"/>
            <a:ext cx="592843" cy="592843"/>
          </a:xfrm>
          <a:prstGeom prst="rect">
            <a:avLst/>
          </a:prstGeom>
        </p:spPr>
      </p:pic>
      <p:pic>
        <p:nvPicPr>
          <p:cNvPr id="39" name="Graphic 38" descr="Smiling face outline">
            <a:extLst>
              <a:ext uri="{FF2B5EF4-FFF2-40B4-BE49-F238E27FC236}">
                <a16:creationId xmlns:a16="http://schemas.microsoft.com/office/drawing/2014/main" id="{06343D46-D8BD-4F35-9C05-8A32F1CC65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54329" y="3413102"/>
            <a:ext cx="592843" cy="592843"/>
          </a:xfrm>
          <a:prstGeom prst="rect">
            <a:avLst/>
          </a:prstGeom>
        </p:spPr>
      </p:pic>
      <p:pic>
        <p:nvPicPr>
          <p:cNvPr id="41" name="Graphic 40" descr="Sad face outline">
            <a:extLst>
              <a:ext uri="{FF2B5EF4-FFF2-40B4-BE49-F238E27FC236}">
                <a16:creationId xmlns:a16="http://schemas.microsoft.com/office/drawing/2014/main" id="{8677F110-0F5F-4381-9EAB-311E216767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88002" y="3423392"/>
            <a:ext cx="592843" cy="592843"/>
          </a:xfrm>
          <a:prstGeom prst="rect">
            <a:avLst/>
          </a:prstGeom>
        </p:spPr>
      </p:pic>
      <p:pic>
        <p:nvPicPr>
          <p:cNvPr id="43" name="Graphic 42" descr="Grinning face outline">
            <a:extLst>
              <a:ext uri="{FF2B5EF4-FFF2-40B4-BE49-F238E27FC236}">
                <a16:creationId xmlns:a16="http://schemas.microsoft.com/office/drawing/2014/main" id="{A7336662-BDC5-4C72-8679-7F1CDB66FD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77806" y="3388481"/>
            <a:ext cx="592843" cy="592843"/>
          </a:xfrm>
          <a:prstGeom prst="rect">
            <a:avLst/>
          </a:prstGeom>
        </p:spPr>
      </p:pic>
      <p:sp>
        <p:nvSpPr>
          <p:cNvPr id="45" name="Rectangle 44">
            <a:extLst>
              <a:ext uri="{FF2B5EF4-FFF2-40B4-BE49-F238E27FC236}">
                <a16:creationId xmlns:a16="http://schemas.microsoft.com/office/drawing/2014/main" id="{CD819D81-B018-4FFD-92AA-AAA6A0833494}"/>
              </a:ext>
            </a:extLst>
          </p:cNvPr>
          <p:cNvSpPr/>
          <p:nvPr/>
        </p:nvSpPr>
        <p:spPr>
          <a:xfrm>
            <a:off x="0" y="172761"/>
            <a:ext cx="12192000" cy="914768"/>
          </a:xfrm>
          <a:prstGeom prst="rect">
            <a:avLst/>
          </a:prstGeom>
          <a:solidFill>
            <a:srgbClr val="E88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Post-Session Survey</a:t>
            </a:r>
          </a:p>
        </p:txBody>
      </p:sp>
      <p:pic>
        <p:nvPicPr>
          <p:cNvPr id="47" name="Picture 46" descr="A picture containing clock, meter&#10;&#10;Description automatically generated">
            <a:extLst>
              <a:ext uri="{FF2B5EF4-FFF2-40B4-BE49-F238E27FC236}">
                <a16:creationId xmlns:a16="http://schemas.microsoft.com/office/drawing/2014/main" id="{F8C1EB12-BD2F-40E0-922A-1E8F5722C5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14070" y="408652"/>
            <a:ext cx="1466942" cy="505332"/>
          </a:xfrm>
          <a:prstGeom prst="rect">
            <a:avLst/>
          </a:prstGeom>
        </p:spPr>
      </p:pic>
      <p:sp>
        <p:nvSpPr>
          <p:cNvPr id="58" name="Rounded Rectangle 12">
            <a:extLst>
              <a:ext uri="{FF2B5EF4-FFF2-40B4-BE49-F238E27FC236}">
                <a16:creationId xmlns:a16="http://schemas.microsoft.com/office/drawing/2014/main" id="{F4E9870D-69EC-40B0-9593-914260DAF3AE}"/>
              </a:ext>
            </a:extLst>
          </p:cNvPr>
          <p:cNvSpPr/>
          <p:nvPr/>
        </p:nvSpPr>
        <p:spPr>
          <a:xfrm rot="10800000" flipV="1">
            <a:off x="515189" y="5731321"/>
            <a:ext cx="10867188" cy="868469"/>
          </a:xfrm>
          <a:prstGeom prst="roundRect">
            <a:avLst/>
          </a:prstGeom>
          <a:solidFill>
            <a:srgbClr val="E88C1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2" name="TextBox 61">
            <a:extLst>
              <a:ext uri="{FF2B5EF4-FFF2-40B4-BE49-F238E27FC236}">
                <a16:creationId xmlns:a16="http://schemas.microsoft.com/office/drawing/2014/main" id="{8DD2D86C-BD77-4061-B273-B7ED8484B46D}"/>
              </a:ext>
            </a:extLst>
          </p:cNvPr>
          <p:cNvSpPr txBox="1"/>
          <p:nvPr/>
        </p:nvSpPr>
        <p:spPr>
          <a:xfrm>
            <a:off x="707046" y="5324564"/>
            <a:ext cx="10129310"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Is this a topic all children should learn about?    </a:t>
            </a:r>
            <a:r>
              <a:rPr kumimoji="0" lang="en-US"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rPr>
              <a:t>Please circle.</a:t>
            </a:r>
            <a:endParaRPr kumimoji="0" lang="en-GB" sz="1600" b="1"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pic>
        <p:nvPicPr>
          <p:cNvPr id="66" name="Graphic 65" descr="Worried face outline">
            <a:extLst>
              <a:ext uri="{FF2B5EF4-FFF2-40B4-BE49-F238E27FC236}">
                <a16:creationId xmlns:a16="http://schemas.microsoft.com/office/drawing/2014/main" id="{4157DE81-061F-4EDD-AE8F-B2196DCA2B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0599" y="6016496"/>
            <a:ext cx="592843" cy="592843"/>
          </a:xfrm>
          <a:prstGeom prst="rect">
            <a:avLst/>
          </a:prstGeom>
        </p:spPr>
      </p:pic>
      <p:pic>
        <p:nvPicPr>
          <p:cNvPr id="68" name="Graphic 67" descr="Tired face outline">
            <a:extLst>
              <a:ext uri="{FF2B5EF4-FFF2-40B4-BE49-F238E27FC236}">
                <a16:creationId xmlns:a16="http://schemas.microsoft.com/office/drawing/2014/main" id="{D860AECB-366F-42B1-BED7-D7FDF761A0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0992" y="6016496"/>
            <a:ext cx="592843" cy="592843"/>
          </a:xfrm>
          <a:prstGeom prst="rect">
            <a:avLst/>
          </a:prstGeom>
        </p:spPr>
      </p:pic>
      <p:pic>
        <p:nvPicPr>
          <p:cNvPr id="70" name="Graphic 69" descr="Smiling face outline">
            <a:extLst>
              <a:ext uri="{FF2B5EF4-FFF2-40B4-BE49-F238E27FC236}">
                <a16:creationId xmlns:a16="http://schemas.microsoft.com/office/drawing/2014/main" id="{8A5B89AB-9715-45B0-B021-0880A54C7C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80760" y="6005129"/>
            <a:ext cx="592843" cy="592843"/>
          </a:xfrm>
          <a:prstGeom prst="rect">
            <a:avLst/>
          </a:prstGeom>
        </p:spPr>
      </p:pic>
      <p:pic>
        <p:nvPicPr>
          <p:cNvPr id="72" name="Graphic 71" descr="Sad face outline">
            <a:extLst>
              <a:ext uri="{FF2B5EF4-FFF2-40B4-BE49-F238E27FC236}">
                <a16:creationId xmlns:a16="http://schemas.microsoft.com/office/drawing/2014/main" id="{F53F7DD5-167C-43C3-8B08-4309307418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86180" y="6011722"/>
            <a:ext cx="592843" cy="592843"/>
          </a:xfrm>
          <a:prstGeom prst="rect">
            <a:avLst/>
          </a:prstGeom>
        </p:spPr>
      </p:pic>
      <p:pic>
        <p:nvPicPr>
          <p:cNvPr id="74" name="Graphic 73" descr="Grinning face outline">
            <a:extLst>
              <a:ext uri="{FF2B5EF4-FFF2-40B4-BE49-F238E27FC236}">
                <a16:creationId xmlns:a16="http://schemas.microsoft.com/office/drawing/2014/main" id="{70235F41-0EEE-42EF-B3A0-9FA07024A2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77806" y="5959205"/>
            <a:ext cx="592843" cy="592843"/>
          </a:xfrm>
          <a:prstGeom prst="rect">
            <a:avLst/>
          </a:prstGeom>
        </p:spPr>
      </p:pic>
      <p:sp>
        <p:nvSpPr>
          <p:cNvPr id="2" name="Rectangle: Rounded Corners 1">
            <a:extLst>
              <a:ext uri="{FF2B5EF4-FFF2-40B4-BE49-F238E27FC236}">
                <a16:creationId xmlns:a16="http://schemas.microsoft.com/office/drawing/2014/main" id="{D91D23B2-615A-4923-8576-0E98499630DD}"/>
              </a:ext>
            </a:extLst>
          </p:cNvPr>
          <p:cNvSpPr/>
          <p:nvPr/>
        </p:nvSpPr>
        <p:spPr>
          <a:xfrm>
            <a:off x="398200" y="1108779"/>
            <a:ext cx="5619701" cy="520615"/>
          </a:xfrm>
          <a:prstGeom prst="roundRect">
            <a:avLst/>
          </a:prstGeom>
          <a:solidFill>
            <a:schemeClr val="accent2">
              <a:lumMod val="40000"/>
              <a:lumOff val="60000"/>
            </a:schemeClr>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School/Organisation</a:t>
            </a:r>
          </a:p>
        </p:txBody>
      </p:sp>
      <p:sp>
        <p:nvSpPr>
          <p:cNvPr id="4" name="Rectangle: Rounded Corners 3">
            <a:extLst>
              <a:ext uri="{FF2B5EF4-FFF2-40B4-BE49-F238E27FC236}">
                <a16:creationId xmlns:a16="http://schemas.microsoft.com/office/drawing/2014/main" id="{3FC5E333-71E9-4438-A02D-E1743DADB7DA}"/>
              </a:ext>
            </a:extLst>
          </p:cNvPr>
          <p:cNvSpPr/>
          <p:nvPr/>
        </p:nvSpPr>
        <p:spPr>
          <a:xfrm>
            <a:off x="6328029" y="1126428"/>
            <a:ext cx="5619701" cy="524591"/>
          </a:xfrm>
          <a:prstGeom prst="roundRect">
            <a:avLst/>
          </a:prstGeom>
          <a:solidFill>
            <a:schemeClr val="accent2">
              <a:lumMod val="40000"/>
              <a:lumOff val="60000"/>
            </a:schemeClr>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Class:</a:t>
            </a:r>
          </a:p>
        </p:txBody>
      </p:sp>
      <p:sp>
        <p:nvSpPr>
          <p:cNvPr id="31" name="TextBox 30">
            <a:extLst>
              <a:ext uri="{FF2B5EF4-FFF2-40B4-BE49-F238E27FC236}">
                <a16:creationId xmlns:a16="http://schemas.microsoft.com/office/drawing/2014/main" id="{AE3F2F58-20A9-4718-AD69-4CF576369A6A}"/>
              </a:ext>
            </a:extLst>
          </p:cNvPr>
          <p:cNvSpPr txBox="1"/>
          <p:nvPr/>
        </p:nvSpPr>
        <p:spPr>
          <a:xfrm>
            <a:off x="232029" y="6667895"/>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©YGAM 2020: All rights reserved</a:t>
            </a:r>
          </a:p>
        </p:txBody>
      </p:sp>
    </p:spTree>
    <p:extLst>
      <p:ext uri="{BB962C8B-B14F-4D97-AF65-F5344CB8AC3E}">
        <p14:creationId xmlns:p14="http://schemas.microsoft.com/office/powerpoint/2010/main" val="943042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omputer, shirt, room&#10;&#10;Description automatically generated">
            <a:extLst>
              <a:ext uri="{FF2B5EF4-FFF2-40B4-BE49-F238E27FC236}">
                <a16:creationId xmlns:a16="http://schemas.microsoft.com/office/drawing/2014/main" id="{DC7D85AA-DFC3-430F-964D-111B1E6B71EB}"/>
              </a:ext>
            </a:extLst>
          </p:cNvPr>
          <p:cNvPicPr>
            <a:picLocks noChangeAspect="1"/>
          </p:cNvPicPr>
          <p:nvPr/>
        </p:nvPicPr>
        <p:blipFill rotWithShape="1">
          <a:blip r:embed="rId2">
            <a:extLst>
              <a:ext uri="{28A0092B-C50C-407E-A947-70E740481C1C}">
                <a14:useLocalDpi xmlns:a14="http://schemas.microsoft.com/office/drawing/2010/main" val="0"/>
              </a:ext>
            </a:extLst>
          </a:blip>
          <a:srcRect t="9722" r="9091" b="4335"/>
          <a:stretch/>
        </p:blipFill>
        <p:spPr>
          <a:xfrm>
            <a:off x="20" y="10"/>
            <a:ext cx="12191980" cy="6536813"/>
          </a:xfrm>
          <a:prstGeom prst="rect">
            <a:avLst/>
          </a:prstGeom>
        </p:spPr>
      </p:pic>
      <p:sp>
        <p:nvSpPr>
          <p:cNvPr id="15" name="Rectangle 9">
            <a:extLst>
              <a:ext uri="{FF2B5EF4-FFF2-40B4-BE49-F238E27FC236}">
                <a16:creationId xmlns:a16="http://schemas.microsoft.com/office/drawing/2014/main" id="{111363A0-DE10-4C5C-827C-9CE8FB380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74237" y="758284"/>
            <a:ext cx="3657600" cy="3196570"/>
          </a:xfrm>
        </p:spPr>
        <p:txBody>
          <a:bodyPr>
            <a:normAutofit/>
          </a:bodyPr>
          <a:lstStyle/>
          <a:p>
            <a:r>
              <a:rPr lang="en-GB" sz="4800"/>
              <a:t>A CAMPAIGN</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74237" y="4323376"/>
            <a:ext cx="3657600" cy="1241432"/>
          </a:xfrm>
        </p:spPr>
        <p:txBody>
          <a:bodyPr>
            <a:normAutofit/>
          </a:bodyPr>
          <a:lstStyle/>
          <a:p>
            <a:r>
              <a:rPr lang="en-GB" sz="2000" dirty="0">
                <a:solidFill>
                  <a:schemeClr val="tx2"/>
                </a:solidFill>
              </a:rPr>
              <a:t>YEAR 5 / LESSON 6</a:t>
            </a:r>
          </a:p>
        </p:txBody>
      </p:sp>
      <p:cxnSp>
        <p:nvCxnSpPr>
          <p:cNvPr id="17" name="Straight Connector 11">
            <a:extLst>
              <a:ext uri="{FF2B5EF4-FFF2-40B4-BE49-F238E27FC236}">
                <a16:creationId xmlns:a16="http://schemas.microsoft.com/office/drawing/2014/main" id="{35A1A9B2-DA9A-487B-8B22-CFE8E073CC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4063141"/>
            <a:ext cx="2586790" cy="0"/>
          </a:xfrm>
          <a:prstGeom prst="line">
            <a:avLst/>
          </a:prstGeom>
          <a:ln w="22225">
            <a:solidFill>
              <a:srgbClr val="5A73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15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05483" y="2171669"/>
            <a:ext cx="4583071" cy="132285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05483" y="3494524"/>
            <a:ext cx="5078370" cy="1500187"/>
          </a:xfrm>
        </p:spPr>
        <p:txBody>
          <a:bodyPr/>
          <a:lstStyle/>
          <a:p>
            <a:r>
              <a:rPr lang="en-US">
                <a:solidFill>
                  <a:schemeClr val="tx1"/>
                </a:solidFill>
              </a:rPr>
              <a:t>Design </a:t>
            </a:r>
            <a:r>
              <a:rPr lang="en-GB">
                <a:solidFill>
                  <a:schemeClr val="tx1"/>
                </a:solidFill>
              </a:rPr>
              <a:t>an awareness campaign on how to spot the signs of gaming harm.   </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p:txBody>
          <a:bodyPr/>
          <a:lstStyle/>
          <a:p>
            <a:pPr marL="0" indent="0">
              <a:buNone/>
            </a:pPr>
            <a:r>
              <a:rPr lang="en-GB" b="1"/>
              <a:t>YEAR 5 / LESSON 6</a:t>
            </a:r>
          </a:p>
        </p:txBody>
      </p:sp>
      <p:pic>
        <p:nvPicPr>
          <p:cNvPr id="3" name="Picture 2" descr="A picture containing computer&#10;&#10;Description automatically generated">
            <a:extLst>
              <a:ext uri="{FF2B5EF4-FFF2-40B4-BE49-F238E27FC236}">
                <a16:creationId xmlns:a16="http://schemas.microsoft.com/office/drawing/2014/main" id="{067E3B4A-A801-4019-A6B6-0FC36E555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071" y="346739"/>
            <a:ext cx="6111710" cy="6111710"/>
          </a:xfrm>
          <a:prstGeom prst="rect">
            <a:avLst/>
          </a:prstGeom>
        </p:spPr>
      </p:pic>
    </p:spTree>
    <p:extLst>
      <p:ext uri="{BB962C8B-B14F-4D97-AF65-F5344CB8AC3E}">
        <p14:creationId xmlns:p14="http://schemas.microsoft.com/office/powerpoint/2010/main" val="3932549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29942" y="2139683"/>
            <a:ext cx="5980383" cy="3989817"/>
          </a:xfrm>
        </p:spPr>
        <p:txBody>
          <a:bodyPr>
            <a:normAutofit/>
          </a:bodyPr>
          <a:lstStyle/>
          <a:p>
            <a:pPr lvl="0" fontAlgn="base"/>
            <a:r>
              <a:rPr lang="en-GB" sz="2400"/>
              <a:t>To be able to identify what gaming harm might look like</a:t>
            </a:r>
          </a:p>
          <a:p>
            <a:pPr lvl="0" fontAlgn="base"/>
            <a:r>
              <a:rPr lang="en-GB" sz="2400"/>
              <a:t>To understand ways to deal with gaming harm and reduce risk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6</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10412" y="1198605"/>
            <a:ext cx="4532621" cy="4831491"/>
          </a:xfrm>
          <a:prstGeom prst="rect">
            <a:avLst/>
          </a:prstGeom>
        </p:spPr>
      </p:pic>
    </p:spTree>
    <p:extLst>
      <p:ext uri="{BB962C8B-B14F-4D97-AF65-F5344CB8AC3E}">
        <p14:creationId xmlns:p14="http://schemas.microsoft.com/office/powerpoint/2010/main" val="15535373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48992" y="1992086"/>
            <a:ext cx="7590108" cy="3989817"/>
          </a:xfrm>
        </p:spPr>
        <p:txBody>
          <a:bodyPr>
            <a:normAutofit/>
          </a:bodyPr>
          <a:lstStyle/>
          <a:p>
            <a:pPr lvl="0" fontAlgn="base"/>
            <a:r>
              <a:rPr lang="en-GB" sz="2400"/>
              <a:t>I can understand other people’s ideas and points of view </a:t>
            </a:r>
          </a:p>
          <a:p>
            <a:pPr lvl="0" fontAlgn="base"/>
            <a:r>
              <a:rPr lang="en-GB" sz="2400"/>
              <a:t>I can recognise what harm from gaming might look like </a:t>
            </a:r>
          </a:p>
          <a:p>
            <a:pPr lvl="0" fontAlgn="base"/>
            <a:r>
              <a:rPr lang="en-GB" sz="2400"/>
              <a:t>I can think of ways to reduce gaming harm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6</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596" y="1992086"/>
            <a:ext cx="4474454" cy="4108676"/>
          </a:xfrm>
          <a:prstGeom prst="rect">
            <a:avLst/>
          </a:prstGeom>
        </p:spPr>
      </p:pic>
    </p:spTree>
    <p:extLst>
      <p:ext uri="{BB962C8B-B14F-4D97-AF65-F5344CB8AC3E}">
        <p14:creationId xmlns:p14="http://schemas.microsoft.com/office/powerpoint/2010/main" val="2340389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MAKES OUR PARENTS, CARERS AND GUARDIANS WORRY?</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1479435"/>
            <a:ext cx="11304859" cy="4752690"/>
          </a:xfrm>
        </p:spPr>
        <p:txBody>
          <a:bodyPr vert="horz" lIns="91440" tIns="45720" rIns="91440" bIns="45720" rtlCol="0" anchor="t">
            <a:noAutofit/>
          </a:bodyPr>
          <a:lstStyle/>
          <a:p>
            <a:pPr marL="0" indent="0" fontAlgn="base">
              <a:buNone/>
            </a:pPr>
            <a:r>
              <a:rPr lang="en-US" sz="2400"/>
              <a:t>Create a thought shower about the things your parents/carers/guardians might worry about when you play video games/online games</a:t>
            </a:r>
            <a:r>
              <a:rPr lang="en-GB" sz="2400"/>
              <a:t>.</a:t>
            </a:r>
          </a:p>
          <a:p>
            <a:pPr fontAlgn="base"/>
            <a:endParaRPr lang="en-GB" sz="2400"/>
          </a:p>
          <a:p>
            <a:pPr fontAlgn="base"/>
            <a:endParaRPr lang="en-GB" sz="3200"/>
          </a:p>
          <a:p>
            <a:pPr fontAlgn="base"/>
            <a:endParaRPr lang="en-GB" sz="2400"/>
          </a:p>
          <a:p>
            <a:pPr marL="0" indent="0" fontAlgn="base">
              <a:buNone/>
            </a:pPr>
            <a:endParaRPr lang="en-GB" sz="8000"/>
          </a:p>
          <a:p>
            <a:pPr fontAlgn="base"/>
            <a:endParaRPr lang="en-GB" sz="2400"/>
          </a:p>
          <a:p>
            <a:pPr marL="0" indent="0" fontAlgn="base">
              <a:buNone/>
            </a:pPr>
            <a:endParaRPr lang="en-GB" sz="2400"/>
          </a:p>
          <a:p>
            <a:pPr marL="0" indent="0" fontAlgn="base">
              <a:buNone/>
            </a:pPr>
            <a:r>
              <a:rPr lang="en-GB" sz="2400" b="1">
                <a:solidFill>
                  <a:schemeClr val="accent2"/>
                </a:solidFill>
              </a:rPr>
              <a:t>Extension: </a:t>
            </a:r>
            <a:r>
              <a:rPr lang="en-GB" sz="2400"/>
              <a:t>What could parents/carers do to ease these worries and prevent risk?</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6</a:t>
            </a:r>
          </a:p>
        </p:txBody>
      </p:sp>
      <p:grpSp>
        <p:nvGrpSpPr>
          <p:cNvPr id="7" name="Group 6">
            <a:extLst>
              <a:ext uri="{FF2B5EF4-FFF2-40B4-BE49-F238E27FC236}">
                <a16:creationId xmlns:a16="http://schemas.microsoft.com/office/drawing/2014/main" id="{575E63A1-1E50-446F-B4E3-2238915E1D62}"/>
              </a:ext>
            </a:extLst>
          </p:cNvPr>
          <p:cNvGrpSpPr/>
          <p:nvPr/>
        </p:nvGrpSpPr>
        <p:grpSpPr>
          <a:xfrm>
            <a:off x="2231649" y="2610035"/>
            <a:ext cx="8004305" cy="2899337"/>
            <a:chOff x="623368" y="2525257"/>
            <a:chExt cx="11226767" cy="3670119"/>
          </a:xfrm>
        </p:grpSpPr>
        <p:sp>
          <p:nvSpPr>
            <p:cNvPr id="9" name="Freeform: Shape 8">
              <a:extLst>
                <a:ext uri="{FF2B5EF4-FFF2-40B4-BE49-F238E27FC236}">
                  <a16:creationId xmlns:a16="http://schemas.microsoft.com/office/drawing/2014/main" id="{7C5FAA41-FA4D-449B-B670-4AE9C7134384}"/>
                </a:ext>
              </a:extLst>
            </p:cNvPr>
            <p:cNvSpPr/>
            <p:nvPr/>
          </p:nvSpPr>
          <p:spPr>
            <a:xfrm>
              <a:off x="4897954" y="3513715"/>
              <a:ext cx="2396093" cy="150166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653C3C1-C920-46E3-8B67-DEC9C15AC4D2}"/>
                </a:ext>
              </a:extLst>
            </p:cNvPr>
            <p:cNvSpPr/>
            <p:nvPr/>
          </p:nvSpPr>
          <p:spPr>
            <a:xfrm>
              <a:off x="720055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3665483-D9E6-4D90-BBD1-DD0EBA5543FA}"/>
                </a:ext>
              </a:extLst>
            </p:cNvPr>
            <p:cNvSpPr/>
            <p:nvPr/>
          </p:nvSpPr>
          <p:spPr>
            <a:xfrm>
              <a:off x="8410143" y="3962946"/>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87C8F39-324B-40A4-ABB9-3CDDF68A56C4}"/>
                </a:ext>
              </a:extLst>
            </p:cNvPr>
            <p:cNvSpPr/>
            <p:nvPr/>
          </p:nvSpPr>
          <p:spPr>
            <a:xfrm>
              <a:off x="7094327" y="5142945"/>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84D3225-B322-4D37-8D46-84CD259C0645}"/>
                </a:ext>
              </a:extLst>
            </p:cNvPr>
            <p:cNvSpPr/>
            <p:nvPr/>
          </p:nvSpPr>
          <p:spPr>
            <a:xfrm>
              <a:off x="9665011" y="252525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EA6751F-BA7A-4808-B4E9-DBFC54DBA02C}"/>
                </a:ext>
              </a:extLst>
            </p:cNvPr>
            <p:cNvSpPr/>
            <p:nvPr/>
          </p:nvSpPr>
          <p:spPr>
            <a:xfrm>
              <a:off x="10170849" y="48425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8C1D9284-9C3C-403C-93DD-CD5CFD6FA49E}"/>
                </a:ext>
              </a:extLst>
            </p:cNvPr>
            <p:cNvSpPr/>
            <p:nvPr/>
          </p:nvSpPr>
          <p:spPr>
            <a:xfrm>
              <a:off x="313724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CE2EECB-AD9F-4A07-8E4C-5ECDF0ECA78E}"/>
                </a:ext>
              </a:extLst>
            </p:cNvPr>
            <p:cNvSpPr/>
            <p:nvPr/>
          </p:nvSpPr>
          <p:spPr>
            <a:xfrm>
              <a:off x="3702225" y="5142944"/>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7724B43-52B0-4F11-938A-519542FFD5DB}"/>
                </a:ext>
              </a:extLst>
            </p:cNvPr>
            <p:cNvSpPr/>
            <p:nvPr/>
          </p:nvSpPr>
          <p:spPr>
            <a:xfrm>
              <a:off x="2087911" y="39980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BC836F7-5F65-45AA-8C3C-17B66C869C70}"/>
                </a:ext>
              </a:extLst>
            </p:cNvPr>
            <p:cNvSpPr/>
            <p:nvPr/>
          </p:nvSpPr>
          <p:spPr>
            <a:xfrm>
              <a:off x="623368" y="2890640"/>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16C019B7-DC51-4E9E-BAE1-4B53D66BE40C}"/>
                </a:ext>
              </a:extLst>
            </p:cNvPr>
            <p:cNvSpPr/>
            <p:nvPr/>
          </p:nvSpPr>
          <p:spPr>
            <a:xfrm>
              <a:off x="823999" y="501537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A35C45C-7507-4347-80B3-D0681F0738C1}"/>
                </a:ext>
              </a:extLst>
            </p:cNvPr>
            <p:cNvCxnSpPr>
              <a:cxnSpLocks/>
              <a:stCxn id="9" idx="0"/>
            </p:cNvCxnSpPr>
            <p:nvPr/>
          </p:nvCxnSpPr>
          <p:spPr>
            <a:xfrm flipH="1" flipV="1">
              <a:off x="4772294" y="3416855"/>
              <a:ext cx="413378" cy="411713"/>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DCD3BC1-6B0F-4EA3-B70F-BAD8F7BB693F}"/>
                </a:ext>
              </a:extLst>
            </p:cNvPr>
            <p:cNvCxnSpPr>
              <a:cxnSpLocks/>
            </p:cNvCxnSpPr>
            <p:nvPr/>
          </p:nvCxnSpPr>
          <p:spPr>
            <a:xfrm flipH="1">
              <a:off x="5164433" y="4842512"/>
              <a:ext cx="286876" cy="4732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557208-A779-4D95-8622-24A8AC1786F4}"/>
                </a:ext>
              </a:extLst>
            </p:cNvPr>
            <p:cNvCxnSpPr>
              <a:cxnSpLocks/>
              <a:endCxn id="12" idx="1"/>
            </p:cNvCxnSpPr>
            <p:nvPr/>
          </p:nvCxnSpPr>
          <p:spPr>
            <a:xfrm>
              <a:off x="7200558" y="4708187"/>
              <a:ext cx="288786" cy="436035"/>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8F61A4-364C-4C70-968F-41E81843F4DD}"/>
                </a:ext>
              </a:extLst>
            </p:cNvPr>
            <p:cNvCxnSpPr>
              <a:cxnSpLocks/>
            </p:cNvCxnSpPr>
            <p:nvPr/>
          </p:nvCxnSpPr>
          <p:spPr>
            <a:xfrm flipV="1">
              <a:off x="7003050" y="3429000"/>
              <a:ext cx="382274" cy="317034"/>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3785C5A-25DD-4959-A4BD-17DBCAA49957}"/>
                </a:ext>
              </a:extLst>
            </p:cNvPr>
            <p:cNvCxnSpPr>
              <a:cxnSpLocks/>
              <a:endCxn id="11" idx="15"/>
            </p:cNvCxnSpPr>
            <p:nvPr/>
          </p:nvCxnSpPr>
          <p:spPr>
            <a:xfrm>
              <a:off x="7294047" y="4089432"/>
              <a:ext cx="1206423" cy="11886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610133C-32E9-4BFE-8FA5-FFE00DA1C104}"/>
                </a:ext>
              </a:extLst>
            </p:cNvPr>
            <p:cNvCxnSpPr>
              <a:cxnSpLocks/>
            </p:cNvCxnSpPr>
            <p:nvPr/>
          </p:nvCxnSpPr>
          <p:spPr>
            <a:xfrm flipV="1">
              <a:off x="8879844" y="3092222"/>
              <a:ext cx="785167" cy="8788"/>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18B0D3B-BDBE-4665-B664-62F24DC3E713}"/>
                </a:ext>
              </a:extLst>
            </p:cNvPr>
            <p:cNvCxnSpPr>
              <a:cxnSpLocks/>
              <a:endCxn id="14" idx="1"/>
            </p:cNvCxnSpPr>
            <p:nvPr/>
          </p:nvCxnSpPr>
          <p:spPr>
            <a:xfrm>
              <a:off x="10086267" y="4708187"/>
              <a:ext cx="479599" cy="135602"/>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DF50E8-ADD8-422E-BE78-EFBC8C1C0BAB}"/>
                </a:ext>
              </a:extLst>
            </p:cNvPr>
            <p:cNvCxnSpPr>
              <a:cxnSpLocks/>
              <a:stCxn id="15" idx="12"/>
              <a:endCxn id="17" idx="3"/>
            </p:cNvCxnSpPr>
            <p:nvPr/>
          </p:nvCxnSpPr>
          <p:spPr>
            <a:xfrm flipH="1">
              <a:off x="3075962" y="3465922"/>
              <a:ext cx="361398" cy="642311"/>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352453-8855-4A3C-8D79-CFC38935CBBC}"/>
                </a:ext>
              </a:extLst>
            </p:cNvPr>
            <p:cNvCxnSpPr>
              <a:cxnSpLocks/>
            </p:cNvCxnSpPr>
            <p:nvPr/>
          </p:nvCxnSpPr>
          <p:spPr>
            <a:xfrm flipH="1">
              <a:off x="2321601" y="3275290"/>
              <a:ext cx="815647" cy="40206"/>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1575CE-7BB1-43FE-A43E-63295ED63727}"/>
                </a:ext>
              </a:extLst>
            </p:cNvPr>
            <p:cNvCxnSpPr>
              <a:cxnSpLocks/>
              <a:endCxn id="19" idx="5"/>
            </p:cNvCxnSpPr>
            <p:nvPr/>
          </p:nvCxnSpPr>
          <p:spPr>
            <a:xfrm flipH="1">
              <a:off x="2364274" y="5015377"/>
              <a:ext cx="363144" cy="2786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2151589-451A-44A1-8AEA-137FA088F7E0}"/>
                </a:ext>
              </a:extLst>
            </p:cNvPr>
            <p:cNvSpPr txBox="1"/>
            <p:nvPr/>
          </p:nvSpPr>
          <p:spPr>
            <a:xfrm>
              <a:off x="5122942" y="3873675"/>
              <a:ext cx="2000403" cy="684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E88C1C"/>
                  </a:solidFill>
                  <a:effectLst/>
                  <a:uLnTx/>
                  <a:uFillTx/>
                  <a:latin typeface="Calibri" panose="020F0502020204030204"/>
                  <a:ea typeface="+mn-ea"/>
                  <a:cs typeface="+mn-cs"/>
                </a:rPr>
                <a:t>Thought</a:t>
              </a:r>
              <a:br>
                <a:rPr kumimoji="0" lang="en-GB" sz="1600" b="1" i="0" u="none" strike="noStrike" kern="1200" cap="none" spc="0" normalizeH="0" baseline="0" noProof="0">
                  <a:ln>
                    <a:noFill/>
                  </a:ln>
                  <a:solidFill>
                    <a:srgbClr val="E88C1C"/>
                  </a:solidFill>
                  <a:effectLst/>
                  <a:uLnTx/>
                  <a:uFillTx/>
                  <a:latin typeface="Calibri" panose="020F0502020204030204"/>
                  <a:ea typeface="+mn-ea"/>
                  <a:cs typeface="+mn-cs"/>
                </a:rPr>
              </a:br>
              <a:r>
                <a:rPr kumimoji="0" lang="en-GB" sz="1600" b="1" i="0" u="none" strike="noStrike" kern="1200" cap="none" spc="0" normalizeH="0" baseline="0" noProof="0">
                  <a:ln>
                    <a:noFill/>
                  </a:ln>
                  <a:solidFill>
                    <a:srgbClr val="E88C1C"/>
                  </a:solidFill>
                  <a:effectLst/>
                  <a:uLnTx/>
                  <a:uFillTx/>
                  <a:latin typeface="Calibri" panose="020F0502020204030204"/>
                  <a:ea typeface="+mn-ea"/>
                  <a:cs typeface="+mn-cs"/>
                </a:rPr>
                <a:t>Shower</a:t>
              </a:r>
            </a:p>
          </p:txBody>
        </p:sp>
      </p:grpSp>
    </p:spTree>
    <p:extLst>
      <p:ext uri="{BB962C8B-B14F-4D97-AF65-F5344CB8AC3E}">
        <p14:creationId xmlns:p14="http://schemas.microsoft.com/office/powerpoint/2010/main" val="3955192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TIME TO CAMPAIGN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1682060"/>
            <a:ext cx="11304859" cy="4621086"/>
          </a:xfrm>
        </p:spPr>
        <p:txBody>
          <a:bodyPr>
            <a:noAutofit/>
          </a:bodyPr>
          <a:lstStyle/>
          <a:p>
            <a:pPr marL="0" indent="0" fontAlgn="base">
              <a:buNone/>
            </a:pPr>
            <a:r>
              <a:rPr lang="en-GB" sz="2400" b="1">
                <a:solidFill>
                  <a:schemeClr val="accent2"/>
                </a:solidFill>
              </a:rPr>
              <a:t>What is meant by a campaign?</a:t>
            </a:r>
          </a:p>
          <a:p>
            <a:pPr fontAlgn="base"/>
            <a:r>
              <a:rPr lang="en-GB" sz="2400"/>
              <a:t>Create a campaign to help educate </a:t>
            </a:r>
            <a:br>
              <a:rPr lang="en-GB" sz="2400"/>
            </a:br>
            <a:r>
              <a:rPr lang="en-GB" sz="2400"/>
              <a:t>parents/carers/adults about harm caused </a:t>
            </a:r>
            <a:br>
              <a:rPr lang="en-GB" sz="2400"/>
            </a:br>
            <a:r>
              <a:rPr lang="en-GB" sz="2400"/>
              <a:t>by gaming. You will need to include a title </a:t>
            </a:r>
            <a:br>
              <a:rPr lang="en-GB" sz="2400"/>
            </a:br>
            <a:r>
              <a:rPr lang="en-GB" sz="2400"/>
              <a:t>and slogan.</a:t>
            </a:r>
          </a:p>
          <a:p>
            <a:pPr fontAlgn="base"/>
            <a:r>
              <a:rPr lang="en-GB" sz="2400"/>
              <a:t>Provide information on what signs </a:t>
            </a:r>
            <a:br>
              <a:rPr lang="en-GB" sz="2400"/>
            </a:br>
            <a:r>
              <a:rPr lang="en-GB" sz="2400"/>
              <a:t>parents/carers should look for and what </a:t>
            </a:r>
            <a:br>
              <a:rPr lang="en-GB" sz="2400"/>
            </a:br>
            <a:r>
              <a:rPr lang="en-GB" sz="2400"/>
              <a:t>they can do to prevent risk. </a:t>
            </a:r>
          </a:p>
          <a:p>
            <a:pPr marL="314325" indent="0" fontAlgn="base">
              <a:buNone/>
            </a:pPr>
            <a:endParaRPr lang="en-GB" sz="2400"/>
          </a:p>
          <a:p>
            <a:pPr marL="314325" indent="0" fontAlgn="base">
              <a:buNone/>
            </a:pPr>
            <a:endParaRPr lang="en-GB" sz="2400"/>
          </a:p>
          <a:p>
            <a:pPr marL="0" indent="0" fontAlgn="base">
              <a:buNone/>
            </a:pPr>
            <a:r>
              <a:rPr lang="en-GB" sz="2200" b="1">
                <a:solidFill>
                  <a:schemeClr val="accent2"/>
                </a:solidFill>
              </a:rPr>
              <a:t>Idea station: </a:t>
            </a:r>
            <a:r>
              <a:rPr lang="en-GB" sz="2200"/>
              <a:t>You could make a video, poster, presentation (PPT or similar), a leaflet, role play, Tv commercial, hot seat activity etc.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6</a:t>
            </a:r>
          </a:p>
        </p:txBody>
      </p:sp>
      <p:pic>
        <p:nvPicPr>
          <p:cNvPr id="3" name="Picture 2" descr="A picture containing drawing&#10;&#10;Description automatically generated">
            <a:extLst>
              <a:ext uri="{FF2B5EF4-FFF2-40B4-BE49-F238E27FC236}">
                <a16:creationId xmlns:a16="http://schemas.microsoft.com/office/drawing/2014/main" id="{69E75F32-2CB4-45B7-BDCE-CD424FBA3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73821">
            <a:off x="6287826" y="2040060"/>
            <a:ext cx="5127405" cy="2884346"/>
          </a:xfrm>
          <a:prstGeom prst="rect">
            <a:avLst/>
          </a:prstGeom>
          <a:ln>
            <a:solidFill>
              <a:schemeClr val="accent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6980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274" y="2876317"/>
            <a:ext cx="5505452" cy="3892110"/>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TIME TO THINK</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6</a:t>
            </a:r>
          </a:p>
        </p:txBody>
      </p:sp>
      <p:sp>
        <p:nvSpPr>
          <p:cNvPr id="17" name="Content Placeholder 5">
            <a:extLst>
              <a:ext uri="{FF2B5EF4-FFF2-40B4-BE49-F238E27FC236}">
                <a16:creationId xmlns:a16="http://schemas.microsoft.com/office/drawing/2014/main" id="{A3D03185-2807-474B-BAC0-09B2BE1FB972}"/>
              </a:ext>
            </a:extLst>
          </p:cNvPr>
          <p:cNvSpPr>
            <a:spLocks noGrp="1"/>
          </p:cNvSpPr>
          <p:nvPr>
            <p:ph idx="1"/>
          </p:nvPr>
        </p:nvSpPr>
        <p:spPr>
          <a:xfrm>
            <a:off x="248965" y="1713921"/>
            <a:ext cx="6877975" cy="1013515"/>
          </a:xfrm>
        </p:spPr>
        <p:txBody>
          <a:bodyPr vert="horz" lIns="91440" tIns="45720" rIns="91440" bIns="45720" rtlCol="0" anchor="t">
            <a:noAutofit/>
          </a:bodyPr>
          <a:lstStyle/>
          <a:p>
            <a:pPr marL="0" indent="0" fontAlgn="base">
              <a:buNone/>
            </a:pPr>
            <a:r>
              <a:rPr lang="en-GB" sz="2400"/>
              <a:t>Write down three things you have learnt in the lesson or over the course of the topic that will remind you about safe gaming.</a:t>
            </a:r>
          </a:p>
        </p:txBody>
      </p:sp>
      <p:sp>
        <p:nvSpPr>
          <p:cNvPr id="2" name="Thought Bubble: Cloud 1">
            <a:extLst>
              <a:ext uri="{FF2B5EF4-FFF2-40B4-BE49-F238E27FC236}">
                <a16:creationId xmlns:a16="http://schemas.microsoft.com/office/drawing/2014/main" id="{5E623A56-2BFC-4A3C-8746-3CAF0F881329}"/>
              </a:ext>
            </a:extLst>
          </p:cNvPr>
          <p:cNvSpPr/>
          <p:nvPr/>
        </p:nvSpPr>
        <p:spPr>
          <a:xfrm rot="555682">
            <a:off x="7931852" y="963297"/>
            <a:ext cx="3037220" cy="1807792"/>
          </a:xfrm>
          <a:prstGeom prst="cloudCallout">
            <a:avLst>
              <a:gd name="adj1" fmla="val -25358"/>
              <a:gd name="adj2" fmla="val 813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hought Bubble: Cloud 17">
            <a:extLst>
              <a:ext uri="{FF2B5EF4-FFF2-40B4-BE49-F238E27FC236}">
                <a16:creationId xmlns:a16="http://schemas.microsoft.com/office/drawing/2014/main" id="{652A106E-B49E-453B-B544-A3A4D1792124}"/>
              </a:ext>
            </a:extLst>
          </p:cNvPr>
          <p:cNvSpPr/>
          <p:nvPr/>
        </p:nvSpPr>
        <p:spPr>
          <a:xfrm rot="21044318" flipH="1">
            <a:off x="431355" y="3322604"/>
            <a:ext cx="2796216" cy="1664343"/>
          </a:xfrm>
          <a:prstGeom prst="cloudCallout">
            <a:avLst>
              <a:gd name="adj1" fmla="val -73033"/>
              <a:gd name="adj2" fmla="val -119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hought Bubble: Cloud 18">
            <a:extLst>
              <a:ext uri="{FF2B5EF4-FFF2-40B4-BE49-F238E27FC236}">
                <a16:creationId xmlns:a16="http://schemas.microsoft.com/office/drawing/2014/main" id="{5C7AEB6D-03EE-473B-A8D8-A0BD92A95CCB}"/>
              </a:ext>
            </a:extLst>
          </p:cNvPr>
          <p:cNvSpPr/>
          <p:nvPr/>
        </p:nvSpPr>
        <p:spPr>
          <a:xfrm rot="555682">
            <a:off x="8975783" y="3346666"/>
            <a:ext cx="2825290" cy="1807792"/>
          </a:xfrm>
          <a:prstGeom prst="cloudCallout">
            <a:avLst>
              <a:gd name="adj1" fmla="val -71923"/>
              <a:gd name="adj2" fmla="val 512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707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6</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FC2187F-77EC-469D-8556-4EA465DC9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44418AA1-C63C-4035-A69C-3756FE1DBC99}"/>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2519606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86272" y="3651047"/>
            <a:ext cx="5370576" cy="911117"/>
          </a:xfrm>
        </p:spPr>
        <p:txBody>
          <a:bodyPr>
            <a:normAutofit/>
          </a:bodyPr>
          <a:lstStyle/>
          <a:p>
            <a:pPr algn="l"/>
            <a:r>
              <a:rPr lang="en-GB" sz="2000">
                <a:solidFill>
                  <a:srgbClr val="FFFFFF"/>
                </a:solidFill>
              </a:rPr>
              <a:t>YEAR 6 / LESSON 1</a:t>
            </a:r>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5673747" y="1408814"/>
            <a:ext cx="5683102" cy="2235277"/>
          </a:xfrm>
        </p:spPr>
        <p:txBody>
          <a:bodyPr>
            <a:normAutofit/>
          </a:bodyPr>
          <a:lstStyle/>
          <a:p>
            <a:pPr algn="l"/>
            <a:r>
              <a:rPr lang="en-GB" sz="5000">
                <a:solidFill>
                  <a:srgbClr val="FFFFFF"/>
                </a:solidFill>
              </a:rPr>
              <a:t>THE POSITIVES AND NEGATIVES OF GAMING</a:t>
            </a:r>
          </a:p>
        </p:txBody>
      </p:sp>
      <p:pic>
        <p:nvPicPr>
          <p:cNvPr id="6" name="Picture 5" descr="A close up of graphics&#10;&#10;Description automatically generated">
            <a:extLst>
              <a:ext uri="{FF2B5EF4-FFF2-40B4-BE49-F238E27FC236}">
                <a16:creationId xmlns:a16="http://schemas.microsoft.com/office/drawing/2014/main" id="{9AA2D260-97E9-46F3-9AF4-A7479B992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57" y="902106"/>
            <a:ext cx="6105289" cy="5483969"/>
          </a:xfrm>
          <a:prstGeom prst="rect">
            <a:avLst/>
          </a:prstGeom>
        </p:spPr>
      </p:pic>
    </p:spTree>
    <p:extLst>
      <p:ext uri="{BB962C8B-B14F-4D97-AF65-F5344CB8AC3E}">
        <p14:creationId xmlns:p14="http://schemas.microsoft.com/office/powerpoint/2010/main" val="1635177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990257" y="2236573"/>
            <a:ext cx="6201743" cy="1640550"/>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990257" y="3904111"/>
            <a:ext cx="6201743" cy="1500187"/>
          </a:xfrm>
        </p:spPr>
        <p:txBody>
          <a:bodyPr/>
          <a:lstStyle/>
          <a:p>
            <a:r>
              <a:rPr lang="en-GB">
                <a:solidFill>
                  <a:schemeClr val="tx1"/>
                </a:solidFill>
              </a:rPr>
              <a:t>Collect images of gaming and the keywords associated with it. Create a wall display.</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6 / LESSON 1</a:t>
            </a:r>
          </a:p>
        </p:txBody>
      </p:sp>
      <p:pic>
        <p:nvPicPr>
          <p:cNvPr id="3" name="Picture 2" descr="A close up of a logo&#10;&#10;Description automatically generated">
            <a:extLst>
              <a:ext uri="{FF2B5EF4-FFF2-40B4-BE49-F238E27FC236}">
                <a16:creationId xmlns:a16="http://schemas.microsoft.com/office/drawing/2014/main" id="{3FC0BA83-9EC4-4974-9930-7FD61DCF8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9049"/>
            <a:ext cx="6096000" cy="6075168"/>
          </a:xfrm>
          <a:prstGeom prst="rect">
            <a:avLst/>
          </a:prstGeom>
        </p:spPr>
      </p:pic>
    </p:spTree>
    <p:extLst>
      <p:ext uri="{BB962C8B-B14F-4D97-AF65-F5344CB8AC3E}">
        <p14:creationId xmlns:p14="http://schemas.microsoft.com/office/powerpoint/2010/main" val="2436570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8842248" y="1481328"/>
            <a:ext cx="2926080" cy="2468880"/>
          </a:xfrm>
        </p:spPr>
        <p:txBody>
          <a:bodyPr>
            <a:normAutofit/>
          </a:bodyPr>
          <a:lstStyle/>
          <a:p>
            <a:pPr algn="l"/>
            <a:r>
              <a:rPr lang="en-GB" sz="4000"/>
              <a:t>FUN AND GAMES</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8842248" y="4078224"/>
            <a:ext cx="2926080" cy="1307592"/>
          </a:xfrm>
        </p:spPr>
        <p:txBody>
          <a:bodyPr>
            <a:normAutofit/>
          </a:bodyPr>
          <a:lstStyle/>
          <a:p>
            <a:pPr algn="l"/>
            <a:r>
              <a:rPr lang="en-GB" sz="2000"/>
              <a:t>YEAR 5 / LESSON 1</a:t>
            </a:r>
          </a:p>
        </p:txBody>
      </p:sp>
      <p:sp>
        <p:nvSpPr>
          <p:cNvPr id="34"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Shape 37">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1" name="Picture 20" descr="A picture containing graphics, drawing, sign&#10;&#10;Description automatically generated">
            <a:extLst>
              <a:ext uri="{FF2B5EF4-FFF2-40B4-BE49-F238E27FC236}">
                <a16:creationId xmlns:a16="http://schemas.microsoft.com/office/drawing/2014/main" id="{DBDA2300-B954-4EBD-976F-3E14FC94F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2544" y="1691525"/>
            <a:ext cx="5726338" cy="3979996"/>
          </a:xfrm>
          <a:prstGeom prst="rect">
            <a:avLst/>
          </a:prstGeom>
        </p:spPr>
      </p:pic>
    </p:spTree>
    <p:extLst>
      <p:ext uri="{BB962C8B-B14F-4D97-AF65-F5344CB8AC3E}">
        <p14:creationId xmlns:p14="http://schemas.microsoft.com/office/powerpoint/2010/main" val="343293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fontAlgn="base"/>
            <a:r>
              <a:rPr lang="en-GB" sz="2400"/>
              <a:t>To identify the positive aspects of gaming </a:t>
            </a:r>
          </a:p>
          <a:p>
            <a:pPr lvl="0" fontAlgn="base"/>
            <a:r>
              <a:rPr lang="en-US" sz="2400"/>
              <a:t>To identify the negative aspects of gaming   </a:t>
            </a:r>
            <a:endParaRPr lang="en-GB" sz="2400"/>
          </a:p>
          <a:p>
            <a:pPr lvl="0" fontAlgn="base"/>
            <a:r>
              <a:rPr lang="en-GB" sz="2400"/>
              <a:t>To create an informative wall display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1</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22703" y="1531489"/>
            <a:ext cx="4220329" cy="4498607"/>
          </a:xfrm>
          <a:prstGeom prst="rect">
            <a:avLst/>
          </a:prstGeom>
        </p:spPr>
      </p:pic>
    </p:spTree>
    <p:extLst>
      <p:ext uri="{BB962C8B-B14F-4D97-AF65-F5344CB8AC3E}">
        <p14:creationId xmlns:p14="http://schemas.microsoft.com/office/powerpoint/2010/main" val="83377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88664" y="1992086"/>
            <a:ext cx="6586839" cy="3989817"/>
          </a:xfrm>
        </p:spPr>
        <p:txBody>
          <a:bodyPr>
            <a:normAutofit/>
          </a:bodyPr>
          <a:lstStyle/>
          <a:p>
            <a:pPr lvl="0" fontAlgn="base"/>
            <a:r>
              <a:rPr lang="en-GB" sz="2400"/>
              <a:t>I can identify key words and images associated with gaming </a:t>
            </a:r>
          </a:p>
          <a:p>
            <a:pPr lvl="0" fontAlgn="base"/>
            <a:r>
              <a:rPr lang="en-GB" sz="2400"/>
              <a:t>I can discuss the positive and negative aspects of gaming</a:t>
            </a:r>
          </a:p>
          <a:p>
            <a:pPr lvl="0" fontAlgn="base"/>
            <a:r>
              <a:rPr lang="en-GB" sz="2400"/>
              <a:t>I can listen to other people’s points of view and be respectful of their views</a:t>
            </a:r>
          </a:p>
          <a:p>
            <a:pPr lvl="0" fontAlgn="base"/>
            <a:r>
              <a:rPr lang="en-GB" sz="2400"/>
              <a:t>I can work as a group to create an informative wall display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1</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extLst>
      <p:ext uri="{BB962C8B-B14F-4D97-AF65-F5344CB8AC3E}">
        <p14:creationId xmlns:p14="http://schemas.microsoft.com/office/powerpoint/2010/main" val="1787417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POST-IT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1</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6908538" y="2211209"/>
            <a:ext cx="4777695" cy="4030944"/>
          </a:xfrm>
        </p:spPr>
        <p:txBody>
          <a:bodyPr>
            <a:noAutofit/>
          </a:bodyPr>
          <a:lstStyle/>
          <a:p>
            <a:pPr marL="0" indent="0" fontAlgn="base">
              <a:buNone/>
            </a:pPr>
            <a:r>
              <a:rPr lang="en-GB" sz="2400"/>
              <a:t>You have two post-it notes. On one note write down a positive aspect of gaming and on the other note write down a negative aspect of gaming. </a:t>
            </a:r>
          </a:p>
          <a:p>
            <a:pPr marL="0" indent="0" fontAlgn="base">
              <a:buNone/>
            </a:pPr>
            <a:endParaRPr lang="en-GB" sz="2400"/>
          </a:p>
          <a:p>
            <a:pPr marL="0" indent="0" fontAlgn="base">
              <a:buNone/>
            </a:pPr>
            <a:r>
              <a:rPr lang="en-GB" sz="2400"/>
              <a:t>Come to the front and stick your notes on the board. </a:t>
            </a:r>
          </a:p>
        </p:txBody>
      </p:sp>
      <p:pic>
        <p:nvPicPr>
          <p:cNvPr id="3" name="Picture 2">
            <a:extLst>
              <a:ext uri="{FF2B5EF4-FFF2-40B4-BE49-F238E27FC236}">
                <a16:creationId xmlns:a16="http://schemas.microsoft.com/office/drawing/2014/main" id="{7287DF25-98F5-4B2F-9D67-90B6ABDAA1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24942">
            <a:off x="425217" y="1410563"/>
            <a:ext cx="6159059" cy="4820808"/>
          </a:xfrm>
          <a:prstGeom prst="rect">
            <a:avLst/>
          </a:prstGeom>
        </p:spPr>
      </p:pic>
      <p:sp>
        <p:nvSpPr>
          <p:cNvPr id="6" name="TextBox 5">
            <a:extLst>
              <a:ext uri="{FF2B5EF4-FFF2-40B4-BE49-F238E27FC236}">
                <a16:creationId xmlns:a16="http://schemas.microsoft.com/office/drawing/2014/main" id="{CB31B47F-7956-4A3B-AE52-9FDC02AE8B32}"/>
              </a:ext>
            </a:extLst>
          </p:cNvPr>
          <p:cNvSpPr txBox="1"/>
          <p:nvPr/>
        </p:nvSpPr>
        <p:spPr>
          <a:xfrm rot="1086020">
            <a:off x="3570097" y="3533616"/>
            <a:ext cx="19801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33725">
                    <a:lumMod val="50000"/>
                  </a:srgbClr>
                </a:solidFill>
                <a:effectLst/>
                <a:uLnTx/>
                <a:uFillTx/>
                <a:latin typeface="Comic Sans MS" panose="030F0702030302020204" pitchFamily="66" charset="0"/>
                <a:ea typeface="+mn-ea"/>
                <a:cs typeface="+mn-cs"/>
              </a:rPr>
              <a:t>FRUSTRATION</a:t>
            </a:r>
          </a:p>
        </p:txBody>
      </p:sp>
      <p:sp>
        <p:nvSpPr>
          <p:cNvPr id="7" name="TextBox 6">
            <a:extLst>
              <a:ext uri="{FF2B5EF4-FFF2-40B4-BE49-F238E27FC236}">
                <a16:creationId xmlns:a16="http://schemas.microsoft.com/office/drawing/2014/main" id="{B9DD02C7-FBEC-442D-916D-C64DD18A781B}"/>
              </a:ext>
            </a:extLst>
          </p:cNvPr>
          <p:cNvSpPr txBox="1"/>
          <p:nvPr/>
        </p:nvSpPr>
        <p:spPr>
          <a:xfrm rot="20066276">
            <a:off x="1597352" y="3462995"/>
            <a:ext cx="17893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33725">
                    <a:lumMod val="50000"/>
                  </a:srgbClr>
                </a:solidFill>
                <a:effectLst/>
                <a:uLnTx/>
                <a:uFillTx/>
                <a:latin typeface="Comic Sans MS" panose="030F0702030302020204" pitchFamily="66" charset="0"/>
                <a:ea typeface="+mn-ea"/>
                <a:cs typeface="+mn-cs"/>
              </a:rPr>
              <a:t>ENJOYMENT</a:t>
            </a:r>
          </a:p>
        </p:txBody>
      </p:sp>
    </p:spTree>
    <p:extLst>
      <p:ext uri="{BB962C8B-B14F-4D97-AF65-F5344CB8AC3E}">
        <p14:creationId xmlns:p14="http://schemas.microsoft.com/office/powerpoint/2010/main" val="650055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CREATE A WALL DISPLAY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1</a:t>
            </a:r>
          </a:p>
        </p:txBody>
      </p:sp>
      <p:sp>
        <p:nvSpPr>
          <p:cNvPr id="16" name="Content Placeholder 5">
            <a:extLst>
              <a:ext uri="{FF2B5EF4-FFF2-40B4-BE49-F238E27FC236}">
                <a16:creationId xmlns:a16="http://schemas.microsoft.com/office/drawing/2014/main" id="{4B38B89D-D3BA-4BA7-932C-00B5801E26E7}"/>
              </a:ext>
            </a:extLst>
          </p:cNvPr>
          <p:cNvSpPr>
            <a:spLocks noGrp="1"/>
          </p:cNvSpPr>
          <p:nvPr>
            <p:ph idx="1"/>
          </p:nvPr>
        </p:nvSpPr>
        <p:spPr>
          <a:xfrm>
            <a:off x="488272" y="1532237"/>
            <a:ext cx="10978797" cy="988541"/>
          </a:xfrm>
        </p:spPr>
        <p:txBody>
          <a:bodyPr>
            <a:normAutofit/>
          </a:bodyPr>
          <a:lstStyle/>
          <a:p>
            <a:pPr marL="0" indent="0" fontAlgn="base">
              <a:buNone/>
            </a:pPr>
            <a:r>
              <a:rPr lang="en-US" sz="2400"/>
              <a:t>In groups, we are going to work together to create a wall display. There are several tasks that we need to complete.</a:t>
            </a:r>
            <a:endParaRPr lang="en-GB" sz="2400"/>
          </a:p>
        </p:txBody>
      </p:sp>
      <p:graphicFrame>
        <p:nvGraphicFramePr>
          <p:cNvPr id="2" name="Table 2">
            <a:extLst>
              <a:ext uri="{FF2B5EF4-FFF2-40B4-BE49-F238E27FC236}">
                <a16:creationId xmlns:a16="http://schemas.microsoft.com/office/drawing/2014/main" id="{F6B1B4C6-2A7B-4F7E-8256-09D591A96CC9}"/>
              </a:ext>
            </a:extLst>
          </p:cNvPr>
          <p:cNvGraphicFramePr>
            <a:graphicFrameLocks noGrp="1"/>
          </p:cNvGraphicFramePr>
          <p:nvPr/>
        </p:nvGraphicFramePr>
        <p:xfrm>
          <a:off x="556740" y="2520777"/>
          <a:ext cx="11078520" cy="3534034"/>
        </p:xfrm>
        <a:graphic>
          <a:graphicData uri="http://schemas.openxmlformats.org/drawingml/2006/table">
            <a:tbl>
              <a:tblPr firstRow="1" bandRow="1">
                <a:tableStyleId>{21E4AEA4-8DFA-4A89-87EB-49C32662AFE0}</a:tableStyleId>
              </a:tblPr>
              <a:tblGrid>
                <a:gridCol w="3692840">
                  <a:extLst>
                    <a:ext uri="{9D8B030D-6E8A-4147-A177-3AD203B41FA5}">
                      <a16:colId xmlns:a16="http://schemas.microsoft.com/office/drawing/2014/main" val="3714047159"/>
                    </a:ext>
                  </a:extLst>
                </a:gridCol>
                <a:gridCol w="3692840">
                  <a:extLst>
                    <a:ext uri="{9D8B030D-6E8A-4147-A177-3AD203B41FA5}">
                      <a16:colId xmlns:a16="http://schemas.microsoft.com/office/drawing/2014/main" val="3245804249"/>
                    </a:ext>
                  </a:extLst>
                </a:gridCol>
                <a:gridCol w="3692840">
                  <a:extLst>
                    <a:ext uri="{9D8B030D-6E8A-4147-A177-3AD203B41FA5}">
                      <a16:colId xmlns:a16="http://schemas.microsoft.com/office/drawing/2014/main" val="1043518865"/>
                    </a:ext>
                  </a:extLst>
                </a:gridCol>
              </a:tblGrid>
              <a:tr h="797816">
                <a:tc>
                  <a:txBody>
                    <a:bodyPr/>
                    <a:lstStyle/>
                    <a:p>
                      <a:pPr algn="ctr"/>
                      <a:r>
                        <a:rPr lang="en-GB"/>
                        <a:t>TASK 1</a:t>
                      </a:r>
                      <a:br>
                        <a:rPr lang="en-GB"/>
                      </a:br>
                      <a:r>
                        <a:rPr lang="en-GB" sz="1600"/>
                        <a:t>POETRY ACROSTIC POEM: GAMING</a:t>
                      </a:r>
                      <a:endParaRPr lang="en-GB"/>
                    </a:p>
                  </a:txBody>
                  <a:tcPr anchor="ctr"/>
                </a:tc>
                <a:tc>
                  <a:txBody>
                    <a:bodyPr/>
                    <a:lstStyle/>
                    <a:p>
                      <a:pPr algn="ctr"/>
                      <a:r>
                        <a:rPr lang="en-GB"/>
                        <a:t>TASK 2</a:t>
                      </a:r>
                    </a:p>
                    <a:p>
                      <a:pPr algn="ctr"/>
                      <a:r>
                        <a:rPr lang="en-GB" sz="1600"/>
                        <a:t>IMAGE AND KEY WORD COLLECTION</a:t>
                      </a:r>
                    </a:p>
                  </a:txBody>
                  <a:tcPr anchor="ctr"/>
                </a:tc>
                <a:tc>
                  <a:txBody>
                    <a:bodyPr/>
                    <a:lstStyle/>
                    <a:p>
                      <a:pPr algn="ctr"/>
                      <a:r>
                        <a:rPr lang="en-GB"/>
                        <a:t>TASK 3</a:t>
                      </a:r>
                    </a:p>
                    <a:p>
                      <a:pPr algn="ctr"/>
                      <a:r>
                        <a:rPr lang="en-GB" sz="1600"/>
                        <a:t>POSITIVES AND NEGATIVES</a:t>
                      </a:r>
                    </a:p>
                  </a:txBody>
                  <a:tcPr anchor="ctr"/>
                </a:tc>
                <a:extLst>
                  <a:ext uri="{0D108BD9-81ED-4DB2-BD59-A6C34878D82A}">
                    <a16:rowId xmlns:a16="http://schemas.microsoft.com/office/drawing/2014/main" val="3875777727"/>
                  </a:ext>
                </a:extLst>
              </a:tr>
              <a:tr h="2736218">
                <a:tc>
                  <a:txBody>
                    <a:bodyPr/>
                    <a:lstStyle/>
                    <a:p>
                      <a:pPr algn="ctr"/>
                      <a:r>
                        <a:rPr lang="en-GB" sz="1800" kern="1200">
                          <a:solidFill>
                            <a:schemeClr val="dk1"/>
                          </a:solidFill>
                          <a:effectLst/>
                          <a:latin typeface="+mn-lt"/>
                          <a:ea typeface="+mn-ea"/>
                          <a:cs typeface="+mn-cs"/>
                        </a:rPr>
                        <a:t>Create an acrostic poem for the wall display using the word GAMING. </a:t>
                      </a:r>
                      <a:endParaRPr lang="en-GB"/>
                    </a:p>
                  </a:txBody>
                  <a:tcPr/>
                </a:tc>
                <a:tc>
                  <a:txBody>
                    <a:bodyPr/>
                    <a:lstStyle/>
                    <a:p>
                      <a:pPr algn="ctr"/>
                      <a:r>
                        <a:rPr lang="en-GB" sz="1800" kern="1200">
                          <a:solidFill>
                            <a:schemeClr val="dk1"/>
                          </a:solidFill>
                          <a:effectLst/>
                          <a:latin typeface="+mn-lt"/>
                          <a:ea typeface="+mn-ea"/>
                          <a:cs typeface="+mn-cs"/>
                        </a:rPr>
                        <a:t>Collect 10 images of gaming and collect key words about gaming. </a:t>
                      </a:r>
                      <a:br>
                        <a:rPr lang="en-GB" sz="1800" kern="1200">
                          <a:solidFill>
                            <a:srgbClr val="000000"/>
                          </a:solidFill>
                          <a:effectLst/>
                          <a:latin typeface="+mn-lt"/>
                          <a:ea typeface="+mn-ea"/>
                          <a:cs typeface="+mn-cs"/>
                        </a:rPr>
                      </a:br>
                      <a:r>
                        <a:rPr lang="en-GB" sz="1800" kern="1200">
                          <a:solidFill>
                            <a:schemeClr val="dk1"/>
                          </a:solidFill>
                          <a:effectLst/>
                          <a:latin typeface="+mn-lt"/>
                          <a:ea typeface="+mn-ea"/>
                          <a:cs typeface="+mn-cs"/>
                        </a:rPr>
                        <a:t>This could be made into a word </a:t>
                      </a:r>
                      <a:br>
                        <a:rPr lang="en-GB" sz="1800" kern="1200">
                          <a:solidFill>
                            <a:srgbClr val="000000"/>
                          </a:solidFill>
                          <a:effectLst/>
                          <a:latin typeface="+mn-lt"/>
                          <a:ea typeface="+mn-ea"/>
                          <a:cs typeface="+mn-cs"/>
                        </a:rPr>
                      </a:br>
                      <a:r>
                        <a:rPr lang="en-GB" sz="1800" kern="1200">
                          <a:solidFill>
                            <a:schemeClr val="dk1"/>
                          </a:solidFill>
                          <a:effectLst/>
                          <a:latin typeface="+mn-lt"/>
                          <a:ea typeface="+mn-ea"/>
                          <a:cs typeface="+mn-cs"/>
                        </a:rPr>
                        <a:t>wall or a </a:t>
                      </a:r>
                      <a:r>
                        <a:rPr lang="en-GB" sz="1800" kern="1200" err="1">
                          <a:solidFill>
                            <a:schemeClr val="dk1"/>
                          </a:solidFill>
                          <a:effectLst/>
                          <a:latin typeface="+mn-lt"/>
                          <a:ea typeface="+mn-ea"/>
                          <a:cs typeface="+mn-cs"/>
                        </a:rPr>
                        <a:t>Wordle</a:t>
                      </a:r>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Research and write down the positives and negatives of gaming. </a:t>
                      </a:r>
                      <a:endParaRPr lang="en-GB" sz="1800" kern="1200">
                        <a:solidFill>
                          <a:schemeClr val="dk1"/>
                        </a:solidFill>
                        <a:effectLst/>
                        <a:latin typeface="+mn-lt"/>
                        <a:ea typeface="+mn-ea"/>
                        <a:cs typeface="+mn-cs"/>
                      </a:endParaRPr>
                    </a:p>
                    <a:p>
                      <a:pPr algn="ctr"/>
                      <a:endParaRPr lang="en-GB"/>
                    </a:p>
                  </a:txBody>
                  <a:tcPr/>
                </a:tc>
                <a:extLst>
                  <a:ext uri="{0D108BD9-81ED-4DB2-BD59-A6C34878D82A}">
                    <a16:rowId xmlns:a16="http://schemas.microsoft.com/office/drawing/2014/main" val="1895034638"/>
                  </a:ext>
                </a:extLst>
              </a:tr>
            </a:tbl>
          </a:graphicData>
        </a:graphic>
      </p:graphicFrame>
      <p:pic>
        <p:nvPicPr>
          <p:cNvPr id="8" name="Picture 7" descr="A picture containing drawing&#10;&#10;Description automatically generated">
            <a:extLst>
              <a:ext uri="{FF2B5EF4-FFF2-40B4-BE49-F238E27FC236}">
                <a16:creationId xmlns:a16="http://schemas.microsoft.com/office/drawing/2014/main" id="{D57570F9-F348-4364-AEC9-610972B3A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386" y="4165535"/>
            <a:ext cx="2212632" cy="1657933"/>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8A414AEF-3143-4FAE-8EBB-E07373273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862" y="4108719"/>
            <a:ext cx="1714749" cy="1714749"/>
          </a:xfrm>
          <a:prstGeom prst="rect">
            <a:avLst/>
          </a:prstGeom>
        </p:spPr>
      </p:pic>
      <p:pic>
        <p:nvPicPr>
          <p:cNvPr id="21" name="Picture 20" descr="A close up of a piece of paper&#10;&#10;Description automatically generated">
            <a:extLst>
              <a:ext uri="{FF2B5EF4-FFF2-40B4-BE49-F238E27FC236}">
                <a16:creationId xmlns:a16="http://schemas.microsoft.com/office/drawing/2014/main" id="{204AD100-ACC8-42C2-B0B1-5923F6B58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625" y="4537406"/>
            <a:ext cx="1714749" cy="1286062"/>
          </a:xfrm>
          <a:prstGeom prst="rect">
            <a:avLst/>
          </a:prstGeom>
        </p:spPr>
      </p:pic>
    </p:spTree>
    <p:extLst>
      <p:ext uri="{BB962C8B-B14F-4D97-AF65-F5344CB8AC3E}">
        <p14:creationId xmlns:p14="http://schemas.microsoft.com/office/powerpoint/2010/main" val="8731830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TALK…</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1</a:t>
            </a:r>
          </a:p>
        </p:txBody>
      </p:sp>
      <p:sp>
        <p:nvSpPr>
          <p:cNvPr id="17" name="Content Placeholder 5">
            <a:extLst>
              <a:ext uri="{FF2B5EF4-FFF2-40B4-BE49-F238E27FC236}">
                <a16:creationId xmlns:a16="http://schemas.microsoft.com/office/drawing/2014/main" id="{7E91393F-56FF-4716-ABCE-C6A6DC5F60F9}"/>
              </a:ext>
            </a:extLst>
          </p:cNvPr>
          <p:cNvSpPr>
            <a:spLocks noGrp="1"/>
          </p:cNvSpPr>
          <p:nvPr>
            <p:ph idx="1"/>
          </p:nvPr>
        </p:nvSpPr>
        <p:spPr>
          <a:xfrm>
            <a:off x="248966" y="1532236"/>
            <a:ext cx="11218103" cy="5325763"/>
          </a:xfrm>
        </p:spPr>
        <p:txBody>
          <a:bodyPr>
            <a:noAutofit/>
          </a:bodyPr>
          <a:lstStyle/>
          <a:p>
            <a:pPr marL="0" indent="0" fontAlgn="base">
              <a:buNone/>
            </a:pPr>
            <a:r>
              <a:rPr lang="en-GB" sz="2400"/>
              <a:t>The class is going to be split in half. </a:t>
            </a:r>
            <a:r>
              <a:rPr lang="en-GB" sz="2400">
                <a:solidFill>
                  <a:schemeClr val="accent6"/>
                </a:solidFill>
              </a:rPr>
              <a:t>Team A are going to debate the positives aspects </a:t>
            </a:r>
            <a:r>
              <a:rPr lang="en-GB" sz="2400"/>
              <a:t>of gaming and </a:t>
            </a:r>
            <a:r>
              <a:rPr lang="en-GB" sz="2400">
                <a:solidFill>
                  <a:schemeClr val="accent5"/>
                </a:solidFill>
              </a:rPr>
              <a:t>Team B are going to debate the negative aspects </a:t>
            </a:r>
            <a:r>
              <a:rPr lang="en-GB" sz="2400"/>
              <a:t>of gaming. </a:t>
            </a:r>
          </a:p>
          <a:p>
            <a:pPr marL="0" indent="0" fontAlgn="base">
              <a:buNone/>
            </a:pPr>
            <a:r>
              <a:rPr lang="en-GB" sz="2400"/>
              <a:t> </a:t>
            </a:r>
          </a:p>
          <a:p>
            <a:pPr marL="0" indent="0" fontAlgn="base">
              <a:buNone/>
            </a:pPr>
            <a:endParaRPr lang="en-GB" sz="2400"/>
          </a:p>
          <a:p>
            <a:pPr marL="0" indent="0" fontAlgn="base">
              <a:buNone/>
            </a:pPr>
            <a:endParaRPr lang="en-GB" sz="2400"/>
          </a:p>
          <a:p>
            <a:pPr marL="0" indent="0" fontAlgn="base">
              <a:buNone/>
            </a:pPr>
            <a:endParaRPr lang="en-GB" sz="2400"/>
          </a:p>
          <a:p>
            <a:pPr marL="0" indent="0" fontAlgn="base">
              <a:buNone/>
            </a:pPr>
            <a:endParaRPr lang="en-GB" sz="2400"/>
          </a:p>
          <a:p>
            <a:pPr marL="0" indent="0" fontAlgn="base">
              <a:buNone/>
            </a:pPr>
            <a:endParaRPr lang="en-GB" sz="2400"/>
          </a:p>
          <a:p>
            <a:pPr marL="0" indent="0" fontAlgn="base">
              <a:buNone/>
            </a:pPr>
            <a:endParaRPr lang="en-GB" sz="2400"/>
          </a:p>
          <a:p>
            <a:pPr marL="0" indent="0" fontAlgn="base">
              <a:buNone/>
            </a:pPr>
            <a:r>
              <a:rPr lang="en-GB" sz="2400"/>
              <a:t>Remember, we must always allow one person to speak and we must always respect their viewpoint, even if we don’t always agree. </a:t>
            </a:r>
          </a:p>
        </p:txBody>
      </p:sp>
      <p:pic>
        <p:nvPicPr>
          <p:cNvPr id="16" name="Picture 15" descr="A picture containing toy, doll, graphics, clock&#10;&#10;Description automatically generated">
            <a:extLst>
              <a:ext uri="{FF2B5EF4-FFF2-40B4-BE49-F238E27FC236}">
                <a16:creationId xmlns:a16="http://schemas.microsoft.com/office/drawing/2014/main" id="{BA1702A7-8B61-479D-9837-DA75F5396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589" y="2266090"/>
            <a:ext cx="7232822" cy="3349220"/>
          </a:xfrm>
          <a:prstGeom prst="rect">
            <a:avLst/>
          </a:prstGeom>
        </p:spPr>
      </p:pic>
      <p:sp>
        <p:nvSpPr>
          <p:cNvPr id="6" name="TextBox 5">
            <a:extLst>
              <a:ext uri="{FF2B5EF4-FFF2-40B4-BE49-F238E27FC236}">
                <a16:creationId xmlns:a16="http://schemas.microsoft.com/office/drawing/2014/main" id="{B7221180-4D2B-4FD8-BB54-2C66E469E071}"/>
              </a:ext>
            </a:extLst>
          </p:cNvPr>
          <p:cNvSpPr txBox="1"/>
          <p:nvPr/>
        </p:nvSpPr>
        <p:spPr>
          <a:xfrm rot="16200000">
            <a:off x="1056506" y="3679089"/>
            <a:ext cx="2211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A95E"/>
                </a:solidFill>
                <a:effectLst/>
                <a:uLnTx/>
                <a:uFillTx/>
                <a:latin typeface="Calibri" panose="020F0502020204030204"/>
                <a:ea typeface="+mn-ea"/>
                <a:cs typeface="+mn-cs"/>
              </a:rPr>
              <a:t>TEAM A</a:t>
            </a:r>
          </a:p>
        </p:txBody>
      </p:sp>
      <p:sp>
        <p:nvSpPr>
          <p:cNvPr id="18" name="TextBox 17">
            <a:extLst>
              <a:ext uri="{FF2B5EF4-FFF2-40B4-BE49-F238E27FC236}">
                <a16:creationId xmlns:a16="http://schemas.microsoft.com/office/drawing/2014/main" id="{37683F1B-F909-43E4-978E-BE96BF3CD3B6}"/>
              </a:ext>
            </a:extLst>
          </p:cNvPr>
          <p:cNvSpPr txBox="1"/>
          <p:nvPr/>
        </p:nvSpPr>
        <p:spPr>
          <a:xfrm rot="5400000" flipH="1">
            <a:off x="8960590" y="3679090"/>
            <a:ext cx="2211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E33725"/>
                </a:solidFill>
                <a:effectLst/>
                <a:uLnTx/>
                <a:uFillTx/>
                <a:latin typeface="Calibri" panose="020F0502020204030204"/>
                <a:ea typeface="+mn-ea"/>
                <a:cs typeface="+mn-cs"/>
              </a:rPr>
              <a:t>TEAM B</a:t>
            </a:r>
          </a:p>
        </p:txBody>
      </p:sp>
    </p:spTree>
    <p:extLst>
      <p:ext uri="{BB962C8B-B14F-4D97-AF65-F5344CB8AC3E}">
        <p14:creationId xmlns:p14="http://schemas.microsoft.com/office/powerpoint/2010/main" val="4147728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1</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752DCC0-BAA4-4A56-A05E-E19F70642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96FCD90E-924D-458C-8FA3-F5AFD6D4AEBD}"/>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13120830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object, clock, table, computer&#10;&#10;Description automatically generated">
            <a:extLst>
              <a:ext uri="{FF2B5EF4-FFF2-40B4-BE49-F238E27FC236}">
                <a16:creationId xmlns:a16="http://schemas.microsoft.com/office/drawing/2014/main" id="{86D1A2A8-365E-45DE-8544-894B7D587589}"/>
              </a:ext>
            </a:extLst>
          </p:cNvPr>
          <p:cNvPicPr>
            <a:picLocks noChangeAspect="1"/>
          </p:cNvPicPr>
          <p:nvPr/>
        </p:nvPicPr>
        <p:blipFill rotWithShape="1">
          <a:blip r:embed="rId2">
            <a:extLst>
              <a:ext uri="{28A0092B-C50C-407E-A947-70E740481C1C}">
                <a14:useLocalDpi xmlns:a14="http://schemas.microsoft.com/office/drawing/2010/main" val="0"/>
              </a:ext>
            </a:extLst>
          </a:blip>
          <a:srcRect l="8265" t="17188" r="826"/>
          <a:stretch/>
        </p:blipFill>
        <p:spPr>
          <a:xfrm>
            <a:off x="20" y="10"/>
            <a:ext cx="12191981" cy="6857990"/>
          </a:xfrm>
          <a:prstGeom prst="rect">
            <a:avLst/>
          </a:prstGeom>
        </p:spPr>
      </p:pic>
      <p:sp>
        <p:nvSpPr>
          <p:cNvPr id="14"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404553" y="3091928"/>
            <a:ext cx="9078562" cy="2387600"/>
          </a:xfrm>
        </p:spPr>
        <p:txBody>
          <a:bodyPr>
            <a:normAutofit/>
          </a:bodyPr>
          <a:lstStyle/>
          <a:p>
            <a:pPr algn="l"/>
            <a:r>
              <a:rPr lang="en-GB" sz="6600"/>
              <a:t>GAMING: </a:t>
            </a:r>
            <a:br>
              <a:rPr lang="en-GB" sz="6600"/>
            </a:br>
            <a:r>
              <a:rPr lang="en-GB" sz="6600"/>
              <a:t>WHO’S DOING WHAT?</a:t>
            </a:r>
          </a:p>
        </p:txBody>
      </p:sp>
      <p:sp>
        <p:nvSpPr>
          <p:cNvPr id="17" name="Rectangle: Rounded Corners 1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404553" y="5624945"/>
            <a:ext cx="9078562" cy="592975"/>
          </a:xfrm>
        </p:spPr>
        <p:txBody>
          <a:bodyPr anchor="ctr">
            <a:normAutofit/>
          </a:bodyPr>
          <a:lstStyle/>
          <a:p>
            <a:pPr algn="l"/>
            <a:r>
              <a:rPr lang="en-GB"/>
              <a:t>YEAR 6 / LESSON 2</a:t>
            </a:r>
          </a:p>
        </p:txBody>
      </p:sp>
      <p:sp>
        <p:nvSpPr>
          <p:cNvPr id="16" name="TextBox 15">
            <a:extLst>
              <a:ext uri="{FF2B5EF4-FFF2-40B4-BE49-F238E27FC236}">
                <a16:creationId xmlns:a16="http://schemas.microsoft.com/office/drawing/2014/main" id="{E7C80805-D24E-4C2B-90EF-7F2E3822F537}"/>
              </a:ext>
            </a:extLst>
          </p:cNvPr>
          <p:cNvSpPr txBox="1"/>
          <p:nvPr/>
        </p:nvSpPr>
        <p:spPr>
          <a:xfrm>
            <a:off x="142043" y="6510128"/>
            <a:ext cx="6172200" cy="246221"/>
          </a:xfrm>
          <a:prstGeom prst="rect">
            <a:avLst/>
          </a:prstGeom>
          <a:noFill/>
        </p:spPr>
        <p:txBody>
          <a:bodyPr wrap="square">
            <a:spAutoFit/>
          </a:bodyPr>
          <a:lstStyle/>
          <a:p>
            <a:r>
              <a:rPr lang="en-GB" sz="1000" b="0" i="0">
                <a:solidFill>
                  <a:srgbClr val="FFFFFF"/>
                </a:solidFill>
                <a:effectLst/>
                <a:latin typeface="Calibri" panose="020F0502020204030204" pitchFamily="34" charset="0"/>
              </a:rPr>
              <a:t>© YGAM 2020: All rights reserved</a:t>
            </a:r>
            <a:endParaRPr lang="en-GB" sz="1000"/>
          </a:p>
        </p:txBody>
      </p:sp>
      <p:pic>
        <p:nvPicPr>
          <p:cNvPr id="1028" name="Picture 4">
            <a:extLst>
              <a:ext uri="{FF2B5EF4-FFF2-40B4-BE49-F238E27FC236}">
                <a16:creationId xmlns:a16="http://schemas.microsoft.com/office/drawing/2014/main" id="{AFC7D5EA-7126-45D9-94C3-EEDA2DB06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0225" y="6217920"/>
            <a:ext cx="1409700" cy="48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6142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piece of paper&#10;&#10;Description automatically generated">
            <a:extLst>
              <a:ext uri="{FF2B5EF4-FFF2-40B4-BE49-F238E27FC236}">
                <a16:creationId xmlns:a16="http://schemas.microsoft.com/office/drawing/2014/main" id="{E7280638-3C3E-4A79-8B0A-94C6B3C3CC22}"/>
              </a:ext>
            </a:extLst>
          </p:cNvPr>
          <p:cNvPicPr>
            <a:picLocks noChangeAspect="1"/>
          </p:cNvPicPr>
          <p:nvPr/>
        </p:nvPicPr>
        <p:blipFill rotWithShape="1">
          <a:blip r:embed="rId2">
            <a:extLst>
              <a:ext uri="{28A0092B-C50C-407E-A947-70E740481C1C}">
                <a14:useLocalDpi xmlns:a14="http://schemas.microsoft.com/office/drawing/2010/main" val="0"/>
              </a:ext>
            </a:extLst>
          </a:blip>
          <a:srcRect t="3149" r="20324" b="5056"/>
          <a:stretch/>
        </p:blipFill>
        <p:spPr>
          <a:xfrm>
            <a:off x="4029433" y="562708"/>
            <a:ext cx="6836849" cy="6295292"/>
          </a:xfrm>
          <a:prstGeom prst="rect">
            <a:avLst/>
          </a:prstGeom>
          <a:effectLst>
            <a:outerShdw blurRad="50800" dist="38100" dir="2700000" algn="tl" rotWithShape="0">
              <a:prstClr val="black">
                <a:alpha val="40000"/>
              </a:prstClr>
            </a:outerShdw>
          </a:effectLst>
        </p:spPr>
      </p:pic>
      <p:pic>
        <p:nvPicPr>
          <p:cNvPr id="16" name="Picture 15" descr="A close up of a piece of paper&#10;&#10;Description automatically generated">
            <a:extLst>
              <a:ext uri="{FF2B5EF4-FFF2-40B4-BE49-F238E27FC236}">
                <a16:creationId xmlns:a16="http://schemas.microsoft.com/office/drawing/2014/main" id="{50D4009E-62FB-402B-A980-BF39E550DC3A}"/>
              </a:ext>
            </a:extLst>
          </p:cNvPr>
          <p:cNvPicPr>
            <a:picLocks noChangeAspect="1"/>
          </p:cNvPicPr>
          <p:nvPr/>
        </p:nvPicPr>
        <p:blipFill rotWithShape="1">
          <a:blip r:embed="rId2">
            <a:extLst>
              <a:ext uri="{28A0092B-C50C-407E-A947-70E740481C1C}">
                <a14:useLocalDpi xmlns:a14="http://schemas.microsoft.com/office/drawing/2010/main" val="0"/>
              </a:ext>
            </a:extLst>
          </a:blip>
          <a:srcRect l="82735" t="20585" r="6647" b="12019"/>
          <a:stretch/>
        </p:blipFill>
        <p:spPr>
          <a:xfrm rot="20400734">
            <a:off x="9966911" y="1817076"/>
            <a:ext cx="847898" cy="4301421"/>
          </a:xfrm>
          <a:prstGeom prst="rect">
            <a:avLst/>
          </a:prstGeom>
          <a:effectLst>
            <a:outerShdw blurRad="50800" dist="38100" dir="5400000" algn="t" rotWithShape="0">
              <a:prstClr val="black">
                <a:alpha val="40000"/>
              </a:prstClr>
            </a:outerShdw>
          </a:effectLst>
        </p:spPr>
      </p:pic>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372792" y="2078660"/>
            <a:ext cx="5123133" cy="1350340"/>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392989" y="3444765"/>
            <a:ext cx="4550486" cy="1500187"/>
          </a:xfrm>
        </p:spPr>
        <p:txBody>
          <a:bodyPr/>
          <a:lstStyle/>
          <a:p>
            <a:r>
              <a:rPr lang="en-US">
                <a:solidFill>
                  <a:schemeClr val="tx1"/>
                </a:solidFill>
              </a:rPr>
              <a:t>Create a Questionnaire to explore how your school games? What are the issues?</a:t>
            </a:r>
            <a:endParaRPr lang="en-GB">
              <a:solidFill>
                <a:schemeClr val="tx1"/>
              </a:solidFill>
            </a:endParaRP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6 / LESSON 2</a:t>
            </a:r>
          </a:p>
        </p:txBody>
      </p:sp>
    </p:spTree>
    <p:extLst>
      <p:ext uri="{BB962C8B-B14F-4D97-AF65-F5344CB8AC3E}">
        <p14:creationId xmlns:p14="http://schemas.microsoft.com/office/powerpoint/2010/main" val="29169600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5847033" cy="3989817"/>
          </a:xfrm>
        </p:spPr>
        <p:txBody>
          <a:bodyPr>
            <a:normAutofit/>
          </a:bodyPr>
          <a:lstStyle/>
          <a:p>
            <a:r>
              <a:rPr lang="en-GB" sz="2400">
                <a:effectLst/>
                <a:latin typeface="Calibri" panose="020F0502020204030204" pitchFamily="34" charset="0"/>
                <a:ea typeface="Calibri" panose="020F0502020204030204" pitchFamily="34" charset="0"/>
                <a:cs typeface="Calibri" panose="020F0502020204030204" pitchFamily="34" charset="0"/>
              </a:rPr>
              <a:t>Understand the term ‘gaming’ and the feelings associated with it</a:t>
            </a:r>
            <a:endParaRPr lang="en-GB" sz="2400"/>
          </a:p>
          <a:p>
            <a:pPr lvl="0"/>
            <a:r>
              <a:rPr lang="en-GB" sz="2400"/>
              <a:t>Understand how to create a questionnaire to gather data and analyse results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2</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21507" y="855407"/>
            <a:ext cx="4854590" cy="5174690"/>
          </a:xfrm>
          <a:prstGeom prst="rect">
            <a:avLst/>
          </a:prstGeom>
        </p:spPr>
      </p:pic>
    </p:spTree>
    <p:extLst>
      <p:ext uri="{BB962C8B-B14F-4D97-AF65-F5344CB8AC3E}">
        <p14:creationId xmlns:p14="http://schemas.microsoft.com/office/powerpoint/2010/main" val="2616563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908917" cy="3989817"/>
          </a:xfrm>
        </p:spPr>
        <p:txBody>
          <a:bodyPr>
            <a:normAutofit/>
          </a:bodyPr>
          <a:lstStyle/>
          <a:p>
            <a:pPr>
              <a:lnSpc>
                <a:spcPct val="115000"/>
              </a:lnSpc>
              <a:spcAft>
                <a:spcPts val="800"/>
              </a:spcAft>
              <a:buClr>
                <a:srgbClr val="E88C1C"/>
              </a:buClr>
            </a:pPr>
            <a:r>
              <a:rPr lang="en-GB" sz="2400">
                <a:effectLst/>
                <a:latin typeface="Calibri" panose="020F0502020204030204" pitchFamily="34" charset="0"/>
                <a:ea typeface="Calibri" panose="020F0502020204030204" pitchFamily="34" charset="0"/>
                <a:cs typeface="Calibri" panose="020F0502020204030204" pitchFamily="34" charset="0"/>
              </a:rPr>
              <a:t>I can describe the words and feelings associated with gaming </a:t>
            </a:r>
            <a:endParaRPr lang="en-GB" sz="2400"/>
          </a:p>
          <a:p>
            <a:pPr lvl="0"/>
            <a:r>
              <a:rPr lang="en-GB" sz="2400"/>
              <a:t>I know how to create a questionnaire to gather data</a:t>
            </a:r>
          </a:p>
          <a:p>
            <a:pPr lvl="0"/>
            <a:r>
              <a:rPr lang="en-GB" sz="2400"/>
              <a:t>I can analyse and present my findings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2</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extLst>
      <p:ext uri="{BB962C8B-B14F-4D97-AF65-F5344CB8AC3E}">
        <p14:creationId xmlns:p14="http://schemas.microsoft.com/office/powerpoint/2010/main" val="933684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D5B370-33FB-48EF-9C9A-09DE2CEC8DBD}"/>
              </a:ext>
            </a:extLst>
          </p:cNvPr>
          <p:cNvSpPr/>
          <p:nvPr/>
        </p:nvSpPr>
        <p:spPr>
          <a:xfrm>
            <a:off x="0" y="6116638"/>
            <a:ext cx="3941805" cy="59958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762746" y="2430751"/>
            <a:ext cx="8401603" cy="1424307"/>
          </a:xfrm>
        </p:spPr>
        <p:txBody>
          <a:bodyPr/>
          <a:lstStyle/>
          <a:p>
            <a:r>
              <a:rPr lang="en-GB">
                <a:solidFill>
                  <a:srgbClr val="FF0000"/>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855110" y="3855058"/>
            <a:ext cx="4825524" cy="1500187"/>
          </a:xfrm>
        </p:spPr>
        <p:txBody>
          <a:bodyPr/>
          <a:lstStyle/>
          <a:p>
            <a:r>
              <a:rPr lang="en-GB">
                <a:solidFill>
                  <a:schemeClr val="tx1"/>
                </a:solidFill>
              </a:rPr>
              <a:t>Create a graffiti board based on the positive and negative emotions associated with gaming.</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156603" y="-59832"/>
            <a:ext cx="5606143" cy="403225"/>
          </a:xfrm>
        </p:spPr>
        <p:txBody>
          <a:bodyPr/>
          <a:lstStyle/>
          <a:p>
            <a:pPr marL="0" indent="0">
              <a:buNone/>
            </a:pPr>
            <a:r>
              <a:rPr lang="en-GB" b="1" dirty="0"/>
              <a:t>YEAR 5 / LESSON 1</a:t>
            </a:r>
          </a:p>
        </p:txBody>
      </p:sp>
      <p:pic>
        <p:nvPicPr>
          <p:cNvPr id="13" name="Picture 12" descr="A close up of a logo&#10;&#10;Description automatically generated">
            <a:extLst>
              <a:ext uri="{FF2B5EF4-FFF2-40B4-BE49-F238E27FC236}">
                <a16:creationId xmlns:a16="http://schemas.microsoft.com/office/drawing/2014/main" id="{3929AFDE-34BA-476E-8616-7AAE0D4B68E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1060941">
            <a:off x="2060788" y="1167826"/>
            <a:ext cx="3380924" cy="2864394"/>
          </a:xfrm>
          <a:prstGeom prst="rect">
            <a:avLst/>
          </a:prstGeom>
        </p:spPr>
      </p:pic>
      <p:pic>
        <p:nvPicPr>
          <p:cNvPr id="11" name="Picture 10" descr="A picture containing text, shirt&#10;&#10;Description automatically generated">
            <a:extLst>
              <a:ext uri="{FF2B5EF4-FFF2-40B4-BE49-F238E27FC236}">
                <a16:creationId xmlns:a16="http://schemas.microsoft.com/office/drawing/2014/main" id="{07E2A06A-6F30-4FA7-ACD0-95A71F4AD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36" y="1788013"/>
            <a:ext cx="2695052" cy="4644618"/>
          </a:xfrm>
          <a:prstGeom prst="rect">
            <a:avLst/>
          </a:prstGeom>
        </p:spPr>
      </p:pic>
      <p:sp>
        <p:nvSpPr>
          <p:cNvPr id="15" name="Rectangle 14">
            <a:extLst>
              <a:ext uri="{FF2B5EF4-FFF2-40B4-BE49-F238E27FC236}">
                <a16:creationId xmlns:a16="http://schemas.microsoft.com/office/drawing/2014/main" id="{A4B4512F-D2CA-403A-9ACB-410A480538B5}"/>
              </a:ext>
            </a:extLst>
          </p:cNvPr>
          <p:cNvSpPr/>
          <p:nvPr/>
        </p:nvSpPr>
        <p:spPr>
          <a:xfrm rot="5400000">
            <a:off x="2656724" y="5572922"/>
            <a:ext cx="741361" cy="1828799"/>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5266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GAMING A-Z</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691534" y="2253630"/>
            <a:ext cx="5192607" cy="3989817"/>
          </a:xfrm>
        </p:spPr>
        <p:txBody>
          <a:bodyPr>
            <a:noAutofit/>
          </a:bodyPr>
          <a:lstStyle/>
          <a:p>
            <a:pPr marL="0" indent="0">
              <a:buNone/>
            </a:pPr>
            <a:r>
              <a:rPr lang="en-GB" sz="2400" b="1"/>
              <a:t>You have 5 minutes to list as many words and feelings as you can related to gaming.</a:t>
            </a:r>
          </a:p>
          <a:p>
            <a:pPr marL="0" indent="0">
              <a:buNone/>
            </a:pPr>
            <a:r>
              <a:rPr lang="en-GB" sz="2400" b="1"/>
              <a:t> </a:t>
            </a:r>
          </a:p>
          <a:p>
            <a:pPr marL="0" indent="0">
              <a:buNone/>
            </a:pPr>
            <a:endParaRPr lang="en-GB" sz="2400" b="1"/>
          </a:p>
          <a:p>
            <a:pPr marL="0" indent="0">
              <a:buNone/>
            </a:pPr>
            <a:r>
              <a:rPr lang="en-GB" sz="2400" b="1"/>
              <a:t>Share and discuss ideas.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2</a:t>
            </a:r>
          </a:p>
        </p:txBody>
      </p:sp>
      <p:grpSp>
        <p:nvGrpSpPr>
          <p:cNvPr id="11" name="Group 10">
            <a:extLst>
              <a:ext uri="{FF2B5EF4-FFF2-40B4-BE49-F238E27FC236}">
                <a16:creationId xmlns:a16="http://schemas.microsoft.com/office/drawing/2014/main" id="{47C87DC8-488E-42AA-99B2-8BEC60760377}"/>
              </a:ext>
            </a:extLst>
          </p:cNvPr>
          <p:cNvGrpSpPr/>
          <p:nvPr/>
        </p:nvGrpSpPr>
        <p:grpSpPr>
          <a:xfrm rot="1221646">
            <a:off x="5945505" y="1495238"/>
            <a:ext cx="3831501" cy="4737312"/>
            <a:chOff x="5408578" y="1429967"/>
            <a:chExt cx="4231531" cy="5231914"/>
          </a:xfrm>
        </p:grpSpPr>
        <p:sp>
          <p:nvSpPr>
            <p:cNvPr id="12" name="Rectangle 11">
              <a:extLst>
                <a:ext uri="{FF2B5EF4-FFF2-40B4-BE49-F238E27FC236}">
                  <a16:creationId xmlns:a16="http://schemas.microsoft.com/office/drawing/2014/main" id="{49C70250-B475-4E25-9F11-83DC7F2A2F51}"/>
                </a:ext>
              </a:extLst>
            </p:cNvPr>
            <p:cNvSpPr/>
            <p:nvPr/>
          </p:nvSpPr>
          <p:spPr>
            <a:xfrm rot="169359">
              <a:off x="5505854" y="1478607"/>
              <a:ext cx="4134255" cy="5183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0B28FCA-2F99-4C26-B00F-1C8DB94D281A}"/>
                </a:ext>
              </a:extLst>
            </p:cNvPr>
            <p:cNvSpPr/>
            <p:nvPr/>
          </p:nvSpPr>
          <p:spPr>
            <a:xfrm>
              <a:off x="5408578" y="1429967"/>
              <a:ext cx="4134255" cy="5183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2539AB9-C1D7-485E-9D44-D9D464727771}"/>
                </a:ext>
              </a:extLst>
            </p:cNvPr>
            <p:cNvSpPr/>
            <p:nvPr/>
          </p:nvSpPr>
          <p:spPr>
            <a:xfrm>
              <a:off x="5606144" y="2062265"/>
              <a:ext cx="3743348"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E07D9E4-D8CB-4304-BF08-FB433197A794}"/>
                </a:ext>
              </a:extLst>
            </p:cNvPr>
            <p:cNvSpPr txBox="1"/>
            <p:nvPr/>
          </p:nvSpPr>
          <p:spPr>
            <a:xfrm>
              <a:off x="5486401" y="1528998"/>
              <a:ext cx="3968885" cy="44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A-Z Example</a:t>
              </a:r>
            </a:p>
          </p:txBody>
        </p:sp>
        <p:sp>
          <p:nvSpPr>
            <p:cNvPr id="16" name="TextBox 15">
              <a:extLst>
                <a:ext uri="{FF2B5EF4-FFF2-40B4-BE49-F238E27FC236}">
                  <a16:creationId xmlns:a16="http://schemas.microsoft.com/office/drawing/2014/main" id="{A18881BB-AFF2-428B-9CC9-146EC505CECD}"/>
                </a:ext>
              </a:extLst>
            </p:cNvPr>
            <p:cNvSpPr txBox="1"/>
            <p:nvPr/>
          </p:nvSpPr>
          <p:spPr>
            <a:xfrm>
              <a:off x="5605684" y="1996059"/>
              <a:ext cx="748668" cy="4082038"/>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A.</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B.</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C.</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D.</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E.</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88C1C"/>
                  </a:solidFill>
                  <a:effectLst/>
                  <a:uLnTx/>
                  <a:uFillTx/>
                  <a:latin typeface="Comic Sans MS" panose="030F0702030302020204" pitchFamily="66" charset="0"/>
                  <a:ea typeface="+mn-ea"/>
                  <a:cs typeface="+mn-cs"/>
                </a:rPr>
                <a:t>F.</a:t>
              </a:r>
            </a:p>
          </p:txBody>
        </p:sp>
        <p:sp>
          <p:nvSpPr>
            <p:cNvPr id="17" name="TextBox 16">
              <a:extLst>
                <a:ext uri="{FF2B5EF4-FFF2-40B4-BE49-F238E27FC236}">
                  <a16:creationId xmlns:a16="http://schemas.microsoft.com/office/drawing/2014/main" id="{0A5AB134-58AA-4BF0-A85C-3322B134D183}"/>
                </a:ext>
              </a:extLst>
            </p:cNvPr>
            <p:cNvSpPr txBox="1"/>
            <p:nvPr/>
          </p:nvSpPr>
          <p:spPr>
            <a:xfrm>
              <a:off x="6150523" y="2280565"/>
              <a:ext cx="2784577" cy="3739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Adrenaline, Action</a:t>
              </a:r>
            </a:p>
          </p:txBody>
        </p:sp>
        <p:sp>
          <p:nvSpPr>
            <p:cNvPr id="18" name="TextBox 17">
              <a:extLst>
                <a:ext uri="{FF2B5EF4-FFF2-40B4-BE49-F238E27FC236}">
                  <a16:creationId xmlns:a16="http://schemas.microsoft.com/office/drawing/2014/main" id="{4E03FC90-0AE3-44E8-9E9B-D317DFF94849}"/>
                </a:ext>
              </a:extLst>
            </p:cNvPr>
            <p:cNvSpPr txBox="1"/>
            <p:nvPr/>
          </p:nvSpPr>
          <p:spPr>
            <a:xfrm>
              <a:off x="6163358" y="2946523"/>
              <a:ext cx="3068140" cy="3739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Battle Pass, BM </a:t>
              </a:r>
              <a:r>
                <a:rPr kumimoji="0" lang="en-GB" sz="12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(Bad Manners)</a:t>
              </a:r>
              <a:endPar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9CDF8106-E883-4AD3-AC1E-F32461FB429C}"/>
                </a:ext>
              </a:extLst>
            </p:cNvPr>
            <p:cNvSpPr txBox="1"/>
            <p:nvPr/>
          </p:nvSpPr>
          <p:spPr>
            <a:xfrm>
              <a:off x="6163397" y="3650162"/>
              <a:ext cx="2784577" cy="3739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Console</a:t>
              </a:r>
            </a:p>
          </p:txBody>
        </p:sp>
        <p:sp>
          <p:nvSpPr>
            <p:cNvPr id="20" name="TextBox 19">
              <a:extLst>
                <a:ext uri="{FF2B5EF4-FFF2-40B4-BE49-F238E27FC236}">
                  <a16:creationId xmlns:a16="http://schemas.microsoft.com/office/drawing/2014/main" id="{D392270A-FAF6-4D0D-8B6E-00D07ECAC4F3}"/>
                </a:ext>
              </a:extLst>
            </p:cNvPr>
            <p:cNvSpPr txBox="1"/>
            <p:nvPr/>
          </p:nvSpPr>
          <p:spPr>
            <a:xfrm>
              <a:off x="6186360" y="4340623"/>
              <a:ext cx="2784577" cy="3739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D Pad</a:t>
              </a:r>
            </a:p>
          </p:txBody>
        </p:sp>
        <p:sp>
          <p:nvSpPr>
            <p:cNvPr id="21" name="TextBox 20">
              <a:extLst>
                <a:ext uri="{FF2B5EF4-FFF2-40B4-BE49-F238E27FC236}">
                  <a16:creationId xmlns:a16="http://schemas.microsoft.com/office/drawing/2014/main" id="{15617189-11AD-4B8F-8A52-0A7A83B6A96A}"/>
                </a:ext>
              </a:extLst>
            </p:cNvPr>
            <p:cNvSpPr txBox="1"/>
            <p:nvPr/>
          </p:nvSpPr>
          <p:spPr>
            <a:xfrm>
              <a:off x="6158426" y="5005955"/>
              <a:ext cx="2784577" cy="3739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Esports</a:t>
              </a:r>
            </a:p>
          </p:txBody>
        </p:sp>
      </p:grpSp>
      <p:pic>
        <p:nvPicPr>
          <p:cNvPr id="22" name="Picture 21" descr="A close up of a piece of paper&#10;&#10;Description automatically generated">
            <a:extLst>
              <a:ext uri="{FF2B5EF4-FFF2-40B4-BE49-F238E27FC236}">
                <a16:creationId xmlns:a16="http://schemas.microsoft.com/office/drawing/2014/main" id="{AB37D0D6-AE4A-4F22-927F-9021B744772D}"/>
              </a:ext>
            </a:extLst>
          </p:cNvPr>
          <p:cNvPicPr>
            <a:picLocks noChangeAspect="1"/>
          </p:cNvPicPr>
          <p:nvPr/>
        </p:nvPicPr>
        <p:blipFill rotWithShape="1">
          <a:blip r:embed="rId2">
            <a:extLst>
              <a:ext uri="{28A0092B-C50C-407E-A947-70E740481C1C}">
                <a14:useLocalDpi xmlns:a14="http://schemas.microsoft.com/office/drawing/2010/main" val="0"/>
              </a:ext>
            </a:extLst>
          </a:blip>
          <a:srcRect l="82735" t="20585" r="6647" b="12019"/>
          <a:stretch/>
        </p:blipFill>
        <p:spPr>
          <a:xfrm rot="20400734">
            <a:off x="10092865" y="1647356"/>
            <a:ext cx="728105" cy="3693708"/>
          </a:xfrm>
          <a:prstGeom prst="rect">
            <a:avLst/>
          </a:prstGeom>
          <a:effectLst>
            <a:outerShdw blurRad="50800" dist="38100" dir="5400000" algn="t" rotWithShape="0">
              <a:prstClr val="black">
                <a:alpha val="40000"/>
              </a:prstClr>
            </a:outerShdw>
          </a:effectLst>
        </p:spPr>
      </p:pic>
      <p:sp>
        <p:nvSpPr>
          <p:cNvPr id="23" name="TextBox 22">
            <a:extLst>
              <a:ext uri="{FF2B5EF4-FFF2-40B4-BE49-F238E27FC236}">
                <a16:creationId xmlns:a16="http://schemas.microsoft.com/office/drawing/2014/main" id="{D2E96FE9-5F59-4BBB-881F-6543A119CD04}"/>
              </a:ext>
            </a:extLst>
          </p:cNvPr>
          <p:cNvSpPr txBox="1"/>
          <p:nvPr/>
        </p:nvSpPr>
        <p:spPr>
          <a:xfrm rot="1221646">
            <a:off x="6028313" y="5240057"/>
            <a:ext cx="25213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Fun</a:t>
            </a:r>
          </a:p>
        </p:txBody>
      </p:sp>
    </p:spTree>
    <p:extLst>
      <p:ext uri="{BB962C8B-B14F-4D97-AF65-F5344CB8AC3E}">
        <p14:creationId xmlns:p14="http://schemas.microsoft.com/office/powerpoint/2010/main" val="2874958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HOW DOES OUR SCHOOL GAME?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762125"/>
            <a:ext cx="6908917" cy="4414837"/>
          </a:xfrm>
        </p:spPr>
        <p:txBody>
          <a:bodyPr>
            <a:normAutofit/>
          </a:bodyPr>
          <a:lstStyle/>
          <a:p>
            <a:pPr marL="0" indent="0">
              <a:buNone/>
            </a:pPr>
            <a:r>
              <a:rPr lang="en-GB" sz="2400" b="1"/>
              <a:t>We want to find out how our school games from Reception to Year 6!</a:t>
            </a:r>
          </a:p>
          <a:p>
            <a:r>
              <a:rPr lang="en-GB" sz="2400"/>
              <a:t>Your task is to create a questionnaire so we can gather information for each year group.</a:t>
            </a:r>
          </a:p>
          <a:p>
            <a:pPr lvl="0"/>
            <a:r>
              <a:rPr lang="en-GB" sz="2400"/>
              <a:t>Consider the questions you want to ask and how you will record the answers</a:t>
            </a:r>
          </a:p>
          <a:p>
            <a:pPr lvl="0"/>
            <a:r>
              <a:rPr lang="en-GB" sz="2400"/>
              <a:t>Be specific</a:t>
            </a:r>
          </a:p>
          <a:p>
            <a:pPr lvl="0"/>
            <a:r>
              <a:rPr lang="en-GB" sz="2400"/>
              <a:t>Ask one thing per question</a:t>
            </a:r>
          </a:p>
          <a:p>
            <a:pPr lvl="0"/>
            <a:r>
              <a:rPr lang="en-GB" sz="2400"/>
              <a:t>Consider how you will collate this information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2</a:t>
            </a:r>
          </a:p>
        </p:txBody>
      </p:sp>
      <p:pic>
        <p:nvPicPr>
          <p:cNvPr id="7" name="Picture 6" descr="A close up of a piece of paper&#10;&#10;Description automatically generated">
            <a:extLst>
              <a:ext uri="{FF2B5EF4-FFF2-40B4-BE49-F238E27FC236}">
                <a16:creationId xmlns:a16="http://schemas.microsoft.com/office/drawing/2014/main" id="{66536952-CE2D-4FC4-8971-5DED9FFDD8B0}"/>
              </a:ext>
            </a:extLst>
          </p:cNvPr>
          <p:cNvPicPr>
            <a:picLocks noChangeAspect="1"/>
          </p:cNvPicPr>
          <p:nvPr/>
        </p:nvPicPr>
        <p:blipFill rotWithShape="1">
          <a:blip r:embed="rId2">
            <a:extLst>
              <a:ext uri="{28A0092B-C50C-407E-A947-70E740481C1C}">
                <a14:useLocalDpi xmlns:a14="http://schemas.microsoft.com/office/drawing/2010/main" val="0"/>
              </a:ext>
            </a:extLst>
          </a:blip>
          <a:srcRect t="3149" r="20324" b="5056"/>
          <a:stretch/>
        </p:blipFill>
        <p:spPr>
          <a:xfrm>
            <a:off x="5545255" y="1895708"/>
            <a:ext cx="5389177" cy="4962292"/>
          </a:xfrm>
          <a:prstGeom prst="rect">
            <a:avLst/>
          </a:prstGeom>
          <a:effectLst>
            <a:outerShdw blurRad="50800" dist="38100" dir="2700000" algn="tl" rotWithShape="0">
              <a:prstClr val="black">
                <a:alpha val="40000"/>
              </a:prstClr>
            </a:outerShdw>
          </a:effectLst>
        </p:spPr>
      </p:pic>
      <p:pic>
        <p:nvPicPr>
          <p:cNvPr id="8" name="Picture 7" descr="A close up of a piece of paper&#10;&#10;Description automatically generated">
            <a:extLst>
              <a:ext uri="{FF2B5EF4-FFF2-40B4-BE49-F238E27FC236}">
                <a16:creationId xmlns:a16="http://schemas.microsoft.com/office/drawing/2014/main" id="{7347C2BC-70E1-40D5-820A-6E095A877B98}"/>
              </a:ext>
            </a:extLst>
          </p:cNvPr>
          <p:cNvPicPr>
            <a:picLocks noChangeAspect="1"/>
          </p:cNvPicPr>
          <p:nvPr/>
        </p:nvPicPr>
        <p:blipFill rotWithShape="1">
          <a:blip r:embed="rId2">
            <a:extLst>
              <a:ext uri="{28A0092B-C50C-407E-A947-70E740481C1C}">
                <a14:useLocalDpi xmlns:a14="http://schemas.microsoft.com/office/drawing/2010/main" val="0"/>
              </a:ext>
            </a:extLst>
          </a:blip>
          <a:srcRect l="82735" t="20585" r="6647" b="12019"/>
          <a:stretch/>
        </p:blipFill>
        <p:spPr>
          <a:xfrm rot="20400734">
            <a:off x="10256841" y="1348284"/>
            <a:ext cx="847898" cy="430142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43990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MAKE A DECISION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4" y="2187145"/>
            <a:ext cx="5847036" cy="3989817"/>
          </a:xfrm>
        </p:spPr>
        <p:txBody>
          <a:bodyPr>
            <a:normAutofit/>
          </a:bodyPr>
          <a:lstStyle/>
          <a:p>
            <a:pPr marL="0" indent="0">
              <a:buNone/>
            </a:pPr>
            <a:r>
              <a:rPr lang="en-GB" sz="2400"/>
              <a:t>Let’s agree on a class questionnaire we can share with all year groups.</a:t>
            </a:r>
          </a:p>
          <a:p>
            <a:r>
              <a:rPr lang="en-GB" sz="2400"/>
              <a:t>What shall we use the data for?</a:t>
            </a:r>
          </a:p>
          <a:p>
            <a:r>
              <a:rPr lang="en-GB" sz="2400"/>
              <a:t>An assembly, a leaflet, a newsletter, information for parents?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2</a:t>
            </a:r>
          </a:p>
        </p:txBody>
      </p:sp>
      <p:sp>
        <p:nvSpPr>
          <p:cNvPr id="11" name="TextBox 10">
            <a:extLst>
              <a:ext uri="{FF2B5EF4-FFF2-40B4-BE49-F238E27FC236}">
                <a16:creationId xmlns:a16="http://schemas.microsoft.com/office/drawing/2014/main" id="{F1E1A17C-9252-4DC8-9D1D-B34B1CD5E54B}"/>
              </a:ext>
            </a:extLst>
          </p:cNvPr>
          <p:cNvSpPr txBox="1"/>
          <p:nvPr/>
        </p:nvSpPr>
        <p:spPr>
          <a:xfrm>
            <a:off x="248967" y="6524879"/>
            <a:ext cx="515480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©YGAM 2020: All rights reserved</a:t>
            </a:r>
          </a:p>
        </p:txBody>
      </p:sp>
      <p:pic>
        <p:nvPicPr>
          <p:cNvPr id="12" name="Picture 11" descr="A picture containing clock, meter&#10;&#10;Description automatically generated">
            <a:extLst>
              <a:ext uri="{FF2B5EF4-FFF2-40B4-BE49-F238E27FC236}">
                <a16:creationId xmlns:a16="http://schemas.microsoft.com/office/drawing/2014/main" id="{0C9C7B39-C222-47DA-8817-B6A570A38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pic>
        <p:nvPicPr>
          <p:cNvPr id="14" name="Picture 13" descr="A close up of a sign&#10;&#10;Description automatically generated">
            <a:extLst>
              <a:ext uri="{FF2B5EF4-FFF2-40B4-BE49-F238E27FC236}">
                <a16:creationId xmlns:a16="http://schemas.microsoft.com/office/drawing/2014/main" id="{509B27C2-FC56-4921-98C0-1583EA070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772" y="0"/>
            <a:ext cx="6858000" cy="6858000"/>
          </a:xfrm>
          <a:prstGeom prst="rect">
            <a:avLst/>
          </a:prstGeom>
        </p:spPr>
      </p:pic>
    </p:spTree>
    <p:extLst>
      <p:ext uri="{BB962C8B-B14F-4D97-AF65-F5344CB8AC3E}">
        <p14:creationId xmlns:p14="http://schemas.microsoft.com/office/powerpoint/2010/main" val="21197137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2</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9280ACA-9E95-44F3-9DE4-A99C84014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690B72F9-C536-4A58-B035-47108A2BF27D}"/>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18657704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464614" y="1783959"/>
            <a:ext cx="4087306" cy="2889114"/>
          </a:xfrm>
        </p:spPr>
        <p:txBody>
          <a:bodyPr anchor="b">
            <a:normAutofit/>
          </a:bodyPr>
          <a:lstStyle/>
          <a:p>
            <a:pPr algn="l"/>
            <a:r>
              <a:rPr lang="en-GB" sz="5400"/>
              <a:t>GAME SAFELY</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464612" y="4750893"/>
            <a:ext cx="4087305" cy="1147863"/>
          </a:xfrm>
        </p:spPr>
        <p:txBody>
          <a:bodyPr anchor="t">
            <a:normAutofit/>
          </a:bodyPr>
          <a:lstStyle/>
          <a:p>
            <a:pPr algn="l"/>
            <a:r>
              <a:rPr lang="en-GB" sz="2000"/>
              <a:t>YEAR 6 / LESSON 3</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shirt&#10;&#10;Description automatically generated">
            <a:extLst>
              <a:ext uri="{FF2B5EF4-FFF2-40B4-BE49-F238E27FC236}">
                <a16:creationId xmlns:a16="http://schemas.microsoft.com/office/drawing/2014/main" id="{ED4762A7-1868-4072-B42C-9401F2A86CCF}"/>
              </a:ext>
            </a:extLst>
          </p:cNvPr>
          <p:cNvPicPr>
            <a:picLocks noChangeAspect="1"/>
          </p:cNvPicPr>
          <p:nvPr/>
        </p:nvPicPr>
        <p:blipFill rotWithShape="1">
          <a:blip r:embed="rId2">
            <a:extLst>
              <a:ext uri="{28A0092B-C50C-407E-A947-70E740481C1C}">
                <a14:useLocalDpi xmlns:a14="http://schemas.microsoft.com/office/drawing/2010/main" val="0"/>
              </a:ext>
            </a:extLst>
          </a:blip>
          <a:srcRect l="1158" r="2503"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3314971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7EAF855-537B-4039-B162-3A6D66FA6986}"/>
              </a:ext>
            </a:extLst>
          </p:cNvPr>
          <p:cNvSpPr/>
          <p:nvPr/>
        </p:nvSpPr>
        <p:spPr>
          <a:xfrm>
            <a:off x="1425977" y="1819631"/>
            <a:ext cx="3043008" cy="3530022"/>
          </a:xfrm>
          <a:prstGeom prst="ellipse">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096000" y="2399810"/>
            <a:ext cx="5793550" cy="150018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096000" y="3926985"/>
            <a:ext cx="5565162" cy="1500187"/>
          </a:xfrm>
        </p:spPr>
        <p:txBody>
          <a:bodyPr/>
          <a:lstStyle/>
          <a:p>
            <a:r>
              <a:rPr lang="en-GB">
                <a:solidFill>
                  <a:schemeClr val="tx1"/>
                </a:solidFill>
              </a:rPr>
              <a:t>Run a campaign about how to stay safe when gaming. What are the main issues?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6 / LESSON 3</a:t>
            </a:r>
          </a:p>
        </p:txBody>
      </p:sp>
      <p:pic>
        <p:nvPicPr>
          <p:cNvPr id="10" name="Picture 9" descr="A picture containing computer, room&#10;&#10;Description automatically generated">
            <a:extLst>
              <a:ext uri="{FF2B5EF4-FFF2-40B4-BE49-F238E27FC236}">
                <a16:creationId xmlns:a16="http://schemas.microsoft.com/office/drawing/2014/main" id="{778D4E70-3861-400E-8708-FE29A2A6A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50" y="764143"/>
            <a:ext cx="5416643" cy="5597197"/>
          </a:xfrm>
          <a:prstGeom prst="rect">
            <a:avLst/>
          </a:prstGeom>
        </p:spPr>
      </p:pic>
    </p:spTree>
    <p:extLst>
      <p:ext uri="{BB962C8B-B14F-4D97-AF65-F5344CB8AC3E}">
        <p14:creationId xmlns:p14="http://schemas.microsoft.com/office/powerpoint/2010/main" val="1199490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fontAlgn="base"/>
            <a:r>
              <a:rPr lang="en-GB" sz="2400"/>
              <a:t>To understand the meaning and use of PEGI ratings </a:t>
            </a:r>
          </a:p>
          <a:p>
            <a:pPr lvl="0" fontAlgn="base"/>
            <a:r>
              <a:rPr lang="en-US" sz="2400"/>
              <a:t>To evaluate the risks involved in gaming </a:t>
            </a:r>
            <a:endParaRPr lang="en-GB" sz="2400"/>
          </a:p>
          <a:p>
            <a:pPr lvl="0" fontAlgn="base"/>
            <a:r>
              <a:rPr lang="en-GB" sz="2400"/>
              <a:t>To create a safer gaming campaign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22703" y="1531489"/>
            <a:ext cx="4220329" cy="4498607"/>
          </a:xfrm>
          <a:prstGeom prst="rect">
            <a:avLst/>
          </a:prstGeom>
        </p:spPr>
      </p:pic>
    </p:spTree>
    <p:extLst>
      <p:ext uri="{BB962C8B-B14F-4D97-AF65-F5344CB8AC3E}">
        <p14:creationId xmlns:p14="http://schemas.microsoft.com/office/powerpoint/2010/main" val="35762577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fontAlgn="base"/>
            <a:r>
              <a:rPr lang="en-GB" sz="2400"/>
              <a:t>I can explain what a PEGI rating is and why they are important </a:t>
            </a:r>
          </a:p>
          <a:p>
            <a:pPr lvl="0" fontAlgn="base"/>
            <a:r>
              <a:rPr lang="en-GB" sz="2400"/>
              <a:t>I can research the PEGI ratings of different games </a:t>
            </a:r>
          </a:p>
          <a:p>
            <a:pPr lvl="0" fontAlgn="base"/>
            <a:r>
              <a:rPr lang="en-GB" sz="2400"/>
              <a:t>I can identify the risks associated with playing games</a:t>
            </a:r>
          </a:p>
          <a:p>
            <a:pPr lvl="0" fontAlgn="base"/>
            <a:r>
              <a:rPr lang="en-GB" sz="2400"/>
              <a:t>I can discuss ways to make playing games safer</a:t>
            </a:r>
          </a:p>
          <a:p>
            <a:pPr lvl="0" fontAlgn="base"/>
            <a:r>
              <a:rPr lang="en-GB" sz="2400"/>
              <a:t>I can work as a group to create a safer gaming campaign</a:t>
            </a:r>
          </a:p>
          <a:p>
            <a:pPr lvl="0" fontAlgn="base"/>
            <a:r>
              <a:rPr lang="en-GB" sz="2400"/>
              <a:t>I can use different strategies to engage my peers and a wider audience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7402" y="2558373"/>
            <a:ext cx="3444598" cy="3163009"/>
          </a:xfrm>
          <a:prstGeom prst="rect">
            <a:avLst/>
          </a:prstGeom>
        </p:spPr>
      </p:pic>
    </p:spTree>
    <p:extLst>
      <p:ext uri="{BB962C8B-B14F-4D97-AF65-F5344CB8AC3E}">
        <p14:creationId xmlns:p14="http://schemas.microsoft.com/office/powerpoint/2010/main" val="16379533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D15D85E-2632-4A92-8F8B-D31BC7DFED6C}"/>
              </a:ext>
            </a:extLst>
          </p:cNvPr>
          <p:cNvPicPr>
            <a:picLocks noChangeAspect="1"/>
          </p:cNvPicPr>
          <p:nvPr/>
        </p:nvPicPr>
        <p:blipFill rotWithShape="1">
          <a:blip r:embed="rId3">
            <a:extLst>
              <a:ext uri="{28A0092B-C50C-407E-A947-70E740481C1C}">
                <a14:useLocalDpi xmlns:a14="http://schemas.microsoft.com/office/drawing/2010/main" val="0"/>
              </a:ext>
            </a:extLst>
          </a:blip>
          <a:srcRect b="43737"/>
          <a:stretch/>
        </p:blipFill>
        <p:spPr>
          <a:xfrm>
            <a:off x="777004" y="2622266"/>
            <a:ext cx="10637992" cy="2049470"/>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THINK, PAIR, SHARE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sp>
        <p:nvSpPr>
          <p:cNvPr id="16" name="Content Placeholder 5">
            <a:extLst>
              <a:ext uri="{FF2B5EF4-FFF2-40B4-BE49-F238E27FC236}">
                <a16:creationId xmlns:a16="http://schemas.microsoft.com/office/drawing/2014/main" id="{DF07E681-9CBF-4937-B450-6EEB0A9A3787}"/>
              </a:ext>
            </a:extLst>
          </p:cNvPr>
          <p:cNvSpPr>
            <a:spLocks noGrp="1"/>
          </p:cNvSpPr>
          <p:nvPr>
            <p:ph idx="1"/>
          </p:nvPr>
        </p:nvSpPr>
        <p:spPr>
          <a:xfrm>
            <a:off x="248967" y="1879248"/>
            <a:ext cx="11669764" cy="1088156"/>
          </a:xfrm>
        </p:spPr>
        <p:txBody>
          <a:bodyPr>
            <a:normAutofit/>
          </a:bodyPr>
          <a:lstStyle/>
          <a:p>
            <a:pPr marL="0" lvl="0" indent="0" algn="ctr" fontAlgn="base">
              <a:buNone/>
            </a:pPr>
            <a:r>
              <a:rPr lang="en-GB" sz="2400" b="1"/>
              <a:t>What do you think these images are?</a:t>
            </a:r>
          </a:p>
        </p:txBody>
      </p:sp>
    </p:spTree>
    <p:extLst>
      <p:ext uri="{BB962C8B-B14F-4D97-AF65-F5344CB8AC3E}">
        <p14:creationId xmlns:p14="http://schemas.microsoft.com/office/powerpoint/2010/main" val="28229689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D15D85E-2632-4A92-8F8B-D31BC7DFED6C}"/>
              </a:ext>
            </a:extLst>
          </p:cNvPr>
          <p:cNvPicPr>
            <a:picLocks noChangeAspect="1"/>
          </p:cNvPicPr>
          <p:nvPr/>
        </p:nvPicPr>
        <p:blipFill rotWithShape="1">
          <a:blip r:embed="rId3">
            <a:extLst>
              <a:ext uri="{28A0092B-C50C-407E-A947-70E740481C1C}">
                <a14:useLocalDpi xmlns:a14="http://schemas.microsoft.com/office/drawing/2010/main" val="0"/>
              </a:ext>
            </a:extLst>
          </a:blip>
          <a:srcRect b="43737"/>
          <a:stretch/>
        </p:blipFill>
        <p:spPr>
          <a:xfrm>
            <a:off x="764852" y="2404265"/>
            <a:ext cx="10637992" cy="2049470"/>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DEFINITIONS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sp>
        <p:nvSpPr>
          <p:cNvPr id="16" name="Content Placeholder 5">
            <a:extLst>
              <a:ext uri="{FF2B5EF4-FFF2-40B4-BE49-F238E27FC236}">
                <a16:creationId xmlns:a16="http://schemas.microsoft.com/office/drawing/2014/main" id="{DF07E681-9CBF-4937-B450-6EEB0A9A3787}"/>
              </a:ext>
            </a:extLst>
          </p:cNvPr>
          <p:cNvSpPr>
            <a:spLocks noGrp="1"/>
          </p:cNvSpPr>
          <p:nvPr>
            <p:ph idx="1"/>
          </p:nvPr>
        </p:nvSpPr>
        <p:spPr>
          <a:xfrm>
            <a:off x="1070518" y="1578114"/>
            <a:ext cx="10039814" cy="954889"/>
          </a:xfrm>
        </p:spPr>
        <p:txBody>
          <a:bodyPr>
            <a:normAutofit/>
          </a:bodyPr>
          <a:lstStyle/>
          <a:p>
            <a:pPr marL="0" indent="0" algn="ctr" fontAlgn="base">
              <a:lnSpc>
                <a:spcPct val="100000"/>
              </a:lnSpc>
              <a:spcBef>
                <a:spcPts val="0"/>
              </a:spcBef>
              <a:buNone/>
            </a:pPr>
            <a:r>
              <a:rPr lang="en-GB" sz="2400"/>
              <a:t>The PEGI rating is the rating a game is given based on its content and </a:t>
            </a:r>
          </a:p>
          <a:p>
            <a:pPr marL="0" indent="0" algn="ctr" fontAlgn="base">
              <a:lnSpc>
                <a:spcPct val="100000"/>
              </a:lnSpc>
              <a:spcBef>
                <a:spcPts val="0"/>
              </a:spcBef>
              <a:buNone/>
            </a:pPr>
            <a:r>
              <a:rPr lang="en-GB" sz="2400"/>
              <a:t>the age group that it is suitable for.</a:t>
            </a:r>
          </a:p>
        </p:txBody>
      </p:sp>
      <p:sp>
        <p:nvSpPr>
          <p:cNvPr id="6" name="Content Placeholder 5">
            <a:extLst>
              <a:ext uri="{FF2B5EF4-FFF2-40B4-BE49-F238E27FC236}">
                <a16:creationId xmlns:a16="http://schemas.microsoft.com/office/drawing/2014/main" id="{2E24AAB6-E91C-4A03-83AC-48D8A8C9B729}"/>
              </a:ext>
            </a:extLst>
          </p:cNvPr>
          <p:cNvSpPr txBox="1">
            <a:spLocks/>
          </p:cNvSpPr>
          <p:nvPr/>
        </p:nvSpPr>
        <p:spPr>
          <a:xfrm>
            <a:off x="1070518" y="5769946"/>
            <a:ext cx="10039814" cy="9548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
                <a:srgbClr val="E88C1C"/>
              </a:buClr>
              <a:buSzTx/>
              <a:buNone/>
              <a:tabLst/>
              <a:defRPr/>
            </a:pPr>
            <a:r>
              <a:rPr kumimoji="0" lang="en-GB" sz="2400" b="1" i="0" u="none" strike="noStrike" kern="1200" cap="none" spc="0" normalizeH="0" baseline="0" noProof="0">
                <a:ln>
                  <a:noFill/>
                </a:ln>
                <a:solidFill>
                  <a:schemeClr val="accent2"/>
                </a:solidFill>
                <a:effectLst/>
                <a:uLnTx/>
                <a:uFillTx/>
                <a:latin typeface="Calibri" panose="020F0502020204030204"/>
                <a:ea typeface="+mn-ea"/>
                <a:cs typeface="+mn-cs"/>
              </a:rPr>
              <a:t>Discuss: </a:t>
            </a:r>
            <a:r>
              <a:rPr kumimoji="0" lang="en-GB" sz="2400" i="0" u="none" strike="noStrike" kern="1200" cap="none" spc="0" normalizeH="0" baseline="0" noProof="0">
                <a:ln>
                  <a:noFill/>
                </a:ln>
                <a:solidFill>
                  <a:prstClr val="black"/>
                </a:solidFill>
                <a:effectLst/>
                <a:uLnTx/>
                <a:uFillTx/>
                <a:latin typeface="Calibri" panose="020F0502020204030204"/>
                <a:ea typeface="+mn-ea"/>
                <a:cs typeface="+mn-cs"/>
              </a:rPr>
              <a:t>Which games are the most popular?</a:t>
            </a:r>
          </a:p>
        </p:txBody>
      </p:sp>
      <p:grpSp>
        <p:nvGrpSpPr>
          <p:cNvPr id="2" name="Group 1">
            <a:extLst>
              <a:ext uri="{FF2B5EF4-FFF2-40B4-BE49-F238E27FC236}">
                <a16:creationId xmlns:a16="http://schemas.microsoft.com/office/drawing/2014/main" id="{4177EBFF-4E9E-45D1-B02E-7B573CF0A3CD}"/>
              </a:ext>
            </a:extLst>
          </p:cNvPr>
          <p:cNvGrpSpPr/>
          <p:nvPr/>
        </p:nvGrpSpPr>
        <p:grpSpPr>
          <a:xfrm>
            <a:off x="1063941" y="4453735"/>
            <a:ext cx="10039814" cy="954889"/>
            <a:chOff x="1070518" y="4687599"/>
            <a:chExt cx="10039814" cy="954889"/>
          </a:xfrm>
        </p:grpSpPr>
        <p:sp>
          <p:nvSpPr>
            <p:cNvPr id="7" name="Content Placeholder 5">
              <a:extLst>
                <a:ext uri="{FF2B5EF4-FFF2-40B4-BE49-F238E27FC236}">
                  <a16:creationId xmlns:a16="http://schemas.microsoft.com/office/drawing/2014/main" id="{7C30E707-F0B3-446B-AB00-394F581DADDD}"/>
                </a:ext>
              </a:extLst>
            </p:cNvPr>
            <p:cNvSpPr txBox="1">
              <a:spLocks/>
            </p:cNvSpPr>
            <p:nvPr/>
          </p:nvSpPr>
          <p:spPr>
            <a:xfrm>
              <a:off x="1070518" y="4687599"/>
              <a:ext cx="1750742" cy="9548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ts val="1700"/>
                </a:lnSpc>
                <a:spcBef>
                  <a:spcPts val="1000"/>
                </a:spcBef>
                <a:spcAft>
                  <a:spcPts val="0"/>
                </a:spcAft>
                <a:buClr>
                  <a:srgbClr val="E88C1C"/>
                </a:buClr>
                <a:buSzTx/>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Suitable for </a:t>
              </a:r>
              <a:b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all ages</a:t>
              </a:r>
            </a:p>
          </p:txBody>
        </p:sp>
        <p:sp>
          <p:nvSpPr>
            <p:cNvPr id="8" name="Content Placeholder 5">
              <a:extLst>
                <a:ext uri="{FF2B5EF4-FFF2-40B4-BE49-F238E27FC236}">
                  <a16:creationId xmlns:a16="http://schemas.microsoft.com/office/drawing/2014/main" id="{3AA1B944-DE0F-4720-8C8E-D00753294906}"/>
                </a:ext>
              </a:extLst>
            </p:cNvPr>
            <p:cNvSpPr txBox="1">
              <a:spLocks/>
            </p:cNvSpPr>
            <p:nvPr/>
          </p:nvSpPr>
          <p:spPr>
            <a:xfrm>
              <a:off x="3155795" y="4687599"/>
              <a:ext cx="1750742" cy="9548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ts val="1700"/>
                </a:lnSpc>
                <a:spcBef>
                  <a:spcPts val="1000"/>
                </a:spcBef>
                <a:spcAft>
                  <a:spcPts val="0"/>
                </a:spcAft>
                <a:buClr>
                  <a:srgbClr val="E88C1C"/>
                </a:buClr>
                <a:buSzTx/>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Suitable for age 7+, may contain mild violence</a:t>
              </a:r>
            </a:p>
          </p:txBody>
        </p:sp>
        <p:sp>
          <p:nvSpPr>
            <p:cNvPr id="9" name="Content Placeholder 5">
              <a:extLst>
                <a:ext uri="{FF2B5EF4-FFF2-40B4-BE49-F238E27FC236}">
                  <a16:creationId xmlns:a16="http://schemas.microsoft.com/office/drawing/2014/main" id="{00AA63B3-899E-4F3D-8B85-1BC7C0866267}"/>
                </a:ext>
              </a:extLst>
            </p:cNvPr>
            <p:cNvSpPr txBox="1">
              <a:spLocks/>
            </p:cNvSpPr>
            <p:nvPr/>
          </p:nvSpPr>
          <p:spPr>
            <a:xfrm>
              <a:off x="5229922" y="4687599"/>
              <a:ext cx="1750742" cy="9548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ts val="1700"/>
                </a:lnSpc>
                <a:spcBef>
                  <a:spcPts val="1000"/>
                </a:spcBef>
                <a:spcAft>
                  <a:spcPts val="0"/>
                </a:spcAft>
                <a:buClr>
                  <a:srgbClr val="E88C1C"/>
                </a:buClr>
                <a:buSzTx/>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Suitable for 12+, contains violence, mild bad language &amp; some gambling references</a:t>
              </a:r>
            </a:p>
          </p:txBody>
        </p:sp>
        <p:sp>
          <p:nvSpPr>
            <p:cNvPr id="10" name="Content Placeholder 5">
              <a:extLst>
                <a:ext uri="{FF2B5EF4-FFF2-40B4-BE49-F238E27FC236}">
                  <a16:creationId xmlns:a16="http://schemas.microsoft.com/office/drawing/2014/main" id="{65CD2153-F6D3-45C7-AC22-7068B96D1260}"/>
                </a:ext>
              </a:extLst>
            </p:cNvPr>
            <p:cNvSpPr txBox="1">
              <a:spLocks/>
            </p:cNvSpPr>
            <p:nvPr/>
          </p:nvSpPr>
          <p:spPr>
            <a:xfrm>
              <a:off x="7304049" y="4687599"/>
              <a:ext cx="1750742" cy="9548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ts val="1700"/>
                </a:lnSpc>
                <a:spcBef>
                  <a:spcPts val="1000"/>
                </a:spcBef>
                <a:spcAft>
                  <a:spcPts val="0"/>
                </a:spcAft>
                <a:buClr>
                  <a:srgbClr val="E88C1C"/>
                </a:buClr>
                <a:buSzTx/>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suitable for 16+, contains violence, bad language, gambling</a:t>
              </a:r>
            </a:p>
          </p:txBody>
        </p:sp>
        <p:sp>
          <p:nvSpPr>
            <p:cNvPr id="11" name="Content Placeholder 5">
              <a:extLst>
                <a:ext uri="{FF2B5EF4-FFF2-40B4-BE49-F238E27FC236}">
                  <a16:creationId xmlns:a16="http://schemas.microsoft.com/office/drawing/2014/main" id="{4A6A4F77-E44C-422D-8D1B-DA553D1053DE}"/>
                </a:ext>
              </a:extLst>
            </p:cNvPr>
            <p:cNvSpPr txBox="1">
              <a:spLocks/>
            </p:cNvSpPr>
            <p:nvPr/>
          </p:nvSpPr>
          <p:spPr>
            <a:xfrm>
              <a:off x="9359590" y="4687599"/>
              <a:ext cx="1750742" cy="9548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ts val="1700"/>
                </a:lnSpc>
                <a:spcBef>
                  <a:spcPts val="1000"/>
                </a:spcBef>
                <a:spcAft>
                  <a:spcPts val="0"/>
                </a:spcAft>
                <a:buClr>
                  <a:srgbClr val="E88C1C"/>
                </a:buClr>
                <a:buSzTx/>
                <a:buFont typeface="Arial" panose="020B0604020202020204" pitchFamily="34" charset="0"/>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Adult only game, severe violence and bad language, gambling </a:t>
              </a:r>
            </a:p>
          </p:txBody>
        </p:sp>
      </p:grpSp>
    </p:spTree>
    <p:extLst>
      <p:ext uri="{BB962C8B-B14F-4D97-AF65-F5344CB8AC3E}">
        <p14:creationId xmlns:p14="http://schemas.microsoft.com/office/powerpoint/2010/main" val="3664305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1</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51586" y="4807304"/>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22703" y="1531489"/>
            <a:ext cx="4220329" cy="4498607"/>
          </a:xfrm>
          <a:prstGeom prst="rect">
            <a:avLst/>
          </a:prstGeom>
        </p:spPr>
      </p:pic>
      <p:sp>
        <p:nvSpPr>
          <p:cNvPr id="7" name="Content Placeholder 6">
            <a:extLst>
              <a:ext uri="{FF2B5EF4-FFF2-40B4-BE49-F238E27FC236}">
                <a16:creationId xmlns:a16="http://schemas.microsoft.com/office/drawing/2014/main" id="{BB584091-3779-4875-BF8C-BDDBF317916F}"/>
              </a:ext>
            </a:extLst>
          </p:cNvPr>
          <p:cNvSpPr>
            <a:spLocks noGrp="1"/>
          </p:cNvSpPr>
          <p:nvPr>
            <p:ph idx="1"/>
          </p:nvPr>
        </p:nvSpPr>
        <p:spPr>
          <a:xfrm>
            <a:off x="391009" y="1872550"/>
            <a:ext cx="6302753" cy="2825595"/>
          </a:xfrm>
        </p:spPr>
        <p:txBody>
          <a:bodyPr>
            <a:normAutofit/>
          </a:bodyPr>
          <a:lstStyle/>
          <a:p>
            <a:r>
              <a:rPr lang="en-GB" sz="2400"/>
              <a:t>To understand emotions that people have when gaming</a:t>
            </a:r>
            <a:endParaRPr lang="en-US" sz="2400"/>
          </a:p>
          <a:p>
            <a:r>
              <a:rPr lang="en-GB" sz="2400"/>
              <a:t>To understand the ways to make gaming fun</a:t>
            </a:r>
            <a:endParaRPr lang="en-US" sz="2400"/>
          </a:p>
          <a:p>
            <a:endParaRPr lang="en-GB"/>
          </a:p>
        </p:txBody>
      </p:sp>
    </p:spTree>
    <p:extLst>
      <p:ext uri="{BB962C8B-B14F-4D97-AF65-F5344CB8AC3E}">
        <p14:creationId xmlns:p14="http://schemas.microsoft.com/office/powerpoint/2010/main" val="19163615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hoto, group, woman, young&#10;&#10;Description automatically generated">
            <a:extLst>
              <a:ext uri="{FF2B5EF4-FFF2-40B4-BE49-F238E27FC236}">
                <a16:creationId xmlns:a16="http://schemas.microsoft.com/office/drawing/2014/main" id="{0D03238E-F257-47DC-8C28-344114B2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604" y="1332916"/>
            <a:ext cx="6790792" cy="5093094"/>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CLASS DISCUSSION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273270" y="1788125"/>
            <a:ext cx="2748248" cy="1841326"/>
          </a:xfrm>
          <a:prstGeom prst="wedgeEllipseCallout">
            <a:avLst>
              <a:gd name="adj1" fmla="val 51498"/>
              <a:gd name="adj2" fmla="val 804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Oval 10">
            <a:extLst>
              <a:ext uri="{FF2B5EF4-FFF2-40B4-BE49-F238E27FC236}">
                <a16:creationId xmlns:a16="http://schemas.microsoft.com/office/drawing/2014/main" id="{E3738ED8-FAA2-43E7-9D88-D3B6E773CAE3}"/>
              </a:ext>
            </a:extLst>
          </p:cNvPr>
          <p:cNvSpPr/>
          <p:nvPr/>
        </p:nvSpPr>
        <p:spPr>
          <a:xfrm>
            <a:off x="5344811" y="1462360"/>
            <a:ext cx="2207497" cy="1479023"/>
          </a:xfrm>
          <a:prstGeom prst="wedgeEllipseCallout">
            <a:avLst>
              <a:gd name="adj1" fmla="val -34809"/>
              <a:gd name="adj2" fmla="val 838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Oval 11">
            <a:extLst>
              <a:ext uri="{FF2B5EF4-FFF2-40B4-BE49-F238E27FC236}">
                <a16:creationId xmlns:a16="http://schemas.microsoft.com/office/drawing/2014/main" id="{16E691D4-D64D-406C-92BC-F5B5B0698F3F}"/>
              </a:ext>
            </a:extLst>
          </p:cNvPr>
          <p:cNvSpPr/>
          <p:nvPr/>
        </p:nvSpPr>
        <p:spPr>
          <a:xfrm>
            <a:off x="8661477" y="1710066"/>
            <a:ext cx="2428247" cy="1919385"/>
          </a:xfrm>
          <a:prstGeom prst="wedgeEllipseCallout">
            <a:avLst>
              <a:gd name="adj1" fmla="val -57570"/>
              <a:gd name="adj2" fmla="val 469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60AEBFC-E226-437A-846B-60F8D030B215}"/>
              </a:ext>
            </a:extLst>
          </p:cNvPr>
          <p:cNvSpPr txBox="1"/>
          <p:nvPr/>
        </p:nvSpPr>
        <p:spPr>
          <a:xfrm>
            <a:off x="427626" y="2157918"/>
            <a:ext cx="247050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Where does your electronic device live at night?</a:t>
            </a:r>
          </a:p>
        </p:txBody>
      </p:sp>
      <p:sp>
        <p:nvSpPr>
          <p:cNvPr id="14" name="TextBox 13">
            <a:extLst>
              <a:ext uri="{FF2B5EF4-FFF2-40B4-BE49-F238E27FC236}">
                <a16:creationId xmlns:a16="http://schemas.microsoft.com/office/drawing/2014/main" id="{0FB2633C-CB0C-499A-895B-2243CF4855F5}"/>
              </a:ext>
            </a:extLst>
          </p:cNvPr>
          <p:cNvSpPr txBox="1"/>
          <p:nvPr/>
        </p:nvSpPr>
        <p:spPr>
          <a:xfrm>
            <a:off x="5262024" y="1799496"/>
            <a:ext cx="2470509"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Does it have </a:t>
            </a:r>
            <a:b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in-app purchases?</a:t>
            </a: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6B3E4AA7-0D82-4907-B179-925765377E20}"/>
              </a:ext>
            </a:extLst>
          </p:cNvPr>
          <p:cNvSpPr txBox="1"/>
          <p:nvPr/>
        </p:nvSpPr>
        <p:spPr>
          <a:xfrm>
            <a:off x="8904957" y="2173079"/>
            <a:ext cx="2008195"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What is the PEGI rating of the games you play?</a:t>
            </a: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6" name="Speech Bubble: Oval 15">
            <a:extLst>
              <a:ext uri="{FF2B5EF4-FFF2-40B4-BE49-F238E27FC236}">
                <a16:creationId xmlns:a16="http://schemas.microsoft.com/office/drawing/2014/main" id="{91ED23A7-07B4-4EBE-94B4-6769E8296C53}"/>
              </a:ext>
            </a:extLst>
          </p:cNvPr>
          <p:cNvSpPr/>
          <p:nvPr/>
        </p:nvSpPr>
        <p:spPr>
          <a:xfrm>
            <a:off x="9336127" y="3868278"/>
            <a:ext cx="2428247" cy="1478676"/>
          </a:xfrm>
          <a:prstGeom prst="wedgeEllipseCallout">
            <a:avLst>
              <a:gd name="adj1" fmla="val -69051"/>
              <a:gd name="adj2" fmla="val -357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03873C3-AE85-4D88-8893-EE1B41E86977}"/>
              </a:ext>
            </a:extLst>
          </p:cNvPr>
          <p:cNvSpPr txBox="1"/>
          <p:nvPr/>
        </p:nvSpPr>
        <p:spPr>
          <a:xfrm>
            <a:off x="9479196" y="4257736"/>
            <a:ext cx="2209015"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What could you do instead of gaming?</a:t>
            </a: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68138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TOP TEN GAMES (non-IT option)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pic>
        <p:nvPicPr>
          <p:cNvPr id="17" name="Picture 16" descr="Image result for animal crossing">
            <a:extLst>
              <a:ext uri="{FF2B5EF4-FFF2-40B4-BE49-F238E27FC236}">
                <a16:creationId xmlns:a16="http://schemas.microsoft.com/office/drawing/2014/main" id="{671A988E-A530-4B0F-AFCF-8E465A88592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24270" y="2630631"/>
            <a:ext cx="2016652" cy="1418871"/>
          </a:xfrm>
          <a:prstGeom prst="rect">
            <a:avLst/>
          </a:prstGeom>
          <a:noFill/>
          <a:ln>
            <a:noFill/>
          </a:ln>
        </p:spPr>
      </p:pic>
      <p:pic>
        <p:nvPicPr>
          <p:cNvPr id="18" name="Picture 17">
            <a:extLst>
              <a:ext uri="{FF2B5EF4-FFF2-40B4-BE49-F238E27FC236}">
                <a16:creationId xmlns:a16="http://schemas.microsoft.com/office/drawing/2014/main" id="{CAF00586-6727-440B-929B-AFFA2782AF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4321" y="4253133"/>
            <a:ext cx="1986419" cy="1402381"/>
          </a:xfrm>
          <a:prstGeom prst="rect">
            <a:avLst/>
          </a:prstGeom>
          <a:noFill/>
          <a:ln>
            <a:noFill/>
          </a:ln>
        </p:spPr>
      </p:pic>
      <p:pic>
        <p:nvPicPr>
          <p:cNvPr id="19" name="Picture 18" descr="Image result for grand theft auto">
            <a:extLst>
              <a:ext uri="{FF2B5EF4-FFF2-40B4-BE49-F238E27FC236}">
                <a16:creationId xmlns:a16="http://schemas.microsoft.com/office/drawing/2014/main" id="{1B603BF1-3E89-4EA3-9BE9-6E11550FE9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68166" y="4253133"/>
            <a:ext cx="1665441" cy="1407190"/>
          </a:xfrm>
          <a:prstGeom prst="rect">
            <a:avLst/>
          </a:prstGeom>
          <a:noFill/>
          <a:ln>
            <a:noFill/>
          </a:ln>
        </p:spPr>
      </p:pic>
      <p:pic>
        <p:nvPicPr>
          <p:cNvPr id="20" name="Picture 19" descr="Image result for lego batman game">
            <a:extLst>
              <a:ext uri="{FF2B5EF4-FFF2-40B4-BE49-F238E27FC236}">
                <a16:creationId xmlns:a16="http://schemas.microsoft.com/office/drawing/2014/main" id="{BEE48275-3A0F-4D48-BE55-EC530B90947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256000" y="2630631"/>
            <a:ext cx="1665441" cy="1402381"/>
          </a:xfrm>
          <a:prstGeom prst="rect">
            <a:avLst/>
          </a:prstGeom>
          <a:noFill/>
          <a:ln>
            <a:noFill/>
          </a:ln>
        </p:spPr>
      </p:pic>
      <p:pic>
        <p:nvPicPr>
          <p:cNvPr id="21" name="Picture 20">
            <a:extLst>
              <a:ext uri="{FF2B5EF4-FFF2-40B4-BE49-F238E27FC236}">
                <a16:creationId xmlns:a16="http://schemas.microsoft.com/office/drawing/2014/main" id="{07C95904-187E-4429-8C2A-5F959C0CECD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343749" y="2630630"/>
            <a:ext cx="2087949" cy="1433988"/>
          </a:xfrm>
          <a:prstGeom prst="rect">
            <a:avLst/>
          </a:prstGeom>
          <a:noFill/>
          <a:ln>
            <a:noFill/>
          </a:ln>
        </p:spPr>
      </p:pic>
      <p:pic>
        <p:nvPicPr>
          <p:cNvPr id="22" name="Picture 21">
            <a:extLst>
              <a:ext uri="{FF2B5EF4-FFF2-40B4-BE49-F238E27FC236}">
                <a16:creationId xmlns:a16="http://schemas.microsoft.com/office/drawing/2014/main" id="{26237AEA-0089-43AF-9AF5-543BDF3C875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555712" y="4251072"/>
            <a:ext cx="2063858" cy="1404442"/>
          </a:xfrm>
          <a:prstGeom prst="rect">
            <a:avLst/>
          </a:prstGeom>
          <a:noFill/>
          <a:ln>
            <a:noFill/>
          </a:ln>
        </p:spPr>
      </p:pic>
      <p:pic>
        <p:nvPicPr>
          <p:cNvPr id="23" name="Picture 22" descr="Image result for rayman origins">
            <a:extLst>
              <a:ext uri="{FF2B5EF4-FFF2-40B4-BE49-F238E27FC236}">
                <a16:creationId xmlns:a16="http://schemas.microsoft.com/office/drawing/2014/main" id="{12FB73EA-F7CC-4A12-AA13-8FB07F29617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634526" y="2630631"/>
            <a:ext cx="1985045" cy="1433988"/>
          </a:xfrm>
          <a:prstGeom prst="rect">
            <a:avLst/>
          </a:prstGeom>
          <a:noFill/>
          <a:ln>
            <a:noFill/>
          </a:ln>
        </p:spPr>
      </p:pic>
      <p:pic>
        <p:nvPicPr>
          <p:cNvPr id="24" name="Picture 23" descr="Image result for overwatvh">
            <a:extLst>
              <a:ext uri="{FF2B5EF4-FFF2-40B4-BE49-F238E27FC236}">
                <a16:creationId xmlns:a16="http://schemas.microsoft.com/office/drawing/2014/main" id="{FBAE48E8-5386-40CF-8724-A6B90190A47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953571" y="4253132"/>
            <a:ext cx="2393089" cy="1409955"/>
          </a:xfrm>
          <a:prstGeom prst="rect">
            <a:avLst/>
          </a:prstGeom>
          <a:noFill/>
          <a:ln>
            <a:noFill/>
          </a:ln>
        </p:spPr>
      </p:pic>
      <p:pic>
        <p:nvPicPr>
          <p:cNvPr id="25" name="Picture 24">
            <a:extLst>
              <a:ext uri="{FF2B5EF4-FFF2-40B4-BE49-F238E27FC236}">
                <a16:creationId xmlns:a16="http://schemas.microsoft.com/office/drawing/2014/main" id="{2ACF7E66-8735-4A6B-9032-EFC265E13F21}"/>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4642659" y="4253133"/>
            <a:ext cx="2101859" cy="1409956"/>
          </a:xfrm>
          <a:prstGeom prst="rect">
            <a:avLst/>
          </a:prstGeom>
          <a:noFill/>
          <a:ln>
            <a:noFill/>
          </a:ln>
        </p:spPr>
      </p:pic>
      <p:sp>
        <p:nvSpPr>
          <p:cNvPr id="26" name="Content Placeholder 5">
            <a:extLst>
              <a:ext uri="{FF2B5EF4-FFF2-40B4-BE49-F238E27FC236}">
                <a16:creationId xmlns:a16="http://schemas.microsoft.com/office/drawing/2014/main" id="{4D2A7306-64DA-495C-BA32-DADDC5440733}"/>
              </a:ext>
            </a:extLst>
          </p:cNvPr>
          <p:cNvSpPr>
            <a:spLocks noGrp="1"/>
          </p:cNvSpPr>
          <p:nvPr>
            <p:ph idx="1"/>
          </p:nvPr>
        </p:nvSpPr>
        <p:spPr>
          <a:xfrm>
            <a:off x="594321" y="1565680"/>
            <a:ext cx="11025248" cy="954889"/>
          </a:xfrm>
        </p:spPr>
        <p:txBody>
          <a:bodyPr>
            <a:normAutofit/>
          </a:bodyPr>
          <a:lstStyle/>
          <a:p>
            <a:pPr marL="0" indent="0" algn="ctr" fontAlgn="base">
              <a:lnSpc>
                <a:spcPct val="100000"/>
              </a:lnSpc>
              <a:spcBef>
                <a:spcPts val="0"/>
              </a:spcBef>
              <a:buNone/>
            </a:pPr>
            <a:r>
              <a:rPr lang="en-US" sz="2400"/>
              <a:t>Look at the ten games on your worksheet and assign </a:t>
            </a:r>
          </a:p>
          <a:p>
            <a:pPr marL="0" indent="0" algn="ctr" fontAlgn="base">
              <a:lnSpc>
                <a:spcPct val="100000"/>
              </a:lnSpc>
              <a:spcBef>
                <a:spcPts val="0"/>
              </a:spcBef>
              <a:buNone/>
            </a:pPr>
            <a:r>
              <a:rPr lang="en-US" sz="2400"/>
              <a:t>each game the PEGI rating you think it has. </a:t>
            </a:r>
            <a:endParaRPr lang="en-GB" sz="2400"/>
          </a:p>
        </p:txBody>
      </p:sp>
      <p:pic>
        <p:nvPicPr>
          <p:cNvPr id="3" name="Picture 2">
            <a:extLst>
              <a:ext uri="{FF2B5EF4-FFF2-40B4-BE49-F238E27FC236}">
                <a16:creationId xmlns:a16="http://schemas.microsoft.com/office/drawing/2014/main" id="{BC79FF6B-E43E-4157-AB47-65A67019F7F4}"/>
              </a:ext>
            </a:extLst>
          </p:cNvPr>
          <p:cNvPicPr>
            <a:picLocks noChangeAspect="1"/>
          </p:cNvPicPr>
          <p:nvPr/>
        </p:nvPicPr>
        <p:blipFill>
          <a:blip r:embed="rId11"/>
          <a:stretch>
            <a:fillRect/>
          </a:stretch>
        </p:blipFill>
        <p:spPr>
          <a:xfrm>
            <a:off x="680217" y="2641825"/>
            <a:ext cx="2087949" cy="1292304"/>
          </a:xfrm>
          <a:prstGeom prst="rect">
            <a:avLst/>
          </a:prstGeom>
        </p:spPr>
      </p:pic>
    </p:spTree>
    <p:extLst>
      <p:ext uri="{BB962C8B-B14F-4D97-AF65-F5344CB8AC3E}">
        <p14:creationId xmlns:p14="http://schemas.microsoft.com/office/powerpoint/2010/main" val="27425946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TOP TEN GAMES (IT option)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pic>
        <p:nvPicPr>
          <p:cNvPr id="17" name="Picture 16" descr="Image result for animal crossing">
            <a:extLst>
              <a:ext uri="{FF2B5EF4-FFF2-40B4-BE49-F238E27FC236}">
                <a16:creationId xmlns:a16="http://schemas.microsoft.com/office/drawing/2014/main" id="{671A988E-A530-4B0F-AFCF-8E465A88592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24270" y="2630631"/>
            <a:ext cx="2016652" cy="1418871"/>
          </a:xfrm>
          <a:prstGeom prst="rect">
            <a:avLst/>
          </a:prstGeom>
          <a:noFill/>
          <a:ln>
            <a:noFill/>
          </a:ln>
        </p:spPr>
      </p:pic>
      <p:pic>
        <p:nvPicPr>
          <p:cNvPr id="18" name="Picture 17">
            <a:extLst>
              <a:ext uri="{FF2B5EF4-FFF2-40B4-BE49-F238E27FC236}">
                <a16:creationId xmlns:a16="http://schemas.microsoft.com/office/drawing/2014/main" id="{CAF00586-6727-440B-929B-AFFA2782AF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4321" y="4253133"/>
            <a:ext cx="1986419" cy="1402381"/>
          </a:xfrm>
          <a:prstGeom prst="rect">
            <a:avLst/>
          </a:prstGeom>
          <a:noFill/>
          <a:ln>
            <a:noFill/>
          </a:ln>
        </p:spPr>
      </p:pic>
      <p:pic>
        <p:nvPicPr>
          <p:cNvPr id="19" name="Picture 18" descr="Image result for grand theft auto">
            <a:extLst>
              <a:ext uri="{FF2B5EF4-FFF2-40B4-BE49-F238E27FC236}">
                <a16:creationId xmlns:a16="http://schemas.microsoft.com/office/drawing/2014/main" id="{1B603BF1-3E89-4EA3-9BE9-6E11550FE9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68166" y="4253133"/>
            <a:ext cx="1665441" cy="1407190"/>
          </a:xfrm>
          <a:prstGeom prst="rect">
            <a:avLst/>
          </a:prstGeom>
          <a:noFill/>
          <a:ln>
            <a:noFill/>
          </a:ln>
        </p:spPr>
      </p:pic>
      <p:pic>
        <p:nvPicPr>
          <p:cNvPr id="20" name="Picture 19" descr="Image result for lego batman game">
            <a:extLst>
              <a:ext uri="{FF2B5EF4-FFF2-40B4-BE49-F238E27FC236}">
                <a16:creationId xmlns:a16="http://schemas.microsoft.com/office/drawing/2014/main" id="{BEE48275-3A0F-4D48-BE55-EC530B90947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429549" y="2630631"/>
            <a:ext cx="1491892" cy="1402381"/>
          </a:xfrm>
          <a:prstGeom prst="rect">
            <a:avLst/>
          </a:prstGeom>
          <a:noFill/>
          <a:ln>
            <a:noFill/>
          </a:ln>
        </p:spPr>
      </p:pic>
      <p:pic>
        <p:nvPicPr>
          <p:cNvPr id="21" name="Picture 20">
            <a:extLst>
              <a:ext uri="{FF2B5EF4-FFF2-40B4-BE49-F238E27FC236}">
                <a16:creationId xmlns:a16="http://schemas.microsoft.com/office/drawing/2014/main" id="{07C95904-187E-4429-8C2A-5F959C0CECD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343749" y="2630630"/>
            <a:ext cx="2087949" cy="1433988"/>
          </a:xfrm>
          <a:prstGeom prst="rect">
            <a:avLst/>
          </a:prstGeom>
          <a:noFill/>
          <a:ln>
            <a:noFill/>
          </a:ln>
        </p:spPr>
      </p:pic>
      <p:pic>
        <p:nvPicPr>
          <p:cNvPr id="22" name="Picture 21">
            <a:extLst>
              <a:ext uri="{FF2B5EF4-FFF2-40B4-BE49-F238E27FC236}">
                <a16:creationId xmlns:a16="http://schemas.microsoft.com/office/drawing/2014/main" id="{26237AEA-0089-43AF-9AF5-543BDF3C875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555712" y="4251072"/>
            <a:ext cx="2063858" cy="1404442"/>
          </a:xfrm>
          <a:prstGeom prst="rect">
            <a:avLst/>
          </a:prstGeom>
          <a:noFill/>
          <a:ln>
            <a:noFill/>
          </a:ln>
        </p:spPr>
      </p:pic>
      <p:pic>
        <p:nvPicPr>
          <p:cNvPr id="23" name="Picture 22" descr="Image result for rayman origins">
            <a:extLst>
              <a:ext uri="{FF2B5EF4-FFF2-40B4-BE49-F238E27FC236}">
                <a16:creationId xmlns:a16="http://schemas.microsoft.com/office/drawing/2014/main" id="{12FB73EA-F7CC-4A12-AA13-8FB07F296174}"/>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634526" y="2630631"/>
            <a:ext cx="1985045" cy="1433988"/>
          </a:xfrm>
          <a:prstGeom prst="rect">
            <a:avLst/>
          </a:prstGeom>
          <a:noFill/>
          <a:ln>
            <a:noFill/>
          </a:ln>
        </p:spPr>
      </p:pic>
      <p:pic>
        <p:nvPicPr>
          <p:cNvPr id="24" name="Picture 23" descr="Image result for overwatvh">
            <a:extLst>
              <a:ext uri="{FF2B5EF4-FFF2-40B4-BE49-F238E27FC236}">
                <a16:creationId xmlns:a16="http://schemas.microsoft.com/office/drawing/2014/main" id="{FBAE48E8-5386-40CF-8724-A6B90190A47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953571" y="4253132"/>
            <a:ext cx="2393089" cy="1409955"/>
          </a:xfrm>
          <a:prstGeom prst="rect">
            <a:avLst/>
          </a:prstGeom>
          <a:noFill/>
          <a:ln>
            <a:noFill/>
          </a:ln>
        </p:spPr>
      </p:pic>
      <p:pic>
        <p:nvPicPr>
          <p:cNvPr id="25" name="Picture 24">
            <a:extLst>
              <a:ext uri="{FF2B5EF4-FFF2-40B4-BE49-F238E27FC236}">
                <a16:creationId xmlns:a16="http://schemas.microsoft.com/office/drawing/2014/main" id="{2ACF7E66-8735-4A6B-9032-EFC265E13F21}"/>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4642659" y="4253133"/>
            <a:ext cx="2101859" cy="1409956"/>
          </a:xfrm>
          <a:prstGeom prst="rect">
            <a:avLst/>
          </a:prstGeom>
          <a:noFill/>
          <a:ln>
            <a:noFill/>
          </a:ln>
        </p:spPr>
      </p:pic>
      <p:sp>
        <p:nvSpPr>
          <p:cNvPr id="26" name="Content Placeholder 5">
            <a:extLst>
              <a:ext uri="{FF2B5EF4-FFF2-40B4-BE49-F238E27FC236}">
                <a16:creationId xmlns:a16="http://schemas.microsoft.com/office/drawing/2014/main" id="{4D2A7306-64DA-495C-BA32-DADDC5440733}"/>
              </a:ext>
            </a:extLst>
          </p:cNvPr>
          <p:cNvSpPr>
            <a:spLocks noGrp="1"/>
          </p:cNvSpPr>
          <p:nvPr>
            <p:ph idx="1"/>
          </p:nvPr>
        </p:nvSpPr>
        <p:spPr>
          <a:xfrm>
            <a:off x="594321" y="1581484"/>
            <a:ext cx="11025249" cy="954889"/>
          </a:xfrm>
        </p:spPr>
        <p:txBody>
          <a:bodyPr>
            <a:normAutofit/>
          </a:bodyPr>
          <a:lstStyle/>
          <a:p>
            <a:pPr marL="0" indent="0" algn="ctr" fontAlgn="base">
              <a:buNone/>
            </a:pPr>
            <a:r>
              <a:rPr lang="en-US" sz="2400"/>
              <a:t>Look at the ten games on your worksheet and use </a:t>
            </a:r>
            <a:br>
              <a:rPr lang="en-US" sz="2400"/>
            </a:br>
            <a:r>
              <a:rPr lang="en-US" sz="2400"/>
              <a:t>a computer to research the PEGI rating of each game.</a:t>
            </a:r>
            <a:endParaRPr lang="en-GB" sz="2400"/>
          </a:p>
        </p:txBody>
      </p:sp>
      <p:pic>
        <p:nvPicPr>
          <p:cNvPr id="15" name="Picture 14">
            <a:extLst>
              <a:ext uri="{FF2B5EF4-FFF2-40B4-BE49-F238E27FC236}">
                <a16:creationId xmlns:a16="http://schemas.microsoft.com/office/drawing/2014/main" id="{93063C8F-3359-4C6F-93AE-121034B6090C}"/>
              </a:ext>
            </a:extLst>
          </p:cNvPr>
          <p:cNvPicPr>
            <a:picLocks noChangeAspect="1"/>
          </p:cNvPicPr>
          <p:nvPr/>
        </p:nvPicPr>
        <p:blipFill>
          <a:blip r:embed="rId11"/>
          <a:stretch>
            <a:fillRect/>
          </a:stretch>
        </p:blipFill>
        <p:spPr>
          <a:xfrm>
            <a:off x="680217" y="2641825"/>
            <a:ext cx="2087949" cy="1292304"/>
          </a:xfrm>
          <a:prstGeom prst="rect">
            <a:avLst/>
          </a:prstGeom>
        </p:spPr>
      </p:pic>
    </p:spTree>
    <p:extLst>
      <p:ext uri="{BB962C8B-B14F-4D97-AF65-F5344CB8AC3E}">
        <p14:creationId xmlns:p14="http://schemas.microsoft.com/office/powerpoint/2010/main" val="246666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017" y="2239766"/>
            <a:ext cx="6547965" cy="4629120"/>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TALK…</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417532" y="1532921"/>
            <a:ext cx="2934038" cy="2049729"/>
          </a:xfrm>
          <a:prstGeom prst="wedgeEllipseCallout">
            <a:avLst>
              <a:gd name="adj1" fmla="val 50958"/>
              <a:gd name="adj2" fmla="val 4413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Oval 10">
            <a:extLst>
              <a:ext uri="{FF2B5EF4-FFF2-40B4-BE49-F238E27FC236}">
                <a16:creationId xmlns:a16="http://schemas.microsoft.com/office/drawing/2014/main" id="{E3738ED8-FAA2-43E7-9D88-D3B6E773CAE3}"/>
              </a:ext>
            </a:extLst>
          </p:cNvPr>
          <p:cNvSpPr/>
          <p:nvPr/>
        </p:nvSpPr>
        <p:spPr>
          <a:xfrm>
            <a:off x="4311118" y="1462360"/>
            <a:ext cx="2207497" cy="1479023"/>
          </a:xfrm>
          <a:prstGeom prst="wedgeEllipseCallout">
            <a:avLst>
              <a:gd name="adj1" fmla="val 38438"/>
              <a:gd name="adj2" fmla="val 567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Oval 11">
            <a:extLst>
              <a:ext uri="{FF2B5EF4-FFF2-40B4-BE49-F238E27FC236}">
                <a16:creationId xmlns:a16="http://schemas.microsoft.com/office/drawing/2014/main" id="{16E691D4-D64D-406C-92BC-F5B5B0698F3F}"/>
              </a:ext>
            </a:extLst>
          </p:cNvPr>
          <p:cNvSpPr/>
          <p:nvPr/>
        </p:nvSpPr>
        <p:spPr>
          <a:xfrm>
            <a:off x="8597590" y="1462359"/>
            <a:ext cx="3321139" cy="3499933"/>
          </a:xfrm>
          <a:prstGeom prst="wedgeEllipseCallout">
            <a:avLst>
              <a:gd name="adj1" fmla="val -52982"/>
              <a:gd name="adj2" fmla="val 2342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60AEBFC-E226-437A-846B-60F8D030B215}"/>
              </a:ext>
            </a:extLst>
          </p:cNvPr>
          <p:cNvSpPr txBox="1"/>
          <p:nvPr/>
        </p:nvSpPr>
        <p:spPr>
          <a:xfrm>
            <a:off x="603322" y="1718449"/>
            <a:ext cx="2624865" cy="1631216"/>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Would you want </a:t>
            </a:r>
            <a:b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your younger sibling/cousin/friend playing games with an older PEGI rating?</a:t>
            </a: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0FB2633C-CB0C-499A-895B-2243CF4855F5}"/>
              </a:ext>
            </a:extLst>
          </p:cNvPr>
          <p:cNvSpPr txBox="1"/>
          <p:nvPr/>
        </p:nvSpPr>
        <p:spPr>
          <a:xfrm>
            <a:off x="4217180" y="1788345"/>
            <a:ext cx="24705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Why do PEGI</a:t>
            </a:r>
            <a:b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a:ln>
                  <a:noFill/>
                </a:ln>
                <a:solidFill>
                  <a:prstClr val="white"/>
                </a:solidFill>
                <a:effectLst/>
                <a:uLnTx/>
                <a:uFillTx/>
                <a:latin typeface="Calibri" panose="020F0502020204030204"/>
                <a:ea typeface="+mn-ea"/>
                <a:cs typeface="+mn-cs"/>
              </a:rPr>
              <a:t>ratings exist?</a:t>
            </a:r>
          </a:p>
        </p:txBody>
      </p:sp>
      <p:sp>
        <p:nvSpPr>
          <p:cNvPr id="15" name="TextBox 14">
            <a:extLst>
              <a:ext uri="{FF2B5EF4-FFF2-40B4-BE49-F238E27FC236}">
                <a16:creationId xmlns:a16="http://schemas.microsoft.com/office/drawing/2014/main" id="{6B3E4AA7-0D82-4907-B179-925765377E20}"/>
              </a:ext>
            </a:extLst>
          </p:cNvPr>
          <p:cNvSpPr txBox="1"/>
          <p:nvPr/>
        </p:nvSpPr>
        <p:spPr>
          <a:xfrm>
            <a:off x="8747810" y="2000358"/>
            <a:ext cx="3033347" cy="286232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What do you think the other risks are when playing online games? Think about in game purchases/loot boxes/crates/ playing in forums and against others (known/unknown)</a:t>
            </a:r>
            <a:r>
              <a:rPr kumimoji="0" lang="en-GB" sz="20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717067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SAFER GAMING CAMPAIGN POSTER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sp>
        <p:nvSpPr>
          <p:cNvPr id="16" name="Content Placeholder 5">
            <a:extLst>
              <a:ext uri="{FF2B5EF4-FFF2-40B4-BE49-F238E27FC236}">
                <a16:creationId xmlns:a16="http://schemas.microsoft.com/office/drawing/2014/main" id="{0B5ED52F-EBEA-47D0-8CD1-CDF8977DBED0}"/>
              </a:ext>
            </a:extLst>
          </p:cNvPr>
          <p:cNvSpPr>
            <a:spLocks noGrp="1"/>
          </p:cNvSpPr>
          <p:nvPr>
            <p:ph idx="1"/>
          </p:nvPr>
        </p:nvSpPr>
        <p:spPr>
          <a:xfrm>
            <a:off x="484023" y="1885917"/>
            <a:ext cx="6098567" cy="3989817"/>
          </a:xfrm>
        </p:spPr>
        <p:txBody>
          <a:bodyPr>
            <a:normAutofit/>
          </a:bodyPr>
          <a:lstStyle/>
          <a:p>
            <a:pPr marL="0" indent="0" fontAlgn="base">
              <a:buNone/>
            </a:pPr>
            <a:r>
              <a:rPr lang="en-GB" sz="2400" b="1"/>
              <a:t>Design a poster explaining </a:t>
            </a:r>
            <a:r>
              <a:rPr lang="en-US" sz="2400" b="1"/>
              <a:t>how to stay safe when gaming. Your target audience for the poster is other primary school children.</a:t>
            </a:r>
          </a:p>
          <a:p>
            <a:pPr marL="0" indent="0" fontAlgn="base">
              <a:buNone/>
            </a:pPr>
            <a:endParaRPr lang="en-GB" sz="2400"/>
          </a:p>
          <a:p>
            <a:pPr marL="0" indent="0" fontAlgn="base">
              <a:buNone/>
            </a:pPr>
            <a:r>
              <a:rPr lang="en-US" sz="2400" b="1">
                <a:solidFill>
                  <a:schemeClr val="accent2"/>
                </a:solidFill>
              </a:rPr>
              <a:t>Thinking points:</a:t>
            </a:r>
            <a:endParaRPr lang="en-GB" sz="2400" b="1">
              <a:solidFill>
                <a:schemeClr val="accent2"/>
              </a:solidFill>
            </a:endParaRPr>
          </a:p>
          <a:p>
            <a:pPr lvl="0" fontAlgn="base"/>
            <a:r>
              <a:rPr lang="en-US" sz="2400"/>
              <a:t>What are the main issues?</a:t>
            </a:r>
            <a:r>
              <a:rPr lang="en-GB" sz="2400"/>
              <a:t> </a:t>
            </a:r>
          </a:p>
          <a:p>
            <a:pPr lvl="0" fontAlgn="base"/>
            <a:r>
              <a:rPr lang="en-US" sz="2400"/>
              <a:t>What will you need to do to get your point across?</a:t>
            </a:r>
            <a:r>
              <a:rPr lang="en-GB" sz="2400"/>
              <a:t> </a:t>
            </a:r>
          </a:p>
        </p:txBody>
      </p:sp>
      <p:pic>
        <p:nvPicPr>
          <p:cNvPr id="3" name="Picture 2" descr="A picture containing traffic, drawing&#10;&#10;Description automatically generated">
            <a:extLst>
              <a:ext uri="{FF2B5EF4-FFF2-40B4-BE49-F238E27FC236}">
                <a16:creationId xmlns:a16="http://schemas.microsoft.com/office/drawing/2014/main" id="{BC32D0D0-E938-4269-8B24-7F2A4594C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646" y="717861"/>
            <a:ext cx="4340805" cy="6140139"/>
          </a:xfrm>
          <a:prstGeom prst="rect">
            <a:avLst/>
          </a:prstGeom>
        </p:spPr>
      </p:pic>
    </p:spTree>
    <p:extLst>
      <p:ext uri="{BB962C8B-B14F-4D97-AF65-F5344CB8AC3E}">
        <p14:creationId xmlns:p14="http://schemas.microsoft.com/office/powerpoint/2010/main" val="35738509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0371F6CA-19B6-4005-885B-3717542FD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522" y="145126"/>
            <a:ext cx="6858000" cy="6858000"/>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BE THE TEACHER…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sp>
        <p:nvSpPr>
          <p:cNvPr id="16" name="Content Placeholder 5">
            <a:extLst>
              <a:ext uri="{FF2B5EF4-FFF2-40B4-BE49-F238E27FC236}">
                <a16:creationId xmlns:a16="http://schemas.microsoft.com/office/drawing/2014/main" id="{0B5ED52F-EBEA-47D0-8CD1-CDF8977DBED0}"/>
              </a:ext>
            </a:extLst>
          </p:cNvPr>
          <p:cNvSpPr>
            <a:spLocks noGrp="1"/>
          </p:cNvSpPr>
          <p:nvPr>
            <p:ph idx="1"/>
          </p:nvPr>
        </p:nvSpPr>
        <p:spPr>
          <a:xfrm>
            <a:off x="488662" y="2173112"/>
            <a:ext cx="4136604" cy="3989817"/>
          </a:xfrm>
        </p:spPr>
        <p:txBody>
          <a:bodyPr>
            <a:normAutofit/>
          </a:bodyPr>
          <a:lstStyle/>
          <a:p>
            <a:pPr marL="0" indent="0" algn="ctr" fontAlgn="base">
              <a:buNone/>
            </a:pPr>
            <a:r>
              <a:rPr lang="en-GB" sz="2400"/>
              <a:t>Take the place of the teacher and teach the class about the risks of online games and how to play safely. </a:t>
            </a:r>
          </a:p>
        </p:txBody>
      </p:sp>
    </p:spTree>
    <p:extLst>
      <p:ext uri="{BB962C8B-B14F-4D97-AF65-F5344CB8AC3E}">
        <p14:creationId xmlns:p14="http://schemas.microsoft.com/office/powerpoint/2010/main" val="9367797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HOMEWORK ACTIVITY: </a:t>
            </a:r>
            <a:r>
              <a:rPr lang="en-GB">
                <a:solidFill>
                  <a:schemeClr val="bg1"/>
                </a:solidFill>
              </a:rPr>
              <a:t>KEEP A DIARY OF GAMING ACTIVITY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sp>
        <p:nvSpPr>
          <p:cNvPr id="16" name="Content Placeholder 5">
            <a:extLst>
              <a:ext uri="{FF2B5EF4-FFF2-40B4-BE49-F238E27FC236}">
                <a16:creationId xmlns:a16="http://schemas.microsoft.com/office/drawing/2014/main" id="{03EB17EF-04DB-4921-9616-B646C3A39A2D}"/>
              </a:ext>
            </a:extLst>
          </p:cNvPr>
          <p:cNvSpPr>
            <a:spLocks noGrp="1"/>
          </p:cNvSpPr>
          <p:nvPr>
            <p:ph idx="1"/>
          </p:nvPr>
        </p:nvSpPr>
        <p:spPr>
          <a:xfrm>
            <a:off x="248967" y="2187145"/>
            <a:ext cx="6202633" cy="3989817"/>
          </a:xfrm>
        </p:spPr>
        <p:txBody>
          <a:bodyPr>
            <a:noAutofit/>
          </a:bodyPr>
          <a:lstStyle/>
          <a:p>
            <a:pPr marL="0" indent="0" algn="ctr">
              <a:buNone/>
            </a:pPr>
            <a:r>
              <a:rPr lang="en-US" sz="2400"/>
              <a:t>Log your activity each day over a two-week period to monitor the time you spend on your electronic devices.</a:t>
            </a:r>
            <a:endParaRPr lang="en-GB" sz="2400"/>
          </a:p>
        </p:txBody>
      </p:sp>
      <p:pic>
        <p:nvPicPr>
          <p:cNvPr id="6" name="Picture 5" descr="A picture containing stationary, table&#10;&#10;Description automatically generated">
            <a:extLst>
              <a:ext uri="{FF2B5EF4-FFF2-40B4-BE49-F238E27FC236}">
                <a16:creationId xmlns:a16="http://schemas.microsoft.com/office/drawing/2014/main" id="{1FD6F813-7C6A-424F-BA8E-88D052535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33839">
            <a:off x="6166273" y="1240362"/>
            <a:ext cx="4750889" cy="4969835"/>
          </a:xfrm>
          <a:prstGeom prst="rect">
            <a:avLst/>
          </a:prstGeom>
        </p:spPr>
      </p:pic>
    </p:spTree>
    <p:extLst>
      <p:ext uri="{BB962C8B-B14F-4D97-AF65-F5344CB8AC3E}">
        <p14:creationId xmlns:p14="http://schemas.microsoft.com/office/powerpoint/2010/main" val="1131544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6 / LESSON 3</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70C461B-E062-44CE-9F54-A6339BF5B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0DEDF48C-EB3D-4B3A-AAF0-0EEC6E77C6ED}"/>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2460951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74237" y="914400"/>
            <a:ext cx="3657600" cy="2887579"/>
          </a:xfrm>
        </p:spPr>
        <p:txBody>
          <a:bodyPr>
            <a:normAutofit/>
          </a:bodyPr>
          <a:lstStyle/>
          <a:p>
            <a:r>
              <a:rPr lang="en-GB" sz="4800">
                <a:solidFill>
                  <a:srgbClr val="FFFFFF"/>
                </a:solidFill>
              </a:rPr>
              <a:t>LEVEL UP</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74237" y="4170501"/>
            <a:ext cx="3657600" cy="1525597"/>
          </a:xfrm>
        </p:spPr>
        <p:txBody>
          <a:bodyPr>
            <a:normAutofit/>
          </a:bodyPr>
          <a:lstStyle/>
          <a:p>
            <a:r>
              <a:rPr lang="en-GB" sz="2000">
                <a:solidFill>
                  <a:srgbClr val="FFFFFF"/>
                </a:solidFill>
              </a:rPr>
              <a:t>YEAR 6 / LESSON 4</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A close up of a sign&#10;&#10;Description automatically generated">
            <a:extLst>
              <a:ext uri="{FF2B5EF4-FFF2-40B4-BE49-F238E27FC236}">
                <a16:creationId xmlns:a16="http://schemas.microsoft.com/office/drawing/2014/main" id="{5B829899-1B69-4AED-8CAC-ED27B81FE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600000">
            <a:off x="5490196" y="492573"/>
            <a:ext cx="5880796" cy="5880796"/>
          </a:xfrm>
          <a:prstGeom prst="rect">
            <a:avLst/>
          </a:prstGeom>
        </p:spPr>
      </p:pic>
    </p:spTree>
    <p:extLst>
      <p:ext uri="{BB962C8B-B14F-4D97-AF65-F5344CB8AC3E}">
        <p14:creationId xmlns:p14="http://schemas.microsoft.com/office/powerpoint/2010/main" val="7242156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D5B370-33FB-48EF-9C9A-09DE2CEC8DBD}"/>
              </a:ext>
            </a:extLst>
          </p:cNvPr>
          <p:cNvSpPr/>
          <p:nvPr/>
        </p:nvSpPr>
        <p:spPr>
          <a:xfrm>
            <a:off x="0" y="4881627"/>
            <a:ext cx="5957569" cy="59958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dirty="0"/>
              <a:t>YEAR 6 / LESSON 4</a:t>
            </a:r>
          </a:p>
        </p:txBody>
      </p:sp>
      <p:sp>
        <p:nvSpPr>
          <p:cNvPr id="15" name="Rectangle 14">
            <a:extLst>
              <a:ext uri="{FF2B5EF4-FFF2-40B4-BE49-F238E27FC236}">
                <a16:creationId xmlns:a16="http://schemas.microsoft.com/office/drawing/2014/main" id="{A4B4512F-D2CA-403A-9ACB-410A480538B5}"/>
              </a:ext>
            </a:extLst>
          </p:cNvPr>
          <p:cNvSpPr/>
          <p:nvPr/>
        </p:nvSpPr>
        <p:spPr>
          <a:xfrm rot="5400000">
            <a:off x="4672489" y="4337911"/>
            <a:ext cx="741361" cy="1828799"/>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186791" y="374264"/>
            <a:ext cx="5461869" cy="2852737"/>
          </a:xfrm>
        </p:spPr>
        <p:txBody>
          <a:bodyPr/>
          <a:lstStyle/>
          <a:p>
            <a:r>
              <a:rPr lang="en-GB" dirty="0">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186792" y="3253989"/>
            <a:ext cx="5461868" cy="3229747"/>
          </a:xfrm>
        </p:spPr>
        <p:txBody>
          <a:bodyPr>
            <a:normAutofit/>
          </a:bodyPr>
          <a:lstStyle/>
          <a:p>
            <a:r>
              <a:rPr lang="en-GB" dirty="0">
                <a:solidFill>
                  <a:schemeClr val="tx1"/>
                </a:solidFill>
              </a:rPr>
              <a:t>Investigate a game that is popular within your class. Explore the probability of buying a particular item/player. How likely are you to get the ‘dream item’? Create an information sheet to inform players on the probability of them gaining the coveted item.</a:t>
            </a:r>
          </a:p>
        </p:txBody>
      </p:sp>
      <p:pic>
        <p:nvPicPr>
          <p:cNvPr id="5" name="Picture 4" descr="A picture containing table, helmet, cake, sitting&#10;&#10;Description automatically generated">
            <a:extLst>
              <a:ext uri="{FF2B5EF4-FFF2-40B4-BE49-F238E27FC236}">
                <a16:creationId xmlns:a16="http://schemas.microsoft.com/office/drawing/2014/main" id="{C59C97B3-4931-4C71-A7D4-32E8A8051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67" y="1688078"/>
            <a:ext cx="5382100" cy="4253596"/>
          </a:xfrm>
          <a:prstGeom prst="rect">
            <a:avLst/>
          </a:prstGeom>
        </p:spPr>
      </p:pic>
    </p:spTree>
    <p:extLst>
      <p:ext uri="{BB962C8B-B14F-4D97-AF65-F5344CB8AC3E}">
        <p14:creationId xmlns:p14="http://schemas.microsoft.com/office/powerpoint/2010/main" val="2367612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09782" y="1850043"/>
            <a:ext cx="5989908" cy="3989817"/>
          </a:xfrm>
        </p:spPr>
        <p:txBody>
          <a:bodyPr>
            <a:normAutofit/>
          </a:bodyPr>
          <a:lstStyle/>
          <a:p>
            <a:pPr lvl="0"/>
            <a:r>
              <a:rPr lang="en-GB" sz="2400"/>
              <a:t>I understand how gaming can make myself and others feel</a:t>
            </a:r>
          </a:p>
          <a:p>
            <a:pPr lvl="0"/>
            <a:r>
              <a:rPr lang="en-GB" sz="2400"/>
              <a:t>I can explain the emotions people have when they game </a:t>
            </a:r>
          </a:p>
          <a:p>
            <a:pPr lvl="0"/>
            <a:r>
              <a:rPr lang="en-GB" sz="2400"/>
              <a:t>I can think of ways we can make gaming fun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5 / LESSON 1</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extLst>
      <p:ext uri="{BB962C8B-B14F-4D97-AF65-F5344CB8AC3E}">
        <p14:creationId xmlns:p14="http://schemas.microsoft.com/office/powerpoint/2010/main" val="18267260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258837" cy="3989817"/>
          </a:xfrm>
        </p:spPr>
        <p:txBody>
          <a:bodyPr vert="horz" lIns="91440" tIns="45720" rIns="91440" bIns="45720" rtlCol="0" anchor="t">
            <a:normAutofit/>
          </a:bodyPr>
          <a:lstStyle/>
          <a:p>
            <a:pPr lvl="0" fontAlgn="base"/>
            <a:r>
              <a:rPr lang="en-GB" sz="2400" dirty="0"/>
              <a:t>To understand how you and your classmates feel about in game purchases </a:t>
            </a:r>
          </a:p>
          <a:p>
            <a:pPr fontAlgn="base"/>
            <a:r>
              <a:rPr lang="en-GB" sz="2400" dirty="0"/>
              <a:t>To be able to research and present information about specific games and the probability of obtaining items within play. </a:t>
            </a:r>
            <a:endParaRPr lang="en-GB" sz="2400" dirty="0">
              <a:cs typeface="Calibri" panose="020F0502020204030204"/>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4</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80290" y="953311"/>
            <a:ext cx="4762742" cy="5076785"/>
          </a:xfrm>
          <a:prstGeom prst="rect">
            <a:avLst/>
          </a:prstGeom>
        </p:spPr>
      </p:pic>
    </p:spTree>
    <p:extLst>
      <p:ext uri="{BB962C8B-B14F-4D97-AF65-F5344CB8AC3E}">
        <p14:creationId xmlns:p14="http://schemas.microsoft.com/office/powerpoint/2010/main" val="2930374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vert="horz" lIns="91440" tIns="45720" rIns="91440" bIns="45720" rtlCol="0" anchor="t">
            <a:normAutofit/>
          </a:bodyPr>
          <a:lstStyle/>
          <a:p>
            <a:pPr lvl="0" fontAlgn="base"/>
            <a:r>
              <a:rPr lang="en-GB" sz="2400" dirty="0"/>
              <a:t>I understand the options to buy/win items in games </a:t>
            </a:r>
          </a:p>
          <a:p>
            <a:pPr lvl="0" fontAlgn="base"/>
            <a:r>
              <a:rPr lang="en-GB" sz="2400" dirty="0"/>
              <a:t>I understand probability in relation to particular games </a:t>
            </a:r>
          </a:p>
          <a:p>
            <a:pPr lvl="0" fontAlgn="base"/>
            <a:r>
              <a:rPr lang="en-GB" sz="2400" dirty="0"/>
              <a:t>I can create an information sheet to inform and educate others </a:t>
            </a:r>
            <a:endParaRPr lang="en-GB" sz="2400" dirty="0">
              <a:cs typeface="Calibri"/>
            </a:endParaRPr>
          </a:p>
          <a:p>
            <a:pPr lvl="0" fontAlgn="base"/>
            <a:r>
              <a:rPr lang="en-GB" sz="2400" dirty="0"/>
              <a:t>I can make informed decisions about my own gaming </a:t>
            </a:r>
            <a:endParaRPr lang="en-GB" sz="2400" dirty="0">
              <a:cs typeface="Calibri" panose="020F0502020204030204"/>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4</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extLst>
      <p:ext uri="{BB962C8B-B14F-4D97-AF65-F5344CB8AC3E}">
        <p14:creationId xmlns:p14="http://schemas.microsoft.com/office/powerpoint/2010/main" val="17031006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467" y="2993051"/>
            <a:ext cx="5415066" cy="3828210"/>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TIME TO TALK – WHAT GAMES DO YOU PLAY?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4</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418411" y="3549906"/>
            <a:ext cx="2498407" cy="1673933"/>
          </a:xfrm>
          <a:prstGeom prst="wedgeEllipseCallout">
            <a:avLst>
              <a:gd name="adj1" fmla="val 86691"/>
              <a:gd name="adj2" fmla="val -227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peech Bubble: Oval 10">
            <a:extLst>
              <a:ext uri="{FF2B5EF4-FFF2-40B4-BE49-F238E27FC236}">
                <a16:creationId xmlns:a16="http://schemas.microsoft.com/office/drawing/2014/main" id="{E3738ED8-FAA2-43E7-9D88-D3B6E773CAE3}"/>
              </a:ext>
            </a:extLst>
          </p:cNvPr>
          <p:cNvSpPr/>
          <p:nvPr/>
        </p:nvSpPr>
        <p:spPr>
          <a:xfrm>
            <a:off x="1474552" y="2091486"/>
            <a:ext cx="2207497" cy="1479023"/>
          </a:xfrm>
          <a:prstGeom prst="wedgeEllipseCallout">
            <a:avLst>
              <a:gd name="adj1" fmla="val 58708"/>
              <a:gd name="adj2" fmla="val 38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peech Bubble: Oval 11">
            <a:extLst>
              <a:ext uri="{FF2B5EF4-FFF2-40B4-BE49-F238E27FC236}">
                <a16:creationId xmlns:a16="http://schemas.microsoft.com/office/drawing/2014/main" id="{16E691D4-D64D-406C-92BC-F5B5B0698F3F}"/>
              </a:ext>
            </a:extLst>
          </p:cNvPr>
          <p:cNvSpPr/>
          <p:nvPr/>
        </p:nvSpPr>
        <p:spPr>
          <a:xfrm>
            <a:off x="7872148" y="1475292"/>
            <a:ext cx="2594814" cy="2095218"/>
          </a:xfrm>
          <a:prstGeom prst="wedgeEllipseCallout">
            <a:avLst>
              <a:gd name="adj1" fmla="val -56754"/>
              <a:gd name="adj2" fmla="val 375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60AEBFC-E226-437A-846B-60F8D030B215}"/>
              </a:ext>
            </a:extLst>
          </p:cNvPr>
          <p:cNvSpPr txBox="1"/>
          <p:nvPr/>
        </p:nvSpPr>
        <p:spPr>
          <a:xfrm>
            <a:off x="536448" y="3841529"/>
            <a:ext cx="224591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Do you pay to play online/in forums etc?</a:t>
            </a:r>
          </a:p>
        </p:txBody>
      </p:sp>
      <p:sp>
        <p:nvSpPr>
          <p:cNvPr id="14" name="TextBox 13">
            <a:extLst>
              <a:ext uri="{FF2B5EF4-FFF2-40B4-BE49-F238E27FC236}">
                <a16:creationId xmlns:a16="http://schemas.microsoft.com/office/drawing/2014/main" id="{0FB2633C-CB0C-499A-895B-2243CF4855F5}"/>
              </a:ext>
            </a:extLst>
          </p:cNvPr>
          <p:cNvSpPr txBox="1"/>
          <p:nvPr/>
        </p:nvSpPr>
        <p:spPr>
          <a:xfrm>
            <a:off x="1391685" y="2275798"/>
            <a:ext cx="247050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How do you progress in </a:t>
            </a:r>
            <a:b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game play?</a:t>
            </a:r>
          </a:p>
        </p:txBody>
      </p:sp>
      <p:sp>
        <p:nvSpPr>
          <p:cNvPr id="15" name="TextBox 14">
            <a:extLst>
              <a:ext uri="{FF2B5EF4-FFF2-40B4-BE49-F238E27FC236}">
                <a16:creationId xmlns:a16="http://schemas.microsoft.com/office/drawing/2014/main" id="{6B3E4AA7-0D82-4907-B179-925765377E20}"/>
              </a:ext>
            </a:extLst>
          </p:cNvPr>
          <p:cNvSpPr txBox="1"/>
          <p:nvPr/>
        </p:nvSpPr>
        <p:spPr>
          <a:xfrm>
            <a:off x="8052411" y="1623315"/>
            <a:ext cx="22789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Does the </a:t>
            </a:r>
            <a:b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desire to level up make you want to buy items within games?</a:t>
            </a:r>
          </a:p>
        </p:txBody>
      </p:sp>
      <p:sp>
        <p:nvSpPr>
          <p:cNvPr id="16" name="Content Placeholder 5">
            <a:extLst>
              <a:ext uri="{FF2B5EF4-FFF2-40B4-BE49-F238E27FC236}">
                <a16:creationId xmlns:a16="http://schemas.microsoft.com/office/drawing/2014/main" id="{D5703448-0331-44FE-B62F-771542E56C6C}"/>
              </a:ext>
            </a:extLst>
          </p:cNvPr>
          <p:cNvSpPr>
            <a:spLocks noGrp="1"/>
          </p:cNvSpPr>
          <p:nvPr>
            <p:ph idx="1"/>
          </p:nvPr>
        </p:nvSpPr>
        <p:spPr>
          <a:xfrm>
            <a:off x="248965" y="1533503"/>
            <a:ext cx="6258837" cy="474927"/>
          </a:xfrm>
        </p:spPr>
        <p:txBody>
          <a:bodyPr>
            <a:normAutofit/>
          </a:bodyPr>
          <a:lstStyle/>
          <a:p>
            <a:pPr marL="0" lvl="0" indent="0" fontAlgn="base">
              <a:buNone/>
            </a:pPr>
            <a:r>
              <a:rPr lang="en-GB" sz="2400" dirty="0"/>
              <a:t>List the games you play and let’s discuss…</a:t>
            </a:r>
          </a:p>
        </p:txBody>
      </p:sp>
      <p:sp>
        <p:nvSpPr>
          <p:cNvPr id="17" name="Speech Bubble: Oval 16">
            <a:extLst>
              <a:ext uri="{FF2B5EF4-FFF2-40B4-BE49-F238E27FC236}">
                <a16:creationId xmlns:a16="http://schemas.microsoft.com/office/drawing/2014/main" id="{3D144659-93F2-49FE-BACF-D134949DCF85}"/>
              </a:ext>
            </a:extLst>
          </p:cNvPr>
          <p:cNvSpPr/>
          <p:nvPr/>
        </p:nvSpPr>
        <p:spPr>
          <a:xfrm>
            <a:off x="4792882" y="2079431"/>
            <a:ext cx="1965820" cy="1399398"/>
          </a:xfrm>
          <a:prstGeom prst="wedgeEllipseCallout">
            <a:avLst>
              <a:gd name="adj1" fmla="val 16052"/>
              <a:gd name="adj2" fmla="val 7239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B355732-A5A4-4E87-B750-DC0B50301947}"/>
              </a:ext>
            </a:extLst>
          </p:cNvPr>
          <p:cNvSpPr txBox="1"/>
          <p:nvPr/>
        </p:nvSpPr>
        <p:spPr>
          <a:xfrm>
            <a:off x="4942892" y="2186684"/>
            <a:ext cx="168739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Do you </a:t>
            </a:r>
            <a:b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buy items </a:t>
            </a:r>
            <a:b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2200" b="0" i="0" u="none" strike="noStrike" kern="1200" cap="none" spc="0" normalizeH="0" baseline="0" noProof="0" dirty="0">
                <a:ln>
                  <a:noFill/>
                </a:ln>
                <a:solidFill>
                  <a:prstClr val="white"/>
                </a:solidFill>
                <a:effectLst/>
                <a:uLnTx/>
                <a:uFillTx/>
                <a:latin typeface="Calibri" panose="020F0502020204030204"/>
                <a:ea typeface="+mn-ea"/>
                <a:cs typeface="+mn-cs"/>
              </a:rPr>
              <a:t>to assist?</a:t>
            </a:r>
          </a:p>
        </p:txBody>
      </p:sp>
      <p:sp>
        <p:nvSpPr>
          <p:cNvPr id="2" name="Rectangle: Rounded Corners 1">
            <a:extLst>
              <a:ext uri="{FF2B5EF4-FFF2-40B4-BE49-F238E27FC236}">
                <a16:creationId xmlns:a16="http://schemas.microsoft.com/office/drawing/2014/main" id="{06855E0E-73F6-427A-B7CE-82F2C2C8A81A}"/>
              </a:ext>
            </a:extLst>
          </p:cNvPr>
          <p:cNvSpPr/>
          <p:nvPr/>
        </p:nvSpPr>
        <p:spPr>
          <a:xfrm>
            <a:off x="9189010" y="3757455"/>
            <a:ext cx="2998749" cy="2260490"/>
          </a:xfrm>
          <a:custGeom>
            <a:avLst/>
            <a:gdLst>
              <a:gd name="connsiteX0" fmla="*/ 0 w 3239310"/>
              <a:gd name="connsiteY0" fmla="*/ 240561 h 2260490"/>
              <a:gd name="connsiteX1" fmla="*/ 240561 w 3239310"/>
              <a:gd name="connsiteY1" fmla="*/ 0 h 2260490"/>
              <a:gd name="connsiteX2" fmla="*/ 2998749 w 3239310"/>
              <a:gd name="connsiteY2" fmla="*/ 0 h 2260490"/>
              <a:gd name="connsiteX3" fmla="*/ 3239310 w 3239310"/>
              <a:gd name="connsiteY3" fmla="*/ 240561 h 2260490"/>
              <a:gd name="connsiteX4" fmla="*/ 3239310 w 3239310"/>
              <a:gd name="connsiteY4" fmla="*/ 2019929 h 2260490"/>
              <a:gd name="connsiteX5" fmla="*/ 2998749 w 3239310"/>
              <a:gd name="connsiteY5" fmla="*/ 2260490 h 2260490"/>
              <a:gd name="connsiteX6" fmla="*/ 240561 w 3239310"/>
              <a:gd name="connsiteY6" fmla="*/ 2260490 h 2260490"/>
              <a:gd name="connsiteX7" fmla="*/ 0 w 3239310"/>
              <a:gd name="connsiteY7" fmla="*/ 2019929 h 2260490"/>
              <a:gd name="connsiteX8" fmla="*/ 0 w 3239310"/>
              <a:gd name="connsiteY8" fmla="*/ 240561 h 2260490"/>
              <a:gd name="connsiteX0" fmla="*/ 0 w 3306516"/>
              <a:gd name="connsiteY0" fmla="*/ 240561 h 2260490"/>
              <a:gd name="connsiteX1" fmla="*/ 240561 w 3306516"/>
              <a:gd name="connsiteY1" fmla="*/ 0 h 2260490"/>
              <a:gd name="connsiteX2" fmla="*/ 2998749 w 3306516"/>
              <a:gd name="connsiteY2" fmla="*/ 0 h 2260490"/>
              <a:gd name="connsiteX3" fmla="*/ 3239310 w 3306516"/>
              <a:gd name="connsiteY3" fmla="*/ 2019929 h 2260490"/>
              <a:gd name="connsiteX4" fmla="*/ 2998749 w 3306516"/>
              <a:gd name="connsiteY4" fmla="*/ 2260490 h 2260490"/>
              <a:gd name="connsiteX5" fmla="*/ 240561 w 3306516"/>
              <a:gd name="connsiteY5" fmla="*/ 2260490 h 2260490"/>
              <a:gd name="connsiteX6" fmla="*/ 0 w 3306516"/>
              <a:gd name="connsiteY6" fmla="*/ 2019929 h 2260490"/>
              <a:gd name="connsiteX7" fmla="*/ 0 w 3306516"/>
              <a:gd name="connsiteY7" fmla="*/ 240561 h 2260490"/>
              <a:gd name="connsiteX0" fmla="*/ 0 w 3343522"/>
              <a:gd name="connsiteY0" fmla="*/ 240561 h 2260490"/>
              <a:gd name="connsiteX1" fmla="*/ 240561 w 3343522"/>
              <a:gd name="connsiteY1" fmla="*/ 0 h 2260490"/>
              <a:gd name="connsiteX2" fmla="*/ 2998749 w 3343522"/>
              <a:gd name="connsiteY2" fmla="*/ 0 h 2260490"/>
              <a:gd name="connsiteX3" fmla="*/ 2998749 w 3343522"/>
              <a:gd name="connsiteY3" fmla="*/ 2260490 h 2260490"/>
              <a:gd name="connsiteX4" fmla="*/ 240561 w 3343522"/>
              <a:gd name="connsiteY4" fmla="*/ 2260490 h 2260490"/>
              <a:gd name="connsiteX5" fmla="*/ 0 w 3343522"/>
              <a:gd name="connsiteY5" fmla="*/ 2019929 h 2260490"/>
              <a:gd name="connsiteX6" fmla="*/ 0 w 3343522"/>
              <a:gd name="connsiteY6" fmla="*/ 240561 h 2260490"/>
              <a:gd name="connsiteX0" fmla="*/ 0 w 3203059"/>
              <a:gd name="connsiteY0" fmla="*/ 240561 h 2260490"/>
              <a:gd name="connsiteX1" fmla="*/ 240561 w 3203059"/>
              <a:gd name="connsiteY1" fmla="*/ 0 h 2260490"/>
              <a:gd name="connsiteX2" fmla="*/ 2998749 w 3203059"/>
              <a:gd name="connsiteY2" fmla="*/ 0 h 2260490"/>
              <a:gd name="connsiteX3" fmla="*/ 2998749 w 3203059"/>
              <a:gd name="connsiteY3" fmla="*/ 2260490 h 2260490"/>
              <a:gd name="connsiteX4" fmla="*/ 240561 w 3203059"/>
              <a:gd name="connsiteY4" fmla="*/ 2260490 h 2260490"/>
              <a:gd name="connsiteX5" fmla="*/ 0 w 3203059"/>
              <a:gd name="connsiteY5" fmla="*/ 2019929 h 2260490"/>
              <a:gd name="connsiteX6" fmla="*/ 0 w 3203059"/>
              <a:gd name="connsiteY6" fmla="*/ 240561 h 2260490"/>
              <a:gd name="connsiteX0" fmla="*/ 0 w 3395619"/>
              <a:gd name="connsiteY0" fmla="*/ 240561 h 2260490"/>
              <a:gd name="connsiteX1" fmla="*/ 240561 w 3395619"/>
              <a:gd name="connsiteY1" fmla="*/ 0 h 2260490"/>
              <a:gd name="connsiteX2" fmla="*/ 2998749 w 3395619"/>
              <a:gd name="connsiteY2" fmla="*/ 0 h 2260490"/>
              <a:gd name="connsiteX3" fmla="*/ 2998749 w 3395619"/>
              <a:gd name="connsiteY3" fmla="*/ 2260490 h 2260490"/>
              <a:gd name="connsiteX4" fmla="*/ 240561 w 3395619"/>
              <a:gd name="connsiteY4" fmla="*/ 2260490 h 2260490"/>
              <a:gd name="connsiteX5" fmla="*/ 0 w 3395619"/>
              <a:gd name="connsiteY5" fmla="*/ 2019929 h 2260490"/>
              <a:gd name="connsiteX6" fmla="*/ 0 w 3395619"/>
              <a:gd name="connsiteY6" fmla="*/ 240561 h 2260490"/>
              <a:gd name="connsiteX0" fmla="*/ 0 w 3203059"/>
              <a:gd name="connsiteY0" fmla="*/ 240561 h 2260490"/>
              <a:gd name="connsiteX1" fmla="*/ 240561 w 3203059"/>
              <a:gd name="connsiteY1" fmla="*/ 0 h 2260490"/>
              <a:gd name="connsiteX2" fmla="*/ 2998749 w 3203059"/>
              <a:gd name="connsiteY2" fmla="*/ 0 h 2260490"/>
              <a:gd name="connsiteX3" fmla="*/ 2998749 w 3203059"/>
              <a:gd name="connsiteY3" fmla="*/ 2260490 h 2260490"/>
              <a:gd name="connsiteX4" fmla="*/ 240561 w 3203059"/>
              <a:gd name="connsiteY4" fmla="*/ 2260490 h 2260490"/>
              <a:gd name="connsiteX5" fmla="*/ 0 w 3203059"/>
              <a:gd name="connsiteY5" fmla="*/ 2019929 h 2260490"/>
              <a:gd name="connsiteX6" fmla="*/ 0 w 3203059"/>
              <a:gd name="connsiteY6" fmla="*/ 240561 h 2260490"/>
              <a:gd name="connsiteX0" fmla="*/ 0 w 2998749"/>
              <a:gd name="connsiteY0" fmla="*/ 240561 h 2260490"/>
              <a:gd name="connsiteX1" fmla="*/ 240561 w 2998749"/>
              <a:gd name="connsiteY1" fmla="*/ 0 h 2260490"/>
              <a:gd name="connsiteX2" fmla="*/ 2998749 w 2998749"/>
              <a:gd name="connsiteY2" fmla="*/ 0 h 2260490"/>
              <a:gd name="connsiteX3" fmla="*/ 2998749 w 2998749"/>
              <a:gd name="connsiteY3" fmla="*/ 2260490 h 2260490"/>
              <a:gd name="connsiteX4" fmla="*/ 240561 w 2998749"/>
              <a:gd name="connsiteY4" fmla="*/ 2260490 h 2260490"/>
              <a:gd name="connsiteX5" fmla="*/ 0 w 2998749"/>
              <a:gd name="connsiteY5" fmla="*/ 2019929 h 2260490"/>
              <a:gd name="connsiteX6" fmla="*/ 0 w 2998749"/>
              <a:gd name="connsiteY6" fmla="*/ 240561 h 226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8749" h="2260490">
                <a:moveTo>
                  <a:pt x="0" y="240561"/>
                </a:moveTo>
                <a:cubicBezTo>
                  <a:pt x="0" y="107703"/>
                  <a:pt x="107703" y="0"/>
                  <a:pt x="240561" y="0"/>
                </a:cubicBezTo>
                <a:lnTo>
                  <a:pt x="2998749" y="0"/>
                </a:lnTo>
                <a:lnTo>
                  <a:pt x="2998749" y="2260490"/>
                </a:lnTo>
                <a:lnTo>
                  <a:pt x="240561" y="2260490"/>
                </a:lnTo>
                <a:cubicBezTo>
                  <a:pt x="107703" y="2260490"/>
                  <a:pt x="0" y="2152787"/>
                  <a:pt x="0" y="2019929"/>
                </a:cubicBezTo>
                <a:lnTo>
                  <a:pt x="0" y="2405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ontent Placeholder 5">
            <a:extLst>
              <a:ext uri="{FF2B5EF4-FFF2-40B4-BE49-F238E27FC236}">
                <a16:creationId xmlns:a16="http://schemas.microsoft.com/office/drawing/2014/main" id="{92F7A333-AB83-4454-9D8A-8A88457D7F12}"/>
              </a:ext>
            </a:extLst>
          </p:cNvPr>
          <p:cNvSpPr txBox="1">
            <a:spLocks/>
          </p:cNvSpPr>
          <p:nvPr/>
        </p:nvSpPr>
        <p:spPr>
          <a:xfrm>
            <a:off x="9265764" y="3924190"/>
            <a:ext cx="2864457" cy="2100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
                <a:srgbClr val="E88C1C"/>
              </a:buClr>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1 minute scribble…</a:t>
            </a:r>
          </a:p>
          <a:p>
            <a:pPr marL="0" marR="0" lvl="0" indent="0" algn="ctr" defTabSz="914400" rtl="0" eaLnBrk="1" fontAlgn="base" latinLnBrk="0" hangingPunct="1">
              <a:lnSpc>
                <a:spcPct val="90000"/>
              </a:lnSpc>
              <a:spcBef>
                <a:spcPts val="1000"/>
              </a:spcBef>
              <a:spcAft>
                <a:spcPts val="0"/>
              </a:spcAft>
              <a:buClr>
                <a:srgbClr val="E88C1C"/>
              </a:buClr>
              <a:buSzTx/>
              <a:buFont typeface="Arial" panose="020B0604020202020204" pitchFamily="34" charset="0"/>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base" latinLnBrk="0" hangingPunct="1">
              <a:lnSpc>
                <a:spcPct val="90000"/>
              </a:lnSpc>
              <a:spcBef>
                <a:spcPts val="1000"/>
              </a:spcBef>
              <a:spcAft>
                <a:spcPts val="0"/>
              </a:spcAft>
              <a:buClr>
                <a:srgbClr val="E88C1C"/>
              </a:buClr>
              <a:buSzTx/>
              <a:buFont typeface="Arial" panose="020B0604020202020204" pitchFamily="34" charset="0"/>
              <a:buNone/>
              <a:tabLst/>
              <a:defRPr/>
            </a:pPr>
            <a:b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What emotions do you experience when you game?</a:t>
            </a:r>
            <a:endParaRPr kumimoji="0" lang="en-GB" sz="2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A6F8D2E1-C69D-4204-B7A2-02307C211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3156" y="4273899"/>
            <a:ext cx="1029673" cy="1029673"/>
          </a:xfrm>
          <a:prstGeom prst="rect">
            <a:avLst/>
          </a:prstGeom>
        </p:spPr>
      </p:pic>
    </p:spTree>
    <p:extLst>
      <p:ext uri="{BB962C8B-B14F-4D97-AF65-F5344CB8AC3E}">
        <p14:creationId xmlns:p14="http://schemas.microsoft.com/office/powerpoint/2010/main" val="42645677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INVESTIGATE A POPULAR GAME WITHIN YOUR CLASS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4</a:t>
            </a:r>
          </a:p>
        </p:txBody>
      </p:sp>
      <p:sp>
        <p:nvSpPr>
          <p:cNvPr id="16" name="Content Placeholder 5">
            <a:extLst>
              <a:ext uri="{FF2B5EF4-FFF2-40B4-BE49-F238E27FC236}">
                <a16:creationId xmlns:a16="http://schemas.microsoft.com/office/drawing/2014/main" id="{D5703448-0331-44FE-B62F-771542E56C6C}"/>
              </a:ext>
            </a:extLst>
          </p:cNvPr>
          <p:cNvSpPr>
            <a:spLocks noGrp="1"/>
          </p:cNvSpPr>
          <p:nvPr>
            <p:ph idx="1"/>
          </p:nvPr>
        </p:nvSpPr>
        <p:spPr>
          <a:xfrm>
            <a:off x="248967" y="1634161"/>
            <a:ext cx="6420763" cy="4484537"/>
          </a:xfrm>
        </p:spPr>
        <p:txBody>
          <a:bodyPr>
            <a:noAutofit/>
          </a:bodyPr>
          <a:lstStyle/>
          <a:p>
            <a:pPr marL="0" indent="0" fontAlgn="base">
              <a:buNone/>
            </a:pPr>
            <a:r>
              <a:rPr lang="en-GB" sz="2400" dirty="0"/>
              <a:t>Investigate a game of your choice. Research the following:</a:t>
            </a:r>
          </a:p>
          <a:p>
            <a:pPr lvl="0" fontAlgn="base"/>
            <a:r>
              <a:rPr lang="en-GB" sz="2400" dirty="0"/>
              <a:t>Explore the probability of buying an item/player. </a:t>
            </a:r>
          </a:p>
          <a:p>
            <a:pPr lvl="0" fontAlgn="base"/>
            <a:r>
              <a:rPr lang="en-GB" sz="2400" dirty="0"/>
              <a:t>How likely are you to get the ‘dream item’? </a:t>
            </a:r>
          </a:p>
          <a:p>
            <a:pPr marL="0" indent="0" fontAlgn="base">
              <a:buNone/>
            </a:pPr>
            <a:r>
              <a:rPr lang="en-GB" sz="2400" dirty="0"/>
              <a:t> </a:t>
            </a:r>
          </a:p>
          <a:p>
            <a:pPr marL="0" indent="0" fontAlgn="base">
              <a:buNone/>
            </a:pPr>
            <a:r>
              <a:rPr lang="en-GB" sz="2400" dirty="0"/>
              <a:t>Create an information sheet/poster to inform </a:t>
            </a:r>
            <a:br>
              <a:rPr lang="en-GB" sz="2400" dirty="0"/>
            </a:br>
            <a:r>
              <a:rPr lang="en-GB" sz="2400" dirty="0"/>
              <a:t>players on the probability of them gaining </a:t>
            </a:r>
            <a:br>
              <a:rPr lang="en-GB" sz="2400" dirty="0"/>
            </a:br>
            <a:r>
              <a:rPr lang="en-GB" sz="2400" dirty="0"/>
              <a:t>the coveted item.</a:t>
            </a:r>
          </a:p>
        </p:txBody>
      </p:sp>
      <p:grpSp>
        <p:nvGrpSpPr>
          <p:cNvPr id="28" name="Group 27">
            <a:extLst>
              <a:ext uri="{FF2B5EF4-FFF2-40B4-BE49-F238E27FC236}">
                <a16:creationId xmlns:a16="http://schemas.microsoft.com/office/drawing/2014/main" id="{30233D85-4E52-4294-AFE5-1E9FC5301EF1}"/>
              </a:ext>
            </a:extLst>
          </p:cNvPr>
          <p:cNvGrpSpPr/>
          <p:nvPr/>
        </p:nvGrpSpPr>
        <p:grpSpPr>
          <a:xfrm>
            <a:off x="6947170" y="1634161"/>
            <a:ext cx="4995863" cy="4214724"/>
            <a:chOff x="6096000" y="2314772"/>
            <a:chExt cx="4995863" cy="4214724"/>
          </a:xfrm>
        </p:grpSpPr>
        <p:sp>
          <p:nvSpPr>
            <p:cNvPr id="3" name="Partial Circle 2">
              <a:extLst>
                <a:ext uri="{FF2B5EF4-FFF2-40B4-BE49-F238E27FC236}">
                  <a16:creationId xmlns:a16="http://schemas.microsoft.com/office/drawing/2014/main" id="{166E2F2F-09EA-40D7-93B6-5AB16ACBE67B}"/>
                </a:ext>
              </a:extLst>
            </p:cNvPr>
            <p:cNvSpPr/>
            <p:nvPr/>
          </p:nvSpPr>
          <p:spPr>
            <a:xfrm>
              <a:off x="6096000" y="2347253"/>
              <a:ext cx="3965997" cy="3965997"/>
            </a:xfrm>
            <a:prstGeom prst="pie">
              <a:avLst>
                <a:gd name="adj1" fmla="val 3275762"/>
                <a:gd name="adj2" fmla="val 6116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Partial Circle 18">
              <a:extLst>
                <a:ext uri="{FF2B5EF4-FFF2-40B4-BE49-F238E27FC236}">
                  <a16:creationId xmlns:a16="http://schemas.microsoft.com/office/drawing/2014/main" id="{5A0AD8B9-C534-495F-8FCC-BF0628A4E480}"/>
                </a:ext>
              </a:extLst>
            </p:cNvPr>
            <p:cNvSpPr/>
            <p:nvPr/>
          </p:nvSpPr>
          <p:spPr>
            <a:xfrm>
              <a:off x="6252557" y="2444218"/>
              <a:ext cx="3965997" cy="3965997"/>
            </a:xfrm>
            <a:prstGeom prst="pie">
              <a:avLst>
                <a:gd name="adj1" fmla="val 582685"/>
                <a:gd name="adj2" fmla="val 32760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A4A7DB8-3DB6-4D34-B138-84F38A51A3A4}"/>
                </a:ext>
              </a:extLst>
            </p:cNvPr>
            <p:cNvSpPr/>
            <p:nvPr/>
          </p:nvSpPr>
          <p:spPr>
            <a:xfrm>
              <a:off x="6252556" y="4163438"/>
              <a:ext cx="1691093" cy="41227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toy&#10;&#10;Description automatically generated">
              <a:extLst>
                <a:ext uri="{FF2B5EF4-FFF2-40B4-BE49-F238E27FC236}">
                  <a16:creationId xmlns:a16="http://schemas.microsoft.com/office/drawing/2014/main" id="{91576667-1D69-4248-88E6-7656F6A516D4}"/>
                </a:ext>
              </a:extLst>
            </p:cNvPr>
            <p:cNvPicPr>
              <a:picLocks noChangeAspect="1"/>
            </p:cNvPicPr>
            <p:nvPr/>
          </p:nvPicPr>
          <p:blipFill rotWithShape="1">
            <a:blip r:embed="rId2">
              <a:extLst>
                <a:ext uri="{28A0092B-C50C-407E-A947-70E740481C1C}">
                  <a14:useLocalDpi xmlns:a14="http://schemas.microsoft.com/office/drawing/2010/main" val="0"/>
                </a:ext>
              </a:extLst>
            </a:blip>
            <a:srcRect l="5209" t="5055" r="67214" b="38299"/>
            <a:stretch/>
          </p:blipFill>
          <p:spPr>
            <a:xfrm>
              <a:off x="6252557" y="2314772"/>
              <a:ext cx="1534536" cy="2228456"/>
            </a:xfrm>
            <a:prstGeom prst="rect">
              <a:avLst/>
            </a:prstGeom>
          </p:spPr>
        </p:pic>
        <p:pic>
          <p:nvPicPr>
            <p:cNvPr id="21" name="Picture 20" descr="A close up of a toy&#10;&#10;Description automatically generated">
              <a:extLst>
                <a:ext uri="{FF2B5EF4-FFF2-40B4-BE49-F238E27FC236}">
                  <a16:creationId xmlns:a16="http://schemas.microsoft.com/office/drawing/2014/main" id="{D629BC3A-E568-4BE2-8AE2-961B278A408B}"/>
                </a:ext>
              </a:extLst>
            </p:cNvPr>
            <p:cNvPicPr>
              <a:picLocks noChangeAspect="1"/>
            </p:cNvPicPr>
            <p:nvPr/>
          </p:nvPicPr>
          <p:blipFill rotWithShape="1">
            <a:blip r:embed="rId2">
              <a:extLst>
                <a:ext uri="{28A0092B-C50C-407E-A947-70E740481C1C}">
                  <a14:useLocalDpi xmlns:a14="http://schemas.microsoft.com/office/drawing/2010/main" val="0"/>
                </a:ext>
              </a:extLst>
            </a:blip>
            <a:srcRect l="35947" t="5055" r="41787" b="38299"/>
            <a:stretch/>
          </p:blipFill>
          <p:spPr>
            <a:xfrm>
              <a:off x="8545548" y="3754465"/>
              <a:ext cx="1239009" cy="2228456"/>
            </a:xfrm>
            <a:prstGeom prst="rect">
              <a:avLst/>
            </a:prstGeom>
          </p:spPr>
        </p:pic>
        <p:sp>
          <p:nvSpPr>
            <p:cNvPr id="23" name="Star: 5 Points 22">
              <a:extLst>
                <a:ext uri="{FF2B5EF4-FFF2-40B4-BE49-F238E27FC236}">
                  <a16:creationId xmlns:a16="http://schemas.microsoft.com/office/drawing/2014/main" id="{672F58AD-2C84-402B-9626-4085DBF729CC}"/>
                </a:ext>
              </a:extLst>
            </p:cNvPr>
            <p:cNvSpPr/>
            <p:nvPr/>
          </p:nvSpPr>
          <p:spPr>
            <a:xfrm rot="20586242">
              <a:off x="9079797" y="4485595"/>
              <a:ext cx="1476487" cy="1476487"/>
            </a:xfrm>
            <a:prstGeom prst="star5">
              <a:avLst>
                <a:gd name="adj" fmla="val 8554"/>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close up of a toy&#10;&#10;Description automatically generated">
              <a:extLst>
                <a:ext uri="{FF2B5EF4-FFF2-40B4-BE49-F238E27FC236}">
                  <a16:creationId xmlns:a16="http://schemas.microsoft.com/office/drawing/2014/main" id="{E319A03F-C59D-4FC0-8571-A934905FE02D}"/>
                </a:ext>
              </a:extLst>
            </p:cNvPr>
            <p:cNvPicPr>
              <a:picLocks noChangeAspect="1"/>
            </p:cNvPicPr>
            <p:nvPr/>
          </p:nvPicPr>
          <p:blipFill rotWithShape="1">
            <a:blip r:embed="rId2">
              <a:extLst>
                <a:ext uri="{28A0092B-C50C-407E-A947-70E740481C1C}">
                  <a14:useLocalDpi xmlns:a14="http://schemas.microsoft.com/office/drawing/2010/main" val="0"/>
                </a:ext>
              </a:extLst>
            </a:blip>
            <a:srcRect l="59987" t="5055" r="2998" b="38299"/>
            <a:stretch/>
          </p:blipFill>
          <p:spPr>
            <a:xfrm rot="21099574">
              <a:off x="9032132" y="4301040"/>
              <a:ext cx="2059731" cy="2228456"/>
            </a:xfrm>
            <a:prstGeom prst="rect">
              <a:avLst/>
            </a:prstGeom>
            <a:effectLst>
              <a:glow rad="114300">
                <a:schemeClr val="accent2">
                  <a:satMod val="175000"/>
                  <a:alpha val="39000"/>
                </a:schemeClr>
              </a:glow>
            </a:effectLst>
          </p:spPr>
        </p:pic>
        <p:sp>
          <p:nvSpPr>
            <p:cNvPr id="24" name="Star: 5 Points 23">
              <a:extLst>
                <a:ext uri="{FF2B5EF4-FFF2-40B4-BE49-F238E27FC236}">
                  <a16:creationId xmlns:a16="http://schemas.microsoft.com/office/drawing/2014/main" id="{07ED8FE6-8B78-4400-B093-2D5011F48F24}"/>
                </a:ext>
              </a:extLst>
            </p:cNvPr>
            <p:cNvSpPr/>
            <p:nvPr/>
          </p:nvSpPr>
          <p:spPr>
            <a:xfrm rot="2086251">
              <a:off x="9462644" y="5547851"/>
              <a:ext cx="870140" cy="870140"/>
            </a:xfrm>
            <a:prstGeom prst="star5">
              <a:avLst>
                <a:gd name="adj" fmla="val 8554"/>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tar: 5 Points 24">
              <a:extLst>
                <a:ext uri="{FF2B5EF4-FFF2-40B4-BE49-F238E27FC236}">
                  <a16:creationId xmlns:a16="http://schemas.microsoft.com/office/drawing/2014/main" id="{A3A1A6C8-FB4B-4CDB-8DC5-843DFB924E80}"/>
                </a:ext>
              </a:extLst>
            </p:cNvPr>
            <p:cNvSpPr/>
            <p:nvPr/>
          </p:nvSpPr>
          <p:spPr>
            <a:xfrm rot="20586242">
              <a:off x="9725851" y="4110583"/>
              <a:ext cx="662533" cy="662533"/>
            </a:xfrm>
            <a:prstGeom prst="star5">
              <a:avLst>
                <a:gd name="adj" fmla="val 8554"/>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tar: 5 Points 25">
              <a:extLst>
                <a:ext uri="{FF2B5EF4-FFF2-40B4-BE49-F238E27FC236}">
                  <a16:creationId xmlns:a16="http://schemas.microsoft.com/office/drawing/2014/main" id="{5589EA98-893A-4F25-849E-7451066154A0}"/>
                </a:ext>
              </a:extLst>
            </p:cNvPr>
            <p:cNvSpPr/>
            <p:nvPr/>
          </p:nvSpPr>
          <p:spPr>
            <a:xfrm rot="20586242">
              <a:off x="10561456" y="4694922"/>
              <a:ext cx="470677" cy="470677"/>
            </a:xfrm>
            <a:prstGeom prst="star5">
              <a:avLst>
                <a:gd name="adj" fmla="val 8554"/>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Star: 5 Points 26">
              <a:extLst>
                <a:ext uri="{FF2B5EF4-FFF2-40B4-BE49-F238E27FC236}">
                  <a16:creationId xmlns:a16="http://schemas.microsoft.com/office/drawing/2014/main" id="{A0CE611C-88B4-4851-9620-CF9C936D0173}"/>
                </a:ext>
              </a:extLst>
            </p:cNvPr>
            <p:cNvSpPr/>
            <p:nvPr/>
          </p:nvSpPr>
          <p:spPr>
            <a:xfrm rot="20586242">
              <a:off x="8999056" y="5538243"/>
              <a:ext cx="470677" cy="470677"/>
            </a:xfrm>
            <a:prstGeom prst="star5">
              <a:avLst>
                <a:gd name="adj" fmla="val 8554"/>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227153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accent4"/>
                </a:solidFill>
              </a:rPr>
              <a:t>ACTIVITY: </a:t>
            </a:r>
            <a:r>
              <a:rPr lang="en-GB" dirty="0">
                <a:solidFill>
                  <a:schemeClr val="bg1"/>
                </a:solidFill>
              </a:rPr>
              <a:t>THINK, PAIR, SHARE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609365"/>
            <a:ext cx="7173710" cy="676635"/>
          </a:xfrm>
        </p:spPr>
        <p:txBody>
          <a:bodyPr>
            <a:normAutofit fontScale="92500" lnSpcReduction="10000"/>
          </a:bodyPr>
          <a:lstStyle/>
          <a:p>
            <a:pPr marL="0" lvl="0" indent="0">
              <a:buNone/>
            </a:pPr>
            <a:r>
              <a:rPr lang="en-GB" sz="2400" dirty="0"/>
              <a:t>Let’s think about the probability of gaining a certain item - are you more or less likely to spend your money on these? </a:t>
            </a:r>
            <a:endParaRPr lang="en-GB" sz="3200" dirty="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4</a:t>
            </a:r>
          </a:p>
        </p:txBody>
      </p:sp>
      <p:sp>
        <p:nvSpPr>
          <p:cNvPr id="13" name="Speech Bubble: Oval 12">
            <a:extLst>
              <a:ext uri="{FF2B5EF4-FFF2-40B4-BE49-F238E27FC236}">
                <a16:creationId xmlns:a16="http://schemas.microsoft.com/office/drawing/2014/main" id="{1A640C22-0610-47D3-9057-9E04C6A6F95D}"/>
              </a:ext>
            </a:extLst>
          </p:cNvPr>
          <p:cNvSpPr/>
          <p:nvPr/>
        </p:nvSpPr>
        <p:spPr>
          <a:xfrm>
            <a:off x="4199306" y="2379446"/>
            <a:ext cx="2905829" cy="1532238"/>
          </a:xfrm>
          <a:prstGeom prst="wedgeEllipseCallout">
            <a:avLst>
              <a:gd name="adj1" fmla="val -60806"/>
              <a:gd name="adj2" fmla="val 399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peech Bubble: Oval 13">
            <a:extLst>
              <a:ext uri="{FF2B5EF4-FFF2-40B4-BE49-F238E27FC236}">
                <a16:creationId xmlns:a16="http://schemas.microsoft.com/office/drawing/2014/main" id="{D9A4ADE5-57BC-48E6-963F-B736FAAAEEB9}"/>
              </a:ext>
            </a:extLst>
          </p:cNvPr>
          <p:cNvSpPr/>
          <p:nvPr/>
        </p:nvSpPr>
        <p:spPr>
          <a:xfrm>
            <a:off x="4920796" y="3955776"/>
            <a:ext cx="2905829" cy="1532238"/>
          </a:xfrm>
          <a:prstGeom prst="wedgeEllipseCallout">
            <a:avLst>
              <a:gd name="adj1" fmla="val 60387"/>
              <a:gd name="adj2" fmla="val -5201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9A097B8-5253-4C53-8932-E0D30F07CCFF}"/>
              </a:ext>
            </a:extLst>
          </p:cNvPr>
          <p:cNvSpPr txBox="1"/>
          <p:nvPr/>
        </p:nvSpPr>
        <p:spPr>
          <a:xfrm>
            <a:off x="4479652" y="2526186"/>
            <a:ext cx="22529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Cosmetic in-game items that costs real world money to purchase</a:t>
            </a:r>
          </a:p>
        </p:txBody>
      </p:sp>
      <p:sp>
        <p:nvSpPr>
          <p:cNvPr id="16" name="TextBox 15">
            <a:extLst>
              <a:ext uri="{FF2B5EF4-FFF2-40B4-BE49-F238E27FC236}">
                <a16:creationId xmlns:a16="http://schemas.microsoft.com/office/drawing/2014/main" id="{6CBD6097-455E-4409-9CC1-04246C21F87C}"/>
              </a:ext>
            </a:extLst>
          </p:cNvPr>
          <p:cNvSpPr txBox="1"/>
          <p:nvPr/>
        </p:nvSpPr>
        <p:spPr>
          <a:xfrm>
            <a:off x="5247219" y="4091562"/>
            <a:ext cx="2252981"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New armour that</a:t>
            </a:r>
            <a:b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can only get by buying loot boxes</a:t>
            </a:r>
            <a:b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D878A22-2D88-48AB-87EE-8D2A3B13E16D}"/>
              </a:ext>
            </a:extLst>
          </p:cNvPr>
          <p:cNvPicPr>
            <a:picLocks noChangeAspect="1"/>
          </p:cNvPicPr>
          <p:nvPr/>
        </p:nvPicPr>
        <p:blipFill>
          <a:blip r:embed="rId2"/>
          <a:stretch>
            <a:fillRect/>
          </a:stretch>
        </p:blipFill>
        <p:spPr>
          <a:xfrm>
            <a:off x="9099612" y="1634160"/>
            <a:ext cx="3092388" cy="4313879"/>
          </a:xfrm>
          <a:prstGeom prst="rect">
            <a:avLst/>
          </a:prstGeom>
        </p:spPr>
      </p:pic>
      <p:pic>
        <p:nvPicPr>
          <p:cNvPr id="8" name="Picture 7">
            <a:extLst>
              <a:ext uri="{FF2B5EF4-FFF2-40B4-BE49-F238E27FC236}">
                <a16:creationId xmlns:a16="http://schemas.microsoft.com/office/drawing/2014/main" id="{E898E211-0808-4B8A-9DC9-EAB4CB887904}"/>
              </a:ext>
            </a:extLst>
          </p:cNvPr>
          <p:cNvPicPr>
            <a:picLocks noChangeAspect="1"/>
          </p:cNvPicPr>
          <p:nvPr/>
        </p:nvPicPr>
        <p:blipFill>
          <a:blip r:embed="rId3"/>
          <a:stretch>
            <a:fillRect/>
          </a:stretch>
        </p:blipFill>
        <p:spPr>
          <a:xfrm>
            <a:off x="432048" y="2526185"/>
            <a:ext cx="3092388" cy="3892369"/>
          </a:xfrm>
          <a:prstGeom prst="rect">
            <a:avLst/>
          </a:prstGeom>
        </p:spPr>
      </p:pic>
    </p:spTree>
    <p:extLst>
      <p:ext uri="{BB962C8B-B14F-4D97-AF65-F5344CB8AC3E}">
        <p14:creationId xmlns:p14="http://schemas.microsoft.com/office/powerpoint/2010/main" val="27246352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dirty="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4</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24199C1-E80B-4686-A123-E1F5BBB2E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BFD377A7-0BE2-4C5C-AA82-12AA5F7BC28C}"/>
              </a:ext>
            </a:extLst>
          </p:cNvPr>
          <p:cNvSpPr txBox="1"/>
          <p:nvPr/>
        </p:nvSpPr>
        <p:spPr>
          <a:xfrm>
            <a:off x="2157273" y="4385569"/>
            <a:ext cx="377734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YoungPeopleService@gamcare.org.uk</a:t>
            </a:r>
            <a:endParaRPr kumimoji="0" lang="en-GB"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T: 02030926964</a:t>
            </a:r>
          </a:p>
        </p:txBody>
      </p:sp>
    </p:spTree>
    <p:extLst>
      <p:ext uri="{BB962C8B-B14F-4D97-AF65-F5344CB8AC3E}">
        <p14:creationId xmlns:p14="http://schemas.microsoft.com/office/powerpoint/2010/main" val="23145859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464614" y="1783959"/>
            <a:ext cx="4087306" cy="2889114"/>
          </a:xfrm>
        </p:spPr>
        <p:txBody>
          <a:bodyPr anchor="b">
            <a:normAutofit/>
          </a:bodyPr>
          <a:lstStyle/>
          <a:p>
            <a:pPr algn="l"/>
            <a:r>
              <a:rPr lang="en-GB" sz="5000" dirty="0"/>
              <a:t>GAMING AND THOSE AROUND US. PART 1</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464612" y="4750893"/>
            <a:ext cx="4087305" cy="1147863"/>
          </a:xfrm>
        </p:spPr>
        <p:txBody>
          <a:bodyPr anchor="t">
            <a:normAutofit/>
          </a:bodyPr>
          <a:lstStyle/>
          <a:p>
            <a:pPr algn="l"/>
            <a:r>
              <a:rPr lang="en-GB" sz="2000"/>
              <a:t>YEAR 6 / LESSON 5</a:t>
            </a:r>
          </a:p>
        </p:txBody>
      </p:sp>
      <p:sp>
        <p:nvSpPr>
          <p:cNvPr id="14"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oy, table, sitting, cake&#10;&#10;Description automatically generated">
            <a:extLst>
              <a:ext uri="{FF2B5EF4-FFF2-40B4-BE49-F238E27FC236}">
                <a16:creationId xmlns:a16="http://schemas.microsoft.com/office/drawing/2014/main" id="{ABE70939-848F-41FA-B51A-8FB25EBB720B}"/>
              </a:ext>
            </a:extLst>
          </p:cNvPr>
          <p:cNvPicPr>
            <a:picLocks noChangeAspect="1"/>
          </p:cNvPicPr>
          <p:nvPr/>
        </p:nvPicPr>
        <p:blipFill rotWithShape="1">
          <a:blip r:embed="rId2">
            <a:extLst>
              <a:ext uri="{28A0092B-C50C-407E-A947-70E740481C1C}">
                <a14:useLocalDpi xmlns:a14="http://schemas.microsoft.com/office/drawing/2010/main" val="0"/>
              </a:ext>
            </a:extLst>
          </a:blip>
          <a:srcRect l="11397" r="20192"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411587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CBD890-6AA5-41B6-8A52-F6A0629ECB91}"/>
              </a:ext>
            </a:extLst>
          </p:cNvPr>
          <p:cNvSpPr/>
          <p:nvPr/>
        </p:nvSpPr>
        <p:spPr>
          <a:xfrm rot="21251880">
            <a:off x="500693" y="2062644"/>
            <a:ext cx="5811839" cy="33006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text on a white background&#10;&#10;Description automatically generated">
            <a:extLst>
              <a:ext uri="{FF2B5EF4-FFF2-40B4-BE49-F238E27FC236}">
                <a16:creationId xmlns:a16="http://schemas.microsoft.com/office/drawing/2014/main" id="{53BB33FA-DAA3-4117-87AE-D69EC7D98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87872">
            <a:off x="458892" y="2055255"/>
            <a:ext cx="5798165" cy="3261468"/>
          </a:xfrm>
          <a:prstGeom prst="rect">
            <a:avLst/>
          </a:prstGeom>
          <a:ln w="19050">
            <a:solidFill>
              <a:schemeClr val="accent2"/>
            </a:solidFill>
          </a:ln>
        </p:spPr>
      </p:pic>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872139" y="1785821"/>
            <a:ext cx="5495424" cy="1643179"/>
          </a:xfrm>
        </p:spPr>
        <p:txBody>
          <a:bodyPr/>
          <a:lstStyle/>
          <a:p>
            <a:r>
              <a:rPr lang="en-GB" dirty="0">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872140" y="3408962"/>
            <a:ext cx="5070895" cy="1500187"/>
          </a:xfrm>
        </p:spPr>
        <p:txBody>
          <a:bodyPr/>
          <a:lstStyle/>
          <a:p>
            <a:r>
              <a:rPr lang="en-GB" dirty="0">
                <a:solidFill>
                  <a:schemeClr val="tx1"/>
                </a:solidFill>
              </a:rPr>
              <a:t>Prepare a PowerPoint or similar for a class or year group assembly, focussing on the issues surrounding electronic device usage and social gaming.</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dirty="0"/>
              <a:t>YEAR 6 / LESSON 5</a:t>
            </a:r>
          </a:p>
        </p:txBody>
      </p:sp>
      <p:pic>
        <p:nvPicPr>
          <p:cNvPr id="7" name="Picture 6" descr="A close up of a sign&#10;&#10;Description automatically generated">
            <a:extLst>
              <a:ext uri="{FF2B5EF4-FFF2-40B4-BE49-F238E27FC236}">
                <a16:creationId xmlns:a16="http://schemas.microsoft.com/office/drawing/2014/main" id="{1FDA7DD4-BBD2-49C3-95B0-1AD134BCE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137" y="4669277"/>
            <a:ext cx="1643973" cy="16439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969222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fontAlgn="base"/>
            <a:r>
              <a:rPr lang="en-GB" sz="2400" dirty="0"/>
              <a:t>To identify the issues of gaming and electronic device usage for the individual</a:t>
            </a:r>
          </a:p>
          <a:p>
            <a:pPr lvl="0" fontAlgn="base"/>
            <a:r>
              <a:rPr lang="en-US" sz="2400" dirty="0"/>
              <a:t>To identify the issues of gaming and electronic device usage for the family/community </a:t>
            </a:r>
            <a:endParaRPr lang="en-GB" sz="2400" dirty="0"/>
          </a:p>
          <a:p>
            <a:pPr lvl="0" fontAlgn="base"/>
            <a:r>
              <a:rPr lang="en-GB" sz="2400" dirty="0"/>
              <a:t>To educate your peers on the issues that gaming can cause within the family/community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5</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03777" y="3314015"/>
            <a:ext cx="2864551" cy="3053432"/>
          </a:xfrm>
          <a:prstGeom prst="rect">
            <a:avLst/>
          </a:prstGeom>
        </p:spPr>
      </p:pic>
    </p:spTree>
    <p:extLst>
      <p:ext uri="{BB962C8B-B14F-4D97-AF65-F5344CB8AC3E}">
        <p14:creationId xmlns:p14="http://schemas.microsoft.com/office/powerpoint/2010/main" val="34935260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dirty="0">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fontAlgn="base"/>
            <a:r>
              <a:rPr lang="en-GB" sz="2400" dirty="0"/>
              <a:t>I can identify the key issues caused by gaming and electronic device usage</a:t>
            </a:r>
          </a:p>
          <a:p>
            <a:pPr lvl="0" fontAlgn="base"/>
            <a:r>
              <a:rPr lang="en-GB" sz="2400" dirty="0"/>
              <a:t>I can categorise issues into key themes such as money, friendships etc</a:t>
            </a:r>
          </a:p>
          <a:p>
            <a:pPr lvl="0" fontAlgn="base"/>
            <a:r>
              <a:rPr lang="en-GB" sz="2400" dirty="0"/>
              <a:t>I can work as a group to create an informative PowerPoint (or similar)</a:t>
            </a:r>
          </a:p>
          <a:p>
            <a:pPr lvl="0" fontAlgn="base"/>
            <a:r>
              <a:rPr lang="en-GB" sz="2400" dirty="0"/>
              <a:t>I can present information to a wider audience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dirty="0"/>
              <a:t>YEAR 6 / LESSON 5</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056" y="3161488"/>
            <a:ext cx="3200944" cy="2939273"/>
          </a:xfrm>
          <a:prstGeom prst="rect">
            <a:avLst/>
          </a:prstGeom>
        </p:spPr>
      </p:pic>
    </p:spTree>
    <p:extLst>
      <p:ext uri="{BB962C8B-B14F-4D97-AF65-F5344CB8AC3E}">
        <p14:creationId xmlns:p14="http://schemas.microsoft.com/office/powerpoint/2010/main" val="34805440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25">
      <a:dk1>
        <a:sysClr val="windowText" lastClr="000000"/>
      </a:dk1>
      <a:lt1>
        <a:sysClr val="window" lastClr="FFFFFF"/>
      </a:lt1>
      <a:dk2>
        <a:srgbClr val="44546A"/>
      </a:dk2>
      <a:lt2>
        <a:srgbClr val="E7EEF6"/>
      </a:lt2>
      <a:accent1>
        <a:srgbClr val="115CB2"/>
      </a:accent1>
      <a:accent2>
        <a:srgbClr val="E88C1C"/>
      </a:accent2>
      <a:accent3>
        <a:srgbClr val="828282"/>
      </a:accent3>
      <a:accent4>
        <a:srgbClr val="FFE452"/>
      </a:accent4>
      <a:accent5>
        <a:srgbClr val="E33725"/>
      </a:accent5>
      <a:accent6>
        <a:srgbClr val="00A95E"/>
      </a:accent6>
      <a:hlink>
        <a:srgbClr val="E33725"/>
      </a:hlink>
      <a:folHlink>
        <a:srgbClr val="FFE45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d7c1fe1-4c36-412c-9522-d010c65bdad8">
      <Terms xmlns="http://schemas.microsoft.com/office/infopath/2007/PartnerControls"/>
    </lcf76f155ced4ddcb4097134ff3c332f>
    <TaxCatchAll xmlns="9ce0375d-48dc-40bd-97cf-84b0039358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BA56A1B4C88240843CC58ED250C137" ma:contentTypeVersion="16" ma:contentTypeDescription="Create a new document." ma:contentTypeScope="" ma:versionID="a5a9a2508b679336944499cfe213478d">
  <xsd:schema xmlns:xsd="http://www.w3.org/2001/XMLSchema" xmlns:xs="http://www.w3.org/2001/XMLSchema" xmlns:p="http://schemas.microsoft.com/office/2006/metadata/properties" xmlns:ns2="9ce0375d-48dc-40bd-97cf-84b003935848" xmlns:ns3="3d7c1fe1-4c36-412c-9522-d010c65bdad8" targetNamespace="http://schemas.microsoft.com/office/2006/metadata/properties" ma:root="true" ma:fieldsID="40154da406a07067ba62595354f13669" ns2:_="" ns3:_="">
    <xsd:import namespace="9ce0375d-48dc-40bd-97cf-84b003935848"/>
    <xsd:import namespace="3d7c1fe1-4c36-412c-9522-d010c65bdad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0375d-48dc-40bd-97cf-84b0039358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a80e20-7bc1-407a-93c8-82eac9cc8513}" ma:internalName="TaxCatchAll" ma:showField="CatchAllData" ma:web="9ce0375d-48dc-40bd-97cf-84b00393584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7c1fe1-4c36-412c-9522-d010c65bdad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76d412-69b0-40d7-8382-a95d4d265f7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6506A3-D799-41B4-8C91-25A6034B4D13}">
  <ds:schemaRefs>
    <ds:schemaRef ds:uri="http://schemas.microsoft.com/sharepoint/v3/contenttype/forms"/>
  </ds:schemaRefs>
</ds:datastoreItem>
</file>

<file path=customXml/itemProps2.xml><?xml version="1.0" encoding="utf-8"?>
<ds:datastoreItem xmlns:ds="http://schemas.openxmlformats.org/officeDocument/2006/customXml" ds:itemID="{664C6DCB-6091-4C0A-A19D-B54A0DEA42CE}">
  <ds:schemaRefs>
    <ds:schemaRef ds:uri="http://www.w3.org/XML/1998/namespace"/>
    <ds:schemaRef ds:uri="3d7c1fe1-4c36-412c-9522-d010c65bdad8"/>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 ds:uri="http://schemas.microsoft.com/office/infopath/2007/PartnerControls"/>
    <ds:schemaRef ds:uri="9ce0375d-48dc-40bd-97cf-84b003935848"/>
    <ds:schemaRef ds:uri="http://purl.org/dc/elements/1.1/"/>
  </ds:schemaRefs>
</ds:datastoreItem>
</file>

<file path=customXml/itemProps3.xml><?xml version="1.0" encoding="utf-8"?>
<ds:datastoreItem xmlns:ds="http://schemas.openxmlformats.org/officeDocument/2006/customXml" ds:itemID="{94FFD3A1-F386-4704-B2A9-3BB33C8714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e0375d-48dc-40bd-97cf-84b003935848"/>
    <ds:schemaRef ds:uri="3d7c1fe1-4c36-412c-9522-d010c65bda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96</TotalTime>
  <Words>8043</Words>
  <Application>Microsoft Office PowerPoint</Application>
  <PresentationFormat>Widescreen</PresentationFormat>
  <Paragraphs>1031</Paragraphs>
  <Slides>171</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171</vt:i4>
      </vt:variant>
    </vt:vector>
  </HeadingPairs>
  <TitlesOfParts>
    <vt:vector size="180" baseType="lpstr">
      <vt:lpstr>Arial</vt:lpstr>
      <vt:lpstr>Calibri</vt:lpstr>
      <vt:lpstr>Calibri Light</vt:lpstr>
      <vt:lpstr>Comic Sans MS</vt:lpstr>
      <vt:lpstr>Rockwell</vt:lpstr>
      <vt:lpstr>Symbol</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FUN AND GAMES</vt:lpstr>
      <vt:lpstr>CHALLENGE</vt:lpstr>
      <vt:lpstr>LEARNING OBJECTIVES</vt:lpstr>
      <vt:lpstr>LEARNING OUTCOMES</vt:lpstr>
      <vt:lpstr>ACTIVITY: LET’S TALK GAMING</vt:lpstr>
      <vt:lpstr>ACTIVITY: GRAFFITI BOARD. WHEN I GAME I FEEL...</vt:lpstr>
      <vt:lpstr>ACTIVITY: GRAFFITI BOARD. WHEN I GAME I FEEL...</vt:lpstr>
      <vt:lpstr>ACTIVITY: I PROUDLY PRESENT…</vt:lpstr>
      <vt:lpstr>If you need help…</vt:lpstr>
      <vt:lpstr>GAME PLAY</vt:lpstr>
      <vt:lpstr>CHALLENGE</vt:lpstr>
      <vt:lpstr>LEARNING OBJECTIVES</vt:lpstr>
      <vt:lpstr>LEARNING OUTCOMES</vt:lpstr>
      <vt:lpstr>ACTIVITY: GIVE ME FIVE – WHAT GAMES DO YOU PLAY?</vt:lpstr>
      <vt:lpstr>ACTIVITY: SURVEY</vt:lpstr>
      <vt:lpstr>ACTIVITY: LET’S TALK - SAFETY</vt:lpstr>
      <vt:lpstr>ACTIVITY: POST-IT</vt:lpstr>
      <vt:lpstr>ACTIVITY: PROJECT TIME</vt:lpstr>
      <vt:lpstr>If you need help…</vt:lpstr>
      <vt:lpstr>LET’S KEEP GAMING FUN</vt:lpstr>
      <vt:lpstr>CHALLENGE</vt:lpstr>
      <vt:lpstr>LEARNING OBJECTIVES</vt:lpstr>
      <vt:lpstr>LEARNING OUTCOMES</vt:lpstr>
      <vt:lpstr>ACTIVITY: LET’S KEEP GAMING FUN</vt:lpstr>
      <vt:lpstr>ACTIVITY: LET’S GET CREATIVE</vt:lpstr>
      <vt:lpstr>ACTIVITY: TOP TIPS</vt:lpstr>
      <vt:lpstr>If you need help…</vt:lpstr>
      <vt:lpstr>WHAT DO WE NEED TO STAY HEALTHY?</vt:lpstr>
      <vt:lpstr>CHALLENGE</vt:lpstr>
      <vt:lpstr>LEARNING OBJECTIVES</vt:lpstr>
      <vt:lpstr>LEARNING OUTCOMES</vt:lpstr>
      <vt:lpstr>ACTIVITY: POST-IT – HOW DO WE STAY HEALTHY?</vt:lpstr>
      <vt:lpstr>ACTIVITY: PHYSICAL AND EMOTIONAL NEEDS</vt:lpstr>
      <vt:lpstr>ACTIVITY: HOW DO PROFESSIONAL GAMERS STAY HEALTHY?</vt:lpstr>
      <vt:lpstr>ACTIVITY: TIME FOR SHARING</vt:lpstr>
      <vt:lpstr>If you need help…</vt:lpstr>
      <vt:lpstr>WHAT DO  WE NEED  TO STAY HEALTHY?</vt:lpstr>
      <vt:lpstr>CHALLENGE</vt:lpstr>
      <vt:lpstr>LEARNING OBJECTIVES</vt:lpstr>
      <vt:lpstr>LEARNING OUTCOMES</vt:lpstr>
      <vt:lpstr>ACTIVITY: RISK</vt:lpstr>
      <vt:lpstr>ACTIVITY: EDU-GAME</vt:lpstr>
      <vt:lpstr>ACTIVITY: LET’S REVIEW</vt:lpstr>
      <vt:lpstr>If you need help…</vt:lpstr>
      <vt:lpstr>A CAMPAIGN</vt:lpstr>
      <vt:lpstr>CHALLENGE</vt:lpstr>
      <vt:lpstr>LEARNING OBJECTIVES</vt:lpstr>
      <vt:lpstr>LEARNING OUTCOMES</vt:lpstr>
      <vt:lpstr>ACTIVITY: WHAT MAKES OUR PARENTS, CARERS AND GUARDIANS WORRY?</vt:lpstr>
      <vt:lpstr>ACTIVITY: TIME TO CAMPAIGN</vt:lpstr>
      <vt:lpstr>ACTIVITY: TIME TO THINK</vt:lpstr>
      <vt:lpstr>If you need help…</vt:lpstr>
      <vt:lpstr>THE POSITIVES AND NEGATIVES OF GAMING</vt:lpstr>
      <vt:lpstr>CHALLENGE</vt:lpstr>
      <vt:lpstr>LEARNING OBJECTIVES</vt:lpstr>
      <vt:lpstr>LEARNING OUTCOMES</vt:lpstr>
      <vt:lpstr>ACTIVITY: POST-IT</vt:lpstr>
      <vt:lpstr>ACTIVITY: CREATE A WALL DISPLAY</vt:lpstr>
      <vt:lpstr>ACTIVITY: LET’S TALK…</vt:lpstr>
      <vt:lpstr>If you need help…</vt:lpstr>
      <vt:lpstr>GAMING:  WHO’S DOING WHAT?</vt:lpstr>
      <vt:lpstr>CHALLENGE</vt:lpstr>
      <vt:lpstr>LEARNING OBJECTIVES</vt:lpstr>
      <vt:lpstr>LEARNING OUTCOMES</vt:lpstr>
      <vt:lpstr>ACTIVITY: GAMING A-Z</vt:lpstr>
      <vt:lpstr>ACTIVITY: HOW DOES OUR SCHOOL GAME?</vt:lpstr>
      <vt:lpstr>ACTIVITY: LET’S MAKE A DECISION</vt:lpstr>
      <vt:lpstr>If you need help…</vt:lpstr>
      <vt:lpstr>GAME SAFELY</vt:lpstr>
      <vt:lpstr>CHALLENGE</vt:lpstr>
      <vt:lpstr>LEARNING OBJECTIVES</vt:lpstr>
      <vt:lpstr>LEARNING OUTCOMES</vt:lpstr>
      <vt:lpstr>ACTIVITY: THINK, PAIR, SHARE</vt:lpstr>
      <vt:lpstr>ACTIVITY: DEFINITIONS</vt:lpstr>
      <vt:lpstr>ACTIVITY: CLASS DISCUSSION</vt:lpstr>
      <vt:lpstr>ACTIVITY: TOP TEN GAMES (non-IT option)</vt:lpstr>
      <vt:lpstr>ACTIVITY: TOP TEN GAMES (IT option)</vt:lpstr>
      <vt:lpstr>ACTIVITY: LET’S TALK…</vt:lpstr>
      <vt:lpstr>ACTIVITY: SAFER GAMING CAMPAIGN POSTER</vt:lpstr>
      <vt:lpstr>ACTIVITY: BE THE TEACHER…</vt:lpstr>
      <vt:lpstr>HOMEWORK ACTIVITY: KEEP A DIARY OF GAMING ACTIVITY</vt:lpstr>
      <vt:lpstr>If you need help…</vt:lpstr>
      <vt:lpstr>LEVEL UP</vt:lpstr>
      <vt:lpstr>CHALLENGE</vt:lpstr>
      <vt:lpstr>LEARNING OBJECTIVES</vt:lpstr>
      <vt:lpstr>LEARNING OUTCOMES</vt:lpstr>
      <vt:lpstr>ACTIVITY: TIME TO TALK – WHAT GAMES DO YOU PLAY?</vt:lpstr>
      <vt:lpstr>ACTIVITY: INVESTIGATE A POPULAR GAME WITHIN YOUR CLASS</vt:lpstr>
      <vt:lpstr>ACTIVITY: THINK, PAIR, SHARE</vt:lpstr>
      <vt:lpstr>If you need help…</vt:lpstr>
      <vt:lpstr>GAMING AND THOSE AROUND US. PART 1</vt:lpstr>
      <vt:lpstr>CHALLENGE</vt:lpstr>
      <vt:lpstr>LEARNING OBJECTIVES</vt:lpstr>
      <vt:lpstr>LEARNING OUTCOMES</vt:lpstr>
      <vt:lpstr>ACTIVITY: GIVE ME FIVE…</vt:lpstr>
      <vt:lpstr>ACTIVITY OPTION 1: CREATE A POWERPOINT</vt:lpstr>
      <vt:lpstr>ACTIVITY OPTION 2: CREATE A POSTER OR BANNER</vt:lpstr>
      <vt:lpstr>ACTIVITY: I PROUDLY PRESENT…</vt:lpstr>
      <vt:lpstr>If you need help…</vt:lpstr>
      <vt:lpstr>GAMING AND THOSE AROUND US. PART 2</vt:lpstr>
      <vt:lpstr>CHALLENGE</vt:lpstr>
      <vt:lpstr>LEARNING OBJECTIVES</vt:lpstr>
      <vt:lpstr>LEARNING OUTCOMES</vt:lpstr>
      <vt:lpstr>ACTIVITY: THINK, PAIR, SHARE...</vt:lpstr>
      <vt:lpstr>ACTIVITY: LET’S DISCUSS…</vt:lpstr>
      <vt:lpstr>ACTIVITY: ORDERING TASK</vt:lpstr>
      <vt:lpstr>ACTIVITY: EXIT TICKETS</vt:lpstr>
      <vt:lpstr>HOMEWORK ACTIVITY: KEEP A DIARY</vt:lpstr>
      <vt:lpstr>If you need help…</vt:lpstr>
      <vt:lpstr>AN INTRODUCTION  TO GAMING</vt:lpstr>
      <vt:lpstr>CHALLENGE</vt:lpstr>
      <vt:lpstr>LEARNING OBJECTIVES</vt:lpstr>
      <vt:lpstr>LEARNING OUTCOMES</vt:lpstr>
      <vt:lpstr>ACTIVITY: 2-MINUTE SCRIBBLE </vt:lpstr>
      <vt:lpstr>ACTIVITY: WHAT IS ADDICTION?</vt:lpstr>
      <vt:lpstr>PowerPoint Presentation</vt:lpstr>
      <vt:lpstr>ACTIVITY: TRAFFIC LIGHTS</vt:lpstr>
      <vt:lpstr>ACTIVITY: EXTENSION ACTIVITY</vt:lpstr>
      <vt:lpstr>CLASS LIST</vt:lpstr>
      <vt:lpstr>If you need help…</vt:lpstr>
      <vt:lpstr>GAME ON</vt:lpstr>
      <vt:lpstr>CHALLENGE</vt:lpstr>
      <vt:lpstr>LEARNING OBJECTIVES</vt:lpstr>
      <vt:lpstr>LEARNING OUTCOMES</vt:lpstr>
      <vt:lpstr>ACTIVITY: SCRIBBLE – WHAT IS DEBT?</vt:lpstr>
      <vt:lpstr>ACTIVITY: AN INTERACTIVE QUIZ</vt:lpstr>
      <vt:lpstr>ACTIVITY: I PROUDLY PRESENT…</vt:lpstr>
      <vt:lpstr>If you need help…</vt:lpstr>
      <vt:lpstr>CHALLENGE EVERYTHING</vt:lpstr>
      <vt:lpstr>CHALLENGE</vt:lpstr>
      <vt:lpstr>LEARNING OBJECTIVES</vt:lpstr>
      <vt:lpstr>LEARNING OUTCOMES</vt:lpstr>
      <vt:lpstr>ACTIVITY: WHO’S JOB IS IT ANYWAY?</vt:lpstr>
      <vt:lpstr>ACTIVITY: THE GAMING ACT</vt:lpstr>
      <vt:lpstr>ACTIVITY: I PROUDLY PRESENT…</vt:lpstr>
      <vt:lpstr>If you need help…</vt:lpstr>
      <vt:lpstr>GAMING OR GAMBLING. PART 1</vt:lpstr>
      <vt:lpstr>CHALLENGE</vt:lpstr>
      <vt:lpstr>LEARNING OBJECTIVES</vt:lpstr>
      <vt:lpstr>LEARNING OUTCOMES</vt:lpstr>
      <vt:lpstr>ACTIVITY: WHAT IS GAMBLING?</vt:lpstr>
      <vt:lpstr>ACTIVITY: WHAT IS GAMBLING?</vt:lpstr>
      <vt:lpstr>ACTIVITY: WHAT IS GAMBLING?</vt:lpstr>
      <vt:lpstr>ACTIVITY: CAN GAMING BE LIKE GAMBLING?</vt:lpstr>
      <vt:lpstr>ACTIVITY: DO YOU PAY TO PLAY?</vt:lpstr>
      <vt:lpstr>ACTIVITY: MODE, MEAN, MEDIAN</vt:lpstr>
      <vt:lpstr>WHAT ELSE MIGHT YOU SPEND THAT MONEY ON?</vt:lpstr>
      <vt:lpstr>If you need help…</vt:lpstr>
      <vt:lpstr>GAMING OR GAMBLING. PART 2</vt:lpstr>
      <vt:lpstr>CHALLENGE</vt:lpstr>
      <vt:lpstr>LEARNING OBJECTIVES</vt:lpstr>
      <vt:lpstr>LEARNING OUTCOMES</vt:lpstr>
      <vt:lpstr>ACTIVITY: AGREE OR DISAGREE: STAND UP / SIT DOWN</vt:lpstr>
      <vt:lpstr>ACTIVITY: GAMING AND GAMBLING HARM: WHAT ARE THE SIGNS?</vt:lpstr>
      <vt:lpstr>ACTIVITY: TIME TO CAMPAIGN</vt:lpstr>
      <vt:lpstr>ACTIVITY: SHARE YOUR CAMPAIGN</vt:lpstr>
      <vt:lpstr>If you need help…</vt:lpstr>
      <vt:lpstr>THE BLURRED LINES</vt:lpstr>
      <vt:lpstr>CHALLENGE</vt:lpstr>
      <vt:lpstr>LEARNING OBJECTIVES</vt:lpstr>
      <vt:lpstr>LEARNING OUTCOMES</vt:lpstr>
      <vt:lpstr>ACTIVITY: DIAMOND 9</vt:lpstr>
      <vt:lpstr>ACTIVITY: THE GREAT DEBATE</vt:lpstr>
      <vt:lpstr>ACTIVITY: LET’S DEBATE</vt:lpstr>
      <vt:lpstr>ACTIVITY: LET’S SUMMARISE</vt:lpstr>
      <vt:lpstr>If you need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Patel</dc:creator>
  <cp:lastModifiedBy>Claire Patel</cp:lastModifiedBy>
  <cp:revision>9</cp:revision>
  <dcterms:created xsi:type="dcterms:W3CDTF">2021-09-28T15:14:13Z</dcterms:created>
  <dcterms:modified xsi:type="dcterms:W3CDTF">2022-06-22T09:15:53Z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0x01010077BA56A1B4C88240843CC58ED250C137</vt:lpwstr>
  </property>
  <property fmtid="{D5CDD505-2E9C-101B-9397-08002B2CF9AE}" pid="3" name="MediaServiceImageTags">
    <vt:lpwstr/>
  </property>
</Properties>
</file>