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57" r:id="rId5"/>
    <p:sldId id="258" r:id="rId6"/>
    <p:sldId id="259" r:id="rId7"/>
    <p:sldId id="265" r:id="rId8"/>
    <p:sldId id="269" r:id="rId9"/>
    <p:sldId id="272" r:id="rId10"/>
    <p:sldId id="264" r:id="rId11"/>
    <p:sldId id="291" r:id="rId12"/>
    <p:sldId id="292" r:id="rId13"/>
    <p:sldId id="293" r:id="rId14"/>
    <p:sldId id="280" r:id="rId15"/>
    <p:sldId id="281" r:id="rId16"/>
    <p:sldId id="282" r:id="rId17"/>
    <p:sldId id="283" r:id="rId18"/>
    <p:sldId id="294" r:id="rId19"/>
    <p:sldId id="295" r:id="rId20"/>
    <p:sldId id="296" r:id="rId21"/>
    <p:sldId id="287" r:id="rId22"/>
    <p:sldId id="288" r:id="rId23"/>
    <p:sldId id="289" r:id="rId24"/>
    <p:sldId id="290" r:id="rId25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388737-B033-4063-BAA6-6D285043C0EC}" v="1" dt="2020-12-15T16:15:13.7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2567" autoAdjust="0"/>
  </p:normalViewPr>
  <p:slideViewPr>
    <p:cSldViewPr snapToGrid="0">
      <p:cViewPr varScale="1">
        <p:scale>
          <a:sx n="79" d="100"/>
          <a:sy n="79" d="100"/>
        </p:scale>
        <p:origin x="61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gs" Target="tags/tag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ire Patel" userId="0b94f1bf-e38b-4ca9-aae9-9cce60fe2f15" providerId="ADAL" clId="{E9388737-B033-4063-BAA6-6D285043C0EC}"/>
    <pc:docChg chg="modSld">
      <pc:chgData name="Claire Patel" userId="0b94f1bf-e38b-4ca9-aae9-9cce60fe2f15" providerId="ADAL" clId="{E9388737-B033-4063-BAA6-6D285043C0EC}" dt="2020-12-15T16:15:20.900" v="1" actId="1076"/>
      <pc:docMkLst>
        <pc:docMk/>
      </pc:docMkLst>
      <pc:sldChg chg="addSp modSp mod">
        <pc:chgData name="Claire Patel" userId="0b94f1bf-e38b-4ca9-aae9-9cce60fe2f15" providerId="ADAL" clId="{E9388737-B033-4063-BAA6-6D285043C0EC}" dt="2020-12-15T16:15:20.900" v="1" actId="1076"/>
        <pc:sldMkLst>
          <pc:docMk/>
          <pc:sldMk cId="901312042" sldId="257"/>
        </pc:sldMkLst>
        <pc:spChg chg="add mod">
          <ac:chgData name="Claire Patel" userId="0b94f1bf-e38b-4ca9-aae9-9cce60fe2f15" providerId="ADAL" clId="{E9388737-B033-4063-BAA6-6D285043C0EC}" dt="2020-12-15T16:15:20.900" v="1" actId="1076"/>
          <ac:spMkLst>
            <pc:docMk/>
            <pc:sldMk cId="901312042" sldId="257"/>
            <ac:spMk id="6" creationId="{9E1621C9-B8B3-4E3C-A175-BFF35F902F44}"/>
          </ac:spMkLst>
        </pc:spChg>
      </pc:sldChg>
    </pc:docChg>
  </pc:docChgLst>
  <pc:docChgLst>
    <pc:chgData name="Linda Scollins Smith" userId="d6fc3bab-6402-4aaa-81aa-1a76aba14fb4" providerId="ADAL" clId="{1D7B93B7-303A-4F76-B618-CFBA0AA3C8B8}"/>
    <pc:docChg chg="custSel modSld">
      <pc:chgData name="Linda Scollins Smith" userId="d6fc3bab-6402-4aaa-81aa-1a76aba14fb4" providerId="ADAL" clId="{1D7B93B7-303A-4F76-B618-CFBA0AA3C8B8}" dt="2020-08-03T07:48:02.280" v="401" actId="20577"/>
      <pc:docMkLst>
        <pc:docMk/>
      </pc:docMkLst>
      <pc:sldChg chg="modSp mod">
        <pc:chgData name="Linda Scollins Smith" userId="d6fc3bab-6402-4aaa-81aa-1a76aba14fb4" providerId="ADAL" clId="{1D7B93B7-303A-4F76-B618-CFBA0AA3C8B8}" dt="2020-08-03T07:32:11.329" v="21" actId="20577"/>
        <pc:sldMkLst>
          <pc:docMk/>
          <pc:sldMk cId="1049473451" sldId="258"/>
        </pc:sldMkLst>
        <pc:spChg chg="mod">
          <ac:chgData name="Linda Scollins Smith" userId="d6fc3bab-6402-4aaa-81aa-1a76aba14fb4" providerId="ADAL" clId="{1D7B93B7-303A-4F76-B618-CFBA0AA3C8B8}" dt="2020-08-03T07:32:11.329" v="21" actId="20577"/>
          <ac:spMkLst>
            <pc:docMk/>
            <pc:sldMk cId="1049473451" sldId="258"/>
            <ac:spMk id="6" creationId="{12C7D641-36E4-416E-A55F-24F6FCF3A212}"/>
          </ac:spMkLst>
        </pc:spChg>
      </pc:sldChg>
      <pc:sldChg chg="modSp mod">
        <pc:chgData name="Linda Scollins Smith" userId="d6fc3bab-6402-4aaa-81aa-1a76aba14fb4" providerId="ADAL" clId="{1D7B93B7-303A-4F76-B618-CFBA0AA3C8B8}" dt="2020-08-03T07:32:23.922" v="33" actId="20577"/>
        <pc:sldMkLst>
          <pc:docMk/>
          <pc:sldMk cId="2215819112" sldId="259"/>
        </pc:sldMkLst>
        <pc:spChg chg="mod">
          <ac:chgData name="Linda Scollins Smith" userId="d6fc3bab-6402-4aaa-81aa-1a76aba14fb4" providerId="ADAL" clId="{1D7B93B7-303A-4F76-B618-CFBA0AA3C8B8}" dt="2020-08-03T07:32:23.922" v="33" actId="20577"/>
          <ac:spMkLst>
            <pc:docMk/>
            <pc:sldMk cId="2215819112" sldId="259"/>
            <ac:spMk id="6" creationId="{12C7D641-36E4-416E-A55F-24F6FCF3A212}"/>
          </ac:spMkLst>
        </pc:spChg>
      </pc:sldChg>
      <pc:sldChg chg="modSp mod">
        <pc:chgData name="Linda Scollins Smith" userId="d6fc3bab-6402-4aaa-81aa-1a76aba14fb4" providerId="ADAL" clId="{1D7B93B7-303A-4F76-B618-CFBA0AA3C8B8}" dt="2020-08-03T07:33:37.465" v="90" actId="20577"/>
        <pc:sldMkLst>
          <pc:docMk/>
          <pc:sldMk cId="3926247958" sldId="265"/>
        </pc:sldMkLst>
        <pc:spChg chg="mod">
          <ac:chgData name="Linda Scollins Smith" userId="d6fc3bab-6402-4aaa-81aa-1a76aba14fb4" providerId="ADAL" clId="{1D7B93B7-303A-4F76-B618-CFBA0AA3C8B8}" dt="2020-08-03T07:32:37.682" v="41" actId="20577"/>
          <ac:spMkLst>
            <pc:docMk/>
            <pc:sldMk cId="3926247958" sldId="265"/>
            <ac:spMk id="5" creationId="{BAA43F61-0357-4AC2-A318-C9C016272F2C}"/>
          </ac:spMkLst>
        </pc:spChg>
        <pc:spChg chg="mod">
          <ac:chgData name="Linda Scollins Smith" userId="d6fc3bab-6402-4aaa-81aa-1a76aba14fb4" providerId="ADAL" clId="{1D7B93B7-303A-4F76-B618-CFBA0AA3C8B8}" dt="2020-08-03T07:33:37.465" v="90" actId="20577"/>
          <ac:spMkLst>
            <pc:docMk/>
            <pc:sldMk cId="3926247958" sldId="265"/>
            <ac:spMk id="10" creationId="{75370DAB-5D21-42A9-AB9A-C99C97E35073}"/>
          </ac:spMkLst>
        </pc:spChg>
        <pc:spChg chg="mod">
          <ac:chgData name="Linda Scollins Smith" userId="d6fc3bab-6402-4aaa-81aa-1a76aba14fb4" providerId="ADAL" clId="{1D7B93B7-303A-4F76-B618-CFBA0AA3C8B8}" dt="2020-08-03T07:32:58.889" v="52" actId="20577"/>
          <ac:spMkLst>
            <pc:docMk/>
            <pc:sldMk cId="3926247958" sldId="265"/>
            <ac:spMk id="16" creationId="{89145BF4-6DF3-419E-944E-F4FF9A65AB71}"/>
          </ac:spMkLst>
        </pc:spChg>
      </pc:sldChg>
      <pc:sldChg chg="addSp modSp mod">
        <pc:chgData name="Linda Scollins Smith" userId="d6fc3bab-6402-4aaa-81aa-1a76aba14fb4" providerId="ADAL" clId="{1D7B93B7-303A-4F76-B618-CFBA0AA3C8B8}" dt="2020-08-03T07:39:25.392" v="205" actId="1076"/>
        <pc:sldMkLst>
          <pc:docMk/>
          <pc:sldMk cId="1980583039" sldId="269"/>
        </pc:sldMkLst>
        <pc:spChg chg="add mod ord">
          <ac:chgData name="Linda Scollins Smith" userId="d6fc3bab-6402-4aaa-81aa-1a76aba14fb4" providerId="ADAL" clId="{1D7B93B7-303A-4F76-B618-CFBA0AA3C8B8}" dt="2020-08-03T07:38:29.233" v="197" actId="14100"/>
          <ac:spMkLst>
            <pc:docMk/>
            <pc:sldMk cId="1980583039" sldId="269"/>
            <ac:spMk id="2" creationId="{F77C8048-3879-4ED8-8DA3-118F14ED53B1}"/>
          </ac:spMkLst>
        </pc:spChg>
        <pc:spChg chg="mod">
          <ac:chgData name="Linda Scollins Smith" userId="d6fc3bab-6402-4aaa-81aa-1a76aba14fb4" providerId="ADAL" clId="{1D7B93B7-303A-4F76-B618-CFBA0AA3C8B8}" dt="2020-08-03T07:38:40.245" v="199" actId="1076"/>
          <ac:spMkLst>
            <pc:docMk/>
            <pc:sldMk cId="1980583039" sldId="269"/>
            <ac:spMk id="3" creationId="{2A8FF827-6B81-4410-9398-9BCCB3B2FB7B}"/>
          </ac:spMkLst>
        </pc:spChg>
        <pc:spChg chg="mod">
          <ac:chgData name="Linda Scollins Smith" userId="d6fc3bab-6402-4aaa-81aa-1a76aba14fb4" providerId="ADAL" clId="{1D7B93B7-303A-4F76-B618-CFBA0AA3C8B8}" dt="2020-08-03T07:35:58.926" v="148" actId="14100"/>
          <ac:spMkLst>
            <pc:docMk/>
            <pc:sldMk cId="1980583039" sldId="269"/>
            <ac:spMk id="6" creationId="{006301ED-CF6E-4454-AE06-9F08372E6EAC}"/>
          </ac:spMkLst>
        </pc:spChg>
        <pc:spChg chg="mod">
          <ac:chgData name="Linda Scollins Smith" userId="d6fc3bab-6402-4aaa-81aa-1a76aba14fb4" providerId="ADAL" clId="{1D7B93B7-303A-4F76-B618-CFBA0AA3C8B8}" dt="2020-08-03T07:38:35.331" v="198" actId="14100"/>
          <ac:spMkLst>
            <pc:docMk/>
            <pc:sldMk cId="1980583039" sldId="269"/>
            <ac:spMk id="7" creationId="{A67936D8-A8EC-4A86-B2DC-ABB44054B29B}"/>
          </ac:spMkLst>
        </pc:spChg>
        <pc:spChg chg="mod">
          <ac:chgData name="Linda Scollins Smith" userId="d6fc3bab-6402-4aaa-81aa-1a76aba14fb4" providerId="ADAL" clId="{1D7B93B7-303A-4F76-B618-CFBA0AA3C8B8}" dt="2020-08-03T07:38:43.771" v="200" actId="1076"/>
          <ac:spMkLst>
            <pc:docMk/>
            <pc:sldMk cId="1980583039" sldId="269"/>
            <ac:spMk id="9" creationId="{C15734DB-DA1A-4310-89CB-F286F7213F24}"/>
          </ac:spMkLst>
        </pc:spChg>
        <pc:spChg chg="mod">
          <ac:chgData name="Linda Scollins Smith" userId="d6fc3bab-6402-4aaa-81aa-1a76aba14fb4" providerId="ADAL" clId="{1D7B93B7-303A-4F76-B618-CFBA0AA3C8B8}" dt="2020-08-03T07:38:55.870" v="203" actId="1076"/>
          <ac:spMkLst>
            <pc:docMk/>
            <pc:sldMk cId="1980583039" sldId="269"/>
            <ac:spMk id="11" creationId="{2965B0DE-E4D6-4D35-9719-6A83ABADCF39}"/>
          </ac:spMkLst>
        </pc:spChg>
        <pc:spChg chg="mod">
          <ac:chgData name="Linda Scollins Smith" userId="d6fc3bab-6402-4aaa-81aa-1a76aba14fb4" providerId="ADAL" clId="{1D7B93B7-303A-4F76-B618-CFBA0AA3C8B8}" dt="2020-08-03T07:39:12.011" v="204" actId="1076"/>
          <ac:spMkLst>
            <pc:docMk/>
            <pc:sldMk cId="1980583039" sldId="269"/>
            <ac:spMk id="12" creationId="{F0E0E652-2A88-46C9-BA09-A293DC069AC5}"/>
          </ac:spMkLst>
        </pc:spChg>
        <pc:spChg chg="mod">
          <ac:chgData name="Linda Scollins Smith" userId="d6fc3bab-6402-4aaa-81aa-1a76aba14fb4" providerId="ADAL" clId="{1D7B93B7-303A-4F76-B618-CFBA0AA3C8B8}" dt="2020-08-03T07:39:25.392" v="205" actId="1076"/>
          <ac:spMkLst>
            <pc:docMk/>
            <pc:sldMk cId="1980583039" sldId="269"/>
            <ac:spMk id="13" creationId="{585089CE-7E53-4778-A841-B97020ACBD67}"/>
          </ac:spMkLst>
        </pc:spChg>
        <pc:spChg chg="mod">
          <ac:chgData name="Linda Scollins Smith" userId="d6fc3bab-6402-4aaa-81aa-1a76aba14fb4" providerId="ADAL" clId="{1D7B93B7-303A-4F76-B618-CFBA0AA3C8B8}" dt="2020-08-03T07:38:24.571" v="196" actId="1076"/>
          <ac:spMkLst>
            <pc:docMk/>
            <pc:sldMk cId="1980583039" sldId="269"/>
            <ac:spMk id="16" creationId="{4CD41F28-E684-456E-9884-0CCC06218D4D}"/>
          </ac:spMkLst>
        </pc:spChg>
      </pc:sldChg>
      <pc:sldChg chg="modSp mod">
        <pc:chgData name="Linda Scollins Smith" userId="d6fc3bab-6402-4aaa-81aa-1a76aba14fb4" providerId="ADAL" clId="{1D7B93B7-303A-4F76-B618-CFBA0AA3C8B8}" dt="2020-08-03T07:43:11.609" v="293" actId="20577"/>
        <pc:sldMkLst>
          <pc:docMk/>
          <pc:sldMk cId="1405650760" sldId="281"/>
        </pc:sldMkLst>
        <pc:spChg chg="mod">
          <ac:chgData name="Linda Scollins Smith" userId="d6fc3bab-6402-4aaa-81aa-1a76aba14fb4" providerId="ADAL" clId="{1D7B93B7-303A-4F76-B618-CFBA0AA3C8B8}" dt="2020-08-03T07:43:11.609" v="293" actId="20577"/>
          <ac:spMkLst>
            <pc:docMk/>
            <pc:sldMk cId="1405650760" sldId="281"/>
            <ac:spMk id="16" creationId="{4CD41F28-E684-456E-9884-0CCC06218D4D}"/>
          </ac:spMkLst>
        </pc:spChg>
      </pc:sldChg>
      <pc:sldChg chg="modSp mod">
        <pc:chgData name="Linda Scollins Smith" userId="d6fc3bab-6402-4aaa-81aa-1a76aba14fb4" providerId="ADAL" clId="{1D7B93B7-303A-4F76-B618-CFBA0AA3C8B8}" dt="2020-08-03T07:44:59.133" v="310" actId="20577"/>
        <pc:sldMkLst>
          <pc:docMk/>
          <pc:sldMk cId="463732208" sldId="287"/>
        </pc:sldMkLst>
        <pc:spChg chg="mod">
          <ac:chgData name="Linda Scollins Smith" userId="d6fc3bab-6402-4aaa-81aa-1a76aba14fb4" providerId="ADAL" clId="{1D7B93B7-303A-4F76-B618-CFBA0AA3C8B8}" dt="2020-08-03T07:44:59.133" v="310" actId="20577"/>
          <ac:spMkLst>
            <pc:docMk/>
            <pc:sldMk cId="463732208" sldId="287"/>
            <ac:spMk id="16" creationId="{89145BF4-6DF3-419E-944E-F4FF9A65AB71}"/>
          </ac:spMkLst>
        </pc:spChg>
      </pc:sldChg>
      <pc:sldChg chg="delSp modSp mod">
        <pc:chgData name="Linda Scollins Smith" userId="d6fc3bab-6402-4aaa-81aa-1a76aba14fb4" providerId="ADAL" clId="{1D7B93B7-303A-4F76-B618-CFBA0AA3C8B8}" dt="2020-08-03T07:48:02.280" v="401" actId="20577"/>
        <pc:sldMkLst>
          <pc:docMk/>
          <pc:sldMk cId="1630156983" sldId="288"/>
        </pc:sldMkLst>
        <pc:spChg chg="del mod">
          <ac:chgData name="Linda Scollins Smith" userId="d6fc3bab-6402-4aaa-81aa-1a76aba14fb4" providerId="ADAL" clId="{1D7B93B7-303A-4F76-B618-CFBA0AA3C8B8}" dt="2020-08-03T07:47:33.757" v="326" actId="21"/>
          <ac:spMkLst>
            <pc:docMk/>
            <pc:sldMk cId="1630156983" sldId="288"/>
            <ac:spMk id="2" creationId="{6B4BD60C-2C65-40A5-93ED-5A5BB972A6D0}"/>
          </ac:spMkLst>
        </pc:spChg>
        <pc:spChg chg="mod">
          <ac:chgData name="Linda Scollins Smith" userId="d6fc3bab-6402-4aaa-81aa-1a76aba14fb4" providerId="ADAL" clId="{1D7B93B7-303A-4F76-B618-CFBA0AA3C8B8}" dt="2020-08-03T07:48:02.280" v="401" actId="20577"/>
          <ac:spMkLst>
            <pc:docMk/>
            <pc:sldMk cId="1630156983" sldId="288"/>
            <ac:spMk id="16" creationId="{4CD41F28-E684-456E-9884-0CCC06218D4D}"/>
          </ac:spMkLst>
        </pc:spChg>
      </pc:sldChg>
      <pc:sldChg chg="modSp">
        <pc:chgData name="Linda Scollins Smith" userId="d6fc3bab-6402-4aaa-81aa-1a76aba14fb4" providerId="ADAL" clId="{1D7B93B7-303A-4F76-B618-CFBA0AA3C8B8}" dt="2020-08-03T07:39:56.691" v="210" actId="14100"/>
        <pc:sldMkLst>
          <pc:docMk/>
          <pc:sldMk cId="520327796" sldId="291"/>
        </pc:sldMkLst>
        <pc:picChg chg="mod">
          <ac:chgData name="Linda Scollins Smith" userId="d6fc3bab-6402-4aaa-81aa-1a76aba14fb4" providerId="ADAL" clId="{1D7B93B7-303A-4F76-B618-CFBA0AA3C8B8}" dt="2020-08-03T07:39:56.691" v="210" actId="14100"/>
          <ac:picMkLst>
            <pc:docMk/>
            <pc:sldMk cId="520327796" sldId="291"/>
            <ac:picMk id="2050" creationId="{66553330-B255-4592-9C35-AB520513263D}"/>
          </ac:picMkLst>
        </pc:picChg>
      </pc:sldChg>
      <pc:sldChg chg="modSp mod">
        <pc:chgData name="Linda Scollins Smith" userId="d6fc3bab-6402-4aaa-81aa-1a76aba14fb4" providerId="ADAL" clId="{1D7B93B7-303A-4F76-B618-CFBA0AA3C8B8}" dt="2020-08-03T07:40:13.537" v="211" actId="20577"/>
        <pc:sldMkLst>
          <pc:docMk/>
          <pc:sldMk cId="1231408294" sldId="292"/>
        </pc:sldMkLst>
        <pc:spChg chg="mod">
          <ac:chgData name="Linda Scollins Smith" userId="d6fc3bab-6402-4aaa-81aa-1a76aba14fb4" providerId="ADAL" clId="{1D7B93B7-303A-4F76-B618-CFBA0AA3C8B8}" dt="2020-08-03T07:40:13.537" v="211" actId="20577"/>
          <ac:spMkLst>
            <pc:docMk/>
            <pc:sldMk cId="1231408294" sldId="292"/>
            <ac:spMk id="6" creationId="{12C7D641-36E4-416E-A55F-24F6FCF3A212}"/>
          </ac:spMkLst>
        </pc:spChg>
      </pc:sldChg>
      <pc:sldChg chg="modSp mod">
        <pc:chgData name="Linda Scollins Smith" userId="d6fc3bab-6402-4aaa-81aa-1a76aba14fb4" providerId="ADAL" clId="{1D7B93B7-303A-4F76-B618-CFBA0AA3C8B8}" dt="2020-08-03T07:41:49.045" v="212" actId="20577"/>
        <pc:sldMkLst>
          <pc:docMk/>
          <pc:sldMk cId="456845494" sldId="293"/>
        </pc:sldMkLst>
        <pc:spChg chg="mod">
          <ac:chgData name="Linda Scollins Smith" userId="d6fc3bab-6402-4aaa-81aa-1a76aba14fb4" providerId="ADAL" clId="{1D7B93B7-303A-4F76-B618-CFBA0AA3C8B8}" dt="2020-08-03T07:41:49.045" v="212" actId="20577"/>
          <ac:spMkLst>
            <pc:docMk/>
            <pc:sldMk cId="456845494" sldId="293"/>
            <ac:spMk id="6" creationId="{12C7D641-36E4-416E-A55F-24F6FCF3A212}"/>
          </ac:spMkLst>
        </pc:spChg>
      </pc:sldChg>
      <pc:sldChg chg="modSp mod">
        <pc:chgData name="Linda Scollins Smith" userId="d6fc3bab-6402-4aaa-81aa-1a76aba14fb4" providerId="ADAL" clId="{1D7B93B7-303A-4F76-B618-CFBA0AA3C8B8}" dt="2020-08-03T07:44:17.723" v="298" actId="1076"/>
        <pc:sldMkLst>
          <pc:docMk/>
          <pc:sldMk cId="218778857" sldId="294"/>
        </pc:sldMkLst>
        <pc:spChg chg="mod">
          <ac:chgData name="Linda Scollins Smith" userId="d6fc3bab-6402-4aaa-81aa-1a76aba14fb4" providerId="ADAL" clId="{1D7B93B7-303A-4F76-B618-CFBA0AA3C8B8}" dt="2020-08-03T07:43:36.506" v="295" actId="20577"/>
          <ac:spMkLst>
            <pc:docMk/>
            <pc:sldMk cId="218778857" sldId="294"/>
            <ac:spMk id="4" creationId="{35F6CE81-175E-4411-BEF5-88816EEA75DD}"/>
          </ac:spMkLst>
        </pc:spChg>
        <pc:picChg chg="mod">
          <ac:chgData name="Linda Scollins Smith" userId="d6fc3bab-6402-4aaa-81aa-1a76aba14fb4" providerId="ADAL" clId="{1D7B93B7-303A-4F76-B618-CFBA0AA3C8B8}" dt="2020-08-03T07:44:17.723" v="298" actId="1076"/>
          <ac:picMkLst>
            <pc:docMk/>
            <pc:sldMk cId="218778857" sldId="294"/>
            <ac:picMk id="3074" creationId="{D0866612-201E-42FF-8819-67F78533AB1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082B9A-0F9E-4531-BBA0-DE27EECFF5C3}" type="datetimeFigureOut">
              <a:rPr lang="en-GB" smtClean="0"/>
              <a:t>15/12/2020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EEF05F-59B7-46C9-8E21-27F6072F57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822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EEF05F-59B7-46C9-8E21-27F6072F5704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167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1E680-EFCE-4FE3-87E6-C32347B8DA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D1008F-318D-4E2E-9348-02F96F5441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D50104-5D5B-49C2-8E95-612D0C1AC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952E-A617-41A8-BA84-448DB0546A70}" type="datetimeFigureOut">
              <a:rPr lang="en-GB" smtClean="0"/>
              <a:t>15/12/2020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8A2093-0F71-4929-9403-DAAE80ADE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665A6-E178-485B-8C3A-8C0BFBD6C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EE9F7-23CF-4F0A-9CB8-24F6F4CD1B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314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BD041-AD43-4296-BC5C-E0D4C2E92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448BC2-68A3-48AD-A822-76A323B06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8514B1-026A-4049-9377-B53FA932E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952E-A617-41A8-BA84-448DB0546A70}" type="datetimeFigureOut">
              <a:rPr lang="en-GB" smtClean="0"/>
              <a:t>15/12/2020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276FF3-364D-4E4E-8C09-B4244055F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41F35-8E55-43E9-8AD1-1FE3A45E4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EE9F7-23CF-4F0A-9CB8-24F6F4CD1B5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6D0D8A3-B70F-4C60-8041-33BE75FC5F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8965" y="-56486"/>
            <a:ext cx="5357178" cy="403225"/>
          </a:xfrm>
        </p:spPr>
        <p:txBody>
          <a:bodyPr anchor="ctr">
            <a:normAutofit/>
          </a:bodyPr>
          <a:lstStyle>
            <a:lvl1pPr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YEAR # / SESSION #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8088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AEC75-B09A-496B-9FD2-6C3284C59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06193B-02A9-4972-8CA9-5DCF7C9B02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1F639C-FB9F-4693-901C-CFD123269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952E-A617-41A8-BA84-448DB0546A70}" type="datetimeFigureOut">
              <a:rPr lang="en-GB" smtClean="0"/>
              <a:t>15/12/2020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1178B4-0EEC-45DE-B3D2-4D36222F1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E8E311-BCB6-4BD1-8A1E-E3D7CD3F9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EE9F7-23CF-4F0A-9CB8-24F6F4CD1B5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3E635EA-52A6-4C8C-BFFE-8A4C4D1C09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8966" y="-56486"/>
            <a:ext cx="5357177" cy="403225"/>
          </a:xfrm>
        </p:spPr>
        <p:txBody>
          <a:bodyPr anchor="ctr">
            <a:normAutofit/>
          </a:bodyPr>
          <a:lstStyle>
            <a:lvl1pPr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YEAR # / SESSION #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965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B211A-D986-4E3D-ACD5-4B63BCFF9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24F9A-CC36-4E85-9527-0CAC741385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11BE3A-413A-4C98-950A-947FFEB011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33B1E9-A213-44CA-97DF-5F0E11469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952E-A617-41A8-BA84-448DB0546A70}" type="datetimeFigureOut">
              <a:rPr lang="en-GB" smtClean="0"/>
              <a:t>15/12/2020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9F524A-25CD-41B5-9C9E-78AD6CA1B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384F03-0030-4D48-AFA2-5FD66304A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EE9F7-23CF-4F0A-9CB8-24F6F4CD1B50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8835D27-3F7E-4195-B1FB-1C97AE46BC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8965" y="-56486"/>
            <a:ext cx="5357178" cy="403225"/>
          </a:xfrm>
        </p:spPr>
        <p:txBody>
          <a:bodyPr anchor="ctr">
            <a:normAutofit/>
          </a:bodyPr>
          <a:lstStyle>
            <a:lvl1pPr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YEAR # / SESSION #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4368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F5F92-3BB3-402E-9A29-9ABF613CF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1AC1F5-DEBA-4E87-9A69-CD7F81B67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952E-A617-41A8-BA84-448DB0546A70}" type="datetimeFigureOut">
              <a:rPr lang="en-GB" smtClean="0"/>
              <a:t>15/12/2020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256018-9D15-4A56-A301-70B228CEA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AECC9B-DFA3-4CAB-A81E-727C5A1A3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EE9F7-23CF-4F0A-9CB8-24F6F4CD1B5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43F5139D-B387-42CB-954A-EA42C721A1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8965" y="-56486"/>
            <a:ext cx="5357178" cy="403225"/>
          </a:xfrm>
        </p:spPr>
        <p:txBody>
          <a:bodyPr anchor="ctr">
            <a:normAutofit/>
          </a:bodyPr>
          <a:lstStyle>
            <a:lvl1pPr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YEAR # / SESSION #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342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9A27CF-E7CF-4825-A80D-0A86829D7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952E-A617-41A8-BA84-448DB0546A70}" type="datetimeFigureOut">
              <a:rPr lang="en-GB" smtClean="0"/>
              <a:t>15/12/2020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80820F-D7DD-447D-BDE5-A10BED4BA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DC5F41-4886-4128-A2DD-397FE3BA2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EE9F7-23CF-4F0A-9CB8-24F6F4CD1B50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8F9B23A3-F557-4ACB-8B14-E16C9F0BC1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8966" y="-56486"/>
            <a:ext cx="5357177" cy="403225"/>
          </a:xfrm>
        </p:spPr>
        <p:txBody>
          <a:bodyPr anchor="ctr">
            <a:normAutofit/>
          </a:bodyPr>
          <a:lstStyle>
            <a:lvl1pPr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YEAR # / SESSION #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4111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EA8DC75-5CC3-4A93-949E-5F10C8946213}"/>
              </a:ext>
            </a:extLst>
          </p:cNvPr>
          <p:cNvSpPr/>
          <p:nvPr userDrawn="1"/>
        </p:nvSpPr>
        <p:spPr>
          <a:xfrm>
            <a:off x="0" y="234685"/>
            <a:ext cx="12192000" cy="10881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009265-6890-4316-BBD0-631CF1E53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966" y="244759"/>
            <a:ext cx="11669764" cy="10881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F8F42E-D8ED-452A-9B83-A21E5AAD22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8967" y="1502229"/>
            <a:ext cx="11669764" cy="4674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A29B8-7D0B-4905-B7D5-942A681E72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1588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0952E-A617-41A8-BA84-448DB0546A70}" type="datetimeFigureOut">
              <a:rPr lang="en-GB" smtClean="0"/>
              <a:pPr/>
              <a:t>15/12/2020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5129DD-1681-4B97-AB10-39A0811E97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0816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CB8D0A-2480-4706-A2BE-93663B835F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8966" y="6356350"/>
            <a:ext cx="17315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EE9F7-23CF-4F0A-9CB8-24F6F4CD1B50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9" name="Picture 18" descr="A picture containing clock, meter&#10;&#10;Description automatically generated">
            <a:extLst>
              <a:ext uri="{FF2B5EF4-FFF2-40B4-BE49-F238E27FC236}">
                <a16:creationId xmlns:a16="http://schemas.microsoft.com/office/drawing/2014/main" id="{5025C74E-9E3F-4D01-AE97-B932B37E8E60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295" y="6298653"/>
            <a:ext cx="1313435" cy="4524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49510F7-2CCA-4E27-A25A-BAB89007009A}"/>
              </a:ext>
            </a:extLst>
          </p:cNvPr>
          <p:cNvSpPr txBox="1"/>
          <p:nvPr userDrawn="1"/>
        </p:nvSpPr>
        <p:spPr>
          <a:xfrm>
            <a:off x="248967" y="6522206"/>
            <a:ext cx="51548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©YGAM 2020: All rights reserved</a:t>
            </a:r>
          </a:p>
        </p:txBody>
      </p:sp>
    </p:spTree>
    <p:custDataLst>
      <p:tags r:id="rId8"/>
    </p:custDataLst>
    <p:extLst>
      <p:ext uri="{BB962C8B-B14F-4D97-AF65-F5344CB8AC3E}">
        <p14:creationId xmlns:p14="http://schemas.microsoft.com/office/powerpoint/2010/main" val="2192415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5F6CE81-175E-4411-BEF5-88816EEA75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79127" y="2898709"/>
            <a:ext cx="5592126" cy="23876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5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Why people gamble and gambling related harm</a:t>
            </a:r>
            <a:endParaRPr lang="en-GB" sz="5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4102432-1E0C-4587-9251-1BF2C7D4EE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0820" y="5424854"/>
            <a:ext cx="6238671" cy="1154788"/>
          </a:xfrm>
        </p:spPr>
        <p:txBody>
          <a:bodyPr/>
          <a:lstStyle/>
          <a:p>
            <a:r>
              <a:rPr lang="en-GB" dirty="0"/>
              <a:t>KS5/ Tutorial Activity 1</a:t>
            </a:r>
          </a:p>
        </p:txBody>
      </p:sp>
      <p:pic>
        <p:nvPicPr>
          <p:cNvPr id="1026" name="Picture 2" descr="A picture containing table, indoor, small, sitting&#10;&#10;Description automatically generated">
            <a:extLst>
              <a:ext uri="{FF2B5EF4-FFF2-40B4-BE49-F238E27FC236}">
                <a16:creationId xmlns:a16="http://schemas.microsoft.com/office/drawing/2014/main" id="{53EF9DC6-E120-42B5-8F79-CE2838626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11" y="671544"/>
            <a:ext cx="5734050" cy="568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id="{9E1621C9-B8B3-4E3C-A175-BFF35F902F44}"/>
              </a:ext>
            </a:extLst>
          </p:cNvPr>
          <p:cNvSpPr txBox="1"/>
          <p:nvPr/>
        </p:nvSpPr>
        <p:spPr>
          <a:xfrm>
            <a:off x="259404" y="6627168"/>
            <a:ext cx="914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/>
              <a:t>V1.1/Dec20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1312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A43F61-0357-4AC2-A318-C9C016272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LEARNING OUTCOMES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C7D641-36E4-416E-A55F-24F6FCF3A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967" y="2187145"/>
            <a:ext cx="8548804" cy="3989817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can identify different gambling style features within games</a:t>
            </a:r>
          </a:p>
          <a:p>
            <a:pPr marL="342900" indent="-342900" fontAlgn="base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can recognise the links between gaming and gambling</a:t>
            </a:r>
          </a:p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can spot the risks posed by gambling style features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within games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4CC2AD-8D8C-4B1D-9586-059CD19B34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KS5/ TUTORIAL ACTIVITY 2 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1E49017A-AE11-4158-BEA7-A2A67E4955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796" y="2523596"/>
            <a:ext cx="3612204" cy="33169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56845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A43F61-0357-4AC2-A318-C9C016272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4"/>
                </a:solidFill>
              </a:rPr>
              <a:t>ACTIVITY: </a:t>
            </a:r>
            <a:r>
              <a:rPr lang="en-GB" dirty="0">
                <a:solidFill>
                  <a:schemeClr val="bg1"/>
                </a:solidFill>
              </a:rPr>
              <a:t>Post-it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4CC2AD-8D8C-4B1D-9586-059CD19B34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KS5/ TUTORIAL ACTIVITY 2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89145BF4-6DF3-419E-944E-F4FF9A65A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856" y="2133055"/>
            <a:ext cx="5357178" cy="2277851"/>
          </a:xfrm>
        </p:spPr>
        <p:txBody>
          <a:bodyPr>
            <a:noAutofit/>
          </a:bodyPr>
          <a:lstStyle/>
          <a:p>
            <a:pPr fontAlgn="base"/>
            <a:r>
              <a:rPr lang="en-GB" sz="2400" dirty="0"/>
              <a:t>On a post-it, write down any gambling style features that you might see in games</a:t>
            </a:r>
          </a:p>
          <a:p>
            <a:pPr fontAlgn="base"/>
            <a:endParaRPr lang="en-GB" sz="2400" dirty="0"/>
          </a:p>
          <a:p>
            <a:pPr fontAlgn="base"/>
            <a:r>
              <a:rPr lang="en-GB" sz="2400" dirty="0"/>
              <a:t>Why are these features not currently classed as gambling?</a:t>
            </a:r>
          </a:p>
          <a:p>
            <a:pPr fontAlgn="base"/>
            <a:endParaRPr lang="en-GB" sz="2400" dirty="0"/>
          </a:p>
          <a:p>
            <a:pPr fontAlgn="base"/>
            <a:r>
              <a:rPr lang="en-GB" sz="2400" dirty="0"/>
              <a:t>Should they be classed as gambling?</a:t>
            </a:r>
          </a:p>
          <a:p>
            <a:pPr fontAlgn="base"/>
            <a:endParaRPr lang="en-GB" sz="2400" dirty="0"/>
          </a:p>
          <a:p>
            <a:pPr fontAlgn="base"/>
            <a:endParaRPr lang="en-GB" sz="2400" dirty="0"/>
          </a:p>
          <a:p>
            <a:pPr marL="0" indent="0" fontAlgn="base">
              <a:buNone/>
            </a:pPr>
            <a:endParaRPr lang="en-GB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A3ABBD-A947-4443-A511-282EEE4BEB44}"/>
              </a:ext>
            </a:extLst>
          </p:cNvPr>
          <p:cNvSpPr txBox="1"/>
          <p:nvPr/>
        </p:nvSpPr>
        <p:spPr>
          <a:xfrm>
            <a:off x="8469294" y="1710063"/>
            <a:ext cx="295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old pack (FIFA)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33209B-B7C7-48CD-91DD-C2935BF333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4942">
            <a:off x="6039140" y="1745266"/>
            <a:ext cx="5519822" cy="43204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5076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A43F61-0357-4AC2-A318-C9C016272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4"/>
                </a:solidFill>
              </a:rPr>
              <a:t>ACTIVITY: </a:t>
            </a:r>
            <a:r>
              <a:rPr lang="en-GB" dirty="0">
                <a:solidFill>
                  <a:schemeClr val="bg1"/>
                </a:solidFill>
              </a:rPr>
              <a:t>What can we do?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4CC2AD-8D8C-4B1D-9586-059CD19B34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KS5/ TUTORIAL ACTIVITY 2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CD41F28-E684-456E-9884-0CCC06218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964" y="1625778"/>
            <a:ext cx="11669763" cy="2491154"/>
          </a:xfrm>
        </p:spPr>
        <p:txBody>
          <a:bodyPr>
            <a:noAutofit/>
          </a:bodyPr>
          <a:lstStyle/>
          <a:p>
            <a:pPr marL="0" lvl="0" indent="0" fontAlgn="base">
              <a:lnSpc>
                <a:spcPct val="107000"/>
              </a:lnSpc>
              <a:spcAft>
                <a:spcPts val="0"/>
              </a:spcAft>
              <a:buNone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groups, create a short presentation aimed at key influencers within the community e.g. parents, schools, gaming companies, influencers, Twitch gamers etc. </a:t>
            </a:r>
          </a:p>
          <a:p>
            <a:pPr marL="0" lvl="0" indent="0" fontAlgn="base">
              <a:lnSpc>
                <a:spcPct val="107000"/>
              </a:lnSpc>
              <a:spcAft>
                <a:spcPts val="0"/>
              </a:spcAft>
              <a:buNone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Consider:</a:t>
            </a:r>
          </a:p>
          <a:p>
            <a:pPr marL="800100" lvl="1" indent="-342900" fontAlgn="base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gambling style mechanisms feature in games?</a:t>
            </a:r>
          </a:p>
          <a:p>
            <a:pPr marL="800100" lvl="1" indent="-342900" fontAlgn="base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Are these features harmful? Why/why not?</a:t>
            </a:r>
          </a:p>
          <a:p>
            <a:pPr marL="800100" lvl="1" indent="-342900" fontAlgn="base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Proposed solutions</a:t>
            </a:r>
          </a:p>
          <a:p>
            <a:pPr marL="800100" lvl="1" indent="-342900" fontAlgn="base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Who is responsible and what they can do </a:t>
            </a:r>
          </a:p>
          <a:p>
            <a:pPr marL="457200" lvl="1" indent="0" fontAlgn="base">
              <a:lnSpc>
                <a:spcPct val="107000"/>
              </a:lnSpc>
              <a:buNone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take safeguard people?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EC6782-DEE8-4D37-ACF6-1AEDCADB5F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64" t="33670" r="45366" b="30005"/>
          <a:stretch/>
        </p:blipFill>
        <p:spPr>
          <a:xfrm>
            <a:off x="7212715" y="2871355"/>
            <a:ext cx="4706012" cy="23608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5650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A43F61-0357-4AC2-A318-C9C016272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966" y="200370"/>
            <a:ext cx="11669764" cy="1088157"/>
          </a:xfrm>
        </p:spPr>
        <p:txBody>
          <a:bodyPr/>
          <a:lstStyle/>
          <a:p>
            <a:r>
              <a:rPr lang="en-GB" dirty="0">
                <a:solidFill>
                  <a:schemeClr val="accent4"/>
                </a:solidFill>
              </a:rPr>
              <a:t>ACTIVITY: </a:t>
            </a:r>
            <a:r>
              <a:rPr lang="en-GB" dirty="0">
                <a:solidFill>
                  <a:schemeClr val="bg1"/>
                </a:solidFill>
              </a:rPr>
              <a:t>I proudly present…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4CC2AD-8D8C-4B1D-9586-059CD19B34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KS5/ TUTORIAL ACTIVITY 2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CD41F28-E684-456E-9884-0CCC06218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965" y="1787912"/>
            <a:ext cx="7607773" cy="2491154"/>
          </a:xfrm>
        </p:spPr>
        <p:txBody>
          <a:bodyPr>
            <a:no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Present your work to your peers and ask for both positive and constructive feedback.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A close up of a toy&#10;&#10;Description automatically generated">
            <a:extLst>
              <a:ext uri="{FF2B5EF4-FFF2-40B4-BE49-F238E27FC236}">
                <a16:creationId xmlns:a16="http://schemas.microsoft.com/office/drawing/2014/main" id="{4CC92F3F-0852-47A7-904C-28DE77B998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961" y="2355793"/>
            <a:ext cx="6155038" cy="43513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6635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A43F61-0357-4AC2-A318-C9C016272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If you need help…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C7D641-36E4-416E-A55F-24F6FCF3A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967" y="2187145"/>
            <a:ext cx="11669764" cy="3989817"/>
          </a:xfrm>
        </p:spPr>
        <p:txBody>
          <a:bodyPr>
            <a:noAutofit/>
          </a:bodyPr>
          <a:lstStyle/>
          <a:p>
            <a:pPr lvl="0"/>
            <a:r>
              <a:rPr lang="en-GB" sz="2400" dirty="0"/>
              <a:t>If you are worried about any of the content today you can talk to a teacher or member of staff. For additional support relating to your own or someone else’s relationship with gambling/gaming you can contact Childline or </a:t>
            </a:r>
            <a:r>
              <a:rPr lang="en-GB" sz="2400" dirty="0" err="1"/>
              <a:t>BigDeal</a:t>
            </a:r>
            <a:r>
              <a:rPr lang="en-GB" sz="2400" dirty="0"/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4CC2AD-8D8C-4B1D-9586-059CD19B34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KS5/ TUTORIAL ACTIVITY 2</a:t>
            </a: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50F86C42-6FBD-40EB-A0EF-150DD87F87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988" y="4247086"/>
            <a:ext cx="2567607" cy="784759"/>
          </a:xfrm>
          <a:prstGeom prst="rect">
            <a:avLst/>
          </a:prstGeom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CCC12FBA-A0CC-4E3D-B4B3-0EF718EF56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809" y="4083236"/>
            <a:ext cx="3127966" cy="11290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6364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5F6CE81-175E-4411-BEF5-88816EEA75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67365" y="2320956"/>
            <a:ext cx="5139544" cy="23876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5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Gaming and Gambling – why now?</a:t>
            </a:r>
            <a:endParaRPr lang="en-GB" sz="5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4102432-1E0C-4587-9251-1BF2C7D4EE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7801" y="4889145"/>
            <a:ext cx="6238671" cy="1154788"/>
          </a:xfrm>
        </p:spPr>
        <p:txBody>
          <a:bodyPr/>
          <a:lstStyle/>
          <a:p>
            <a:r>
              <a:rPr lang="en-GB" dirty="0"/>
              <a:t>KS5/ Tutorial Activity 3</a:t>
            </a:r>
          </a:p>
        </p:txBody>
      </p:sp>
      <p:pic>
        <p:nvPicPr>
          <p:cNvPr id="3074" name="Picture 2" descr="Visa, Business, Buying, Card, Cellphone">
            <a:extLst>
              <a:ext uri="{FF2B5EF4-FFF2-40B4-BE49-F238E27FC236}">
                <a16:creationId xmlns:a16="http://schemas.microsoft.com/office/drawing/2014/main" id="{D0866612-201E-42FF-8819-67F78533A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3" y="1439694"/>
            <a:ext cx="6376794" cy="44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778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A43F61-0357-4AC2-A318-C9C016272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LEARNING OBJECTIVES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C7D641-36E4-416E-A55F-24F6FCF3A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075" y="1853356"/>
            <a:ext cx="6444910" cy="3989817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explore the reasons why people may game or gamble more at post-16 level</a:t>
            </a:r>
          </a:p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discuss strategies for making informed choices</a:t>
            </a:r>
          </a:p>
          <a:p>
            <a:pPr marL="342900" indent="-342900" fontAlgn="base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understand where to get information and support</a:t>
            </a:r>
          </a:p>
          <a:p>
            <a:pPr marL="0" lvl="0" indent="0" fontAlgn="base">
              <a:lnSpc>
                <a:spcPct val="107000"/>
              </a:lnSpc>
              <a:spcAft>
                <a:spcPts val="0"/>
              </a:spcAft>
              <a:buNone/>
            </a:pP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4CC2AD-8D8C-4B1D-9586-059CD19B34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KS5/ TUTORIAL ACTIVITY 3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7FB886-9F78-44B9-AC05-A487DCB918A5}"/>
              </a:ext>
            </a:extLst>
          </p:cNvPr>
          <p:cNvSpPr/>
          <p:nvPr/>
        </p:nvSpPr>
        <p:spPr>
          <a:xfrm>
            <a:off x="5606143" y="5351024"/>
            <a:ext cx="6585857" cy="741361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CF0E58-A08E-4529-A7E5-B7A3809C5FAE}"/>
              </a:ext>
            </a:extLst>
          </p:cNvPr>
          <p:cNvSpPr/>
          <p:nvPr/>
        </p:nvSpPr>
        <p:spPr>
          <a:xfrm rot="16200000">
            <a:off x="6100528" y="4807351"/>
            <a:ext cx="815498" cy="1828800"/>
          </a:xfrm>
          <a:prstGeom prst="rect">
            <a:avLst/>
          </a:prstGeom>
          <a:gradFill>
            <a:gsLst>
              <a:gs pos="0">
                <a:schemeClr val="bg1"/>
              </a:gs>
              <a:gs pos="81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picture containing chair&#10;&#10;Description automatically generated">
            <a:extLst>
              <a:ext uri="{FF2B5EF4-FFF2-40B4-BE49-F238E27FC236}">
                <a16:creationId xmlns:a16="http://schemas.microsoft.com/office/drawing/2014/main" id="{FBFCCB78-CC88-4C00-9D25-28A6B9A8D9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86954" y="747227"/>
            <a:ext cx="4956077" cy="52828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79988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A43F61-0357-4AC2-A318-C9C016272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LEARNING OUTCOMES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C7D641-36E4-416E-A55F-24F6FCF3A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967" y="2187145"/>
            <a:ext cx="8548804" cy="3989817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can identify several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reasons why people may game or gamble more at post-16 level</a:t>
            </a:r>
          </a:p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can identify a range of strategies for making informed choices</a:t>
            </a:r>
          </a:p>
          <a:p>
            <a:pPr marL="342900" indent="-342900" fontAlgn="base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understand where to get information and support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4CC2AD-8D8C-4B1D-9586-059CD19B34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KS5/ TUTORIAL ACTIVITY 3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1E49017A-AE11-4158-BEA7-A2A67E4955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796" y="2523596"/>
            <a:ext cx="3612204" cy="33169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6738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A43F61-0357-4AC2-A318-C9C016272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4"/>
                </a:solidFill>
              </a:rPr>
              <a:t>ACTIVITY: </a:t>
            </a:r>
            <a:r>
              <a:rPr lang="en-GB" dirty="0">
                <a:solidFill>
                  <a:schemeClr val="bg1"/>
                </a:solidFill>
              </a:rPr>
              <a:t>60 second scribble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4CC2AD-8D8C-4B1D-9586-059CD19B34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KS5/ TUTORIAL ACTIVITY 3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89145BF4-6DF3-419E-944E-F4FF9A65A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965" y="1910080"/>
            <a:ext cx="9436573" cy="2277851"/>
          </a:xfrm>
        </p:spPr>
        <p:txBody>
          <a:bodyPr>
            <a:noAutofit/>
          </a:bodyPr>
          <a:lstStyle/>
          <a:p>
            <a:pPr fontAlgn="base"/>
            <a:r>
              <a:rPr lang="en-GB" sz="2400" dirty="0"/>
              <a:t>Why might young people game or gamble more at post-16 level? </a:t>
            </a:r>
          </a:p>
          <a:p>
            <a:pPr fontAlgn="base"/>
            <a:r>
              <a:rPr lang="en-GB" sz="2400" dirty="0"/>
              <a:t>You have 60 seconds to write down as many ideas as you can.</a:t>
            </a:r>
          </a:p>
          <a:p>
            <a:pPr fontAlgn="base"/>
            <a:endParaRPr lang="en-GB" sz="2400" dirty="0"/>
          </a:p>
          <a:p>
            <a:pPr fontAlgn="base"/>
            <a:r>
              <a:rPr lang="en-GB" sz="2400" dirty="0"/>
              <a:t>Consider:</a:t>
            </a:r>
          </a:p>
          <a:p>
            <a:pPr lvl="1" fontAlgn="base"/>
            <a:r>
              <a:rPr lang="en-GB" sz="2200" dirty="0"/>
              <a:t>Age restrictions</a:t>
            </a:r>
          </a:p>
          <a:p>
            <a:pPr lvl="1" fontAlgn="base"/>
            <a:r>
              <a:rPr lang="en-GB" sz="2200" dirty="0"/>
              <a:t>Access to money</a:t>
            </a:r>
          </a:p>
          <a:p>
            <a:pPr lvl="1" fontAlgn="base"/>
            <a:r>
              <a:rPr lang="en-GB" sz="2200" dirty="0"/>
              <a:t>Advertising</a:t>
            </a:r>
          </a:p>
          <a:p>
            <a:pPr lvl="1" fontAlgn="base"/>
            <a:r>
              <a:rPr lang="en-GB" sz="2200" dirty="0"/>
              <a:t>Social groups/ scenarios etc.</a:t>
            </a:r>
          </a:p>
          <a:p>
            <a:pPr marL="0" indent="0" fontAlgn="base">
              <a:buNone/>
            </a:pPr>
            <a:endParaRPr lang="en-GB" sz="2400" dirty="0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F69CE46F-2BC9-4096-A84B-8A3C6A7C539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0941">
            <a:off x="8436610" y="1831513"/>
            <a:ext cx="3194918" cy="2706806"/>
          </a:xfrm>
          <a:prstGeom prst="rect">
            <a:avLst/>
          </a:prstGeom>
        </p:spPr>
      </p:pic>
      <p:pic>
        <p:nvPicPr>
          <p:cNvPr id="7" name="Picture 6" descr="A picture containing text, shirt&#10;&#10;Description automatically generated">
            <a:extLst>
              <a:ext uri="{FF2B5EF4-FFF2-40B4-BE49-F238E27FC236}">
                <a16:creationId xmlns:a16="http://schemas.microsoft.com/office/drawing/2014/main" id="{0960432F-70D2-4B32-AA3B-A5540840A1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156" y="2831977"/>
            <a:ext cx="2337398" cy="40282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3732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A43F61-0357-4AC2-A318-C9C016272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4"/>
                </a:solidFill>
              </a:rPr>
              <a:t>ACTIVITY: </a:t>
            </a:r>
            <a:r>
              <a:rPr lang="en-GB" dirty="0">
                <a:solidFill>
                  <a:schemeClr val="bg1"/>
                </a:solidFill>
              </a:rPr>
              <a:t>Let’s create!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4CC2AD-8D8C-4B1D-9586-059CD19B34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KS5/ TUTORIAL ACTIVITY 3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CD41F28-E684-456E-9884-0CCC06218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56" y="1841035"/>
            <a:ext cx="7884708" cy="2491154"/>
          </a:xfrm>
        </p:spPr>
        <p:txBody>
          <a:bodyPr>
            <a:noAutofit/>
          </a:bodyPr>
          <a:lstStyle/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groups, create a resource that provides young people with a range of strategies for making informed choices.</a:t>
            </a:r>
          </a:p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Highlight the potential risks and strategies to stay safe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Resources could include a flyer,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Youtube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video, blog post etc.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A picture containing toy, doll, drawing&#10;&#10;Description automatically generated">
            <a:extLst>
              <a:ext uri="{FF2B5EF4-FFF2-40B4-BE49-F238E27FC236}">
                <a16:creationId xmlns:a16="http://schemas.microsoft.com/office/drawing/2014/main" id="{A30C75BE-8FE2-4DA0-A70C-FC53439CA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817" y="1536507"/>
            <a:ext cx="4910360" cy="489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0156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A43F61-0357-4AC2-A318-C9C016272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LEARNING OBJECTIVES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C7D641-36E4-416E-A55F-24F6FCF3A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075" y="1853356"/>
            <a:ext cx="6444910" cy="3989817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explore the potential reasons why people may/may not gamble</a:t>
            </a:r>
          </a:p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recognise the signs of gambling related harm</a:t>
            </a:r>
          </a:p>
          <a:p>
            <a:pPr marL="342900" indent="-342900" fontAlgn="base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explore the consequences of gambling related harm  </a:t>
            </a:r>
          </a:p>
          <a:p>
            <a:pPr marL="0" lvl="0" indent="0" fontAlgn="base">
              <a:lnSpc>
                <a:spcPct val="107000"/>
              </a:lnSpc>
              <a:spcAft>
                <a:spcPts val="0"/>
              </a:spcAft>
              <a:buNone/>
            </a:pP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4CC2AD-8D8C-4B1D-9586-059CD19B34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KS5/ TUTORIAL ACTIVITY 1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7FB886-9F78-44B9-AC05-A487DCB918A5}"/>
              </a:ext>
            </a:extLst>
          </p:cNvPr>
          <p:cNvSpPr/>
          <p:nvPr/>
        </p:nvSpPr>
        <p:spPr>
          <a:xfrm>
            <a:off x="5606143" y="5351024"/>
            <a:ext cx="6585857" cy="741361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CF0E58-A08E-4529-A7E5-B7A3809C5FAE}"/>
              </a:ext>
            </a:extLst>
          </p:cNvPr>
          <p:cNvSpPr/>
          <p:nvPr/>
        </p:nvSpPr>
        <p:spPr>
          <a:xfrm rot="16200000">
            <a:off x="6100528" y="4807351"/>
            <a:ext cx="815498" cy="1828800"/>
          </a:xfrm>
          <a:prstGeom prst="rect">
            <a:avLst/>
          </a:prstGeom>
          <a:gradFill>
            <a:gsLst>
              <a:gs pos="0">
                <a:schemeClr val="bg1"/>
              </a:gs>
              <a:gs pos="81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picture containing chair&#10;&#10;Description automatically generated">
            <a:extLst>
              <a:ext uri="{FF2B5EF4-FFF2-40B4-BE49-F238E27FC236}">
                <a16:creationId xmlns:a16="http://schemas.microsoft.com/office/drawing/2014/main" id="{FBFCCB78-CC88-4C00-9D25-28A6B9A8D9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86954" y="747227"/>
            <a:ext cx="4956077" cy="52828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94734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A43F61-0357-4AC2-A318-C9C016272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4"/>
                </a:solidFill>
              </a:rPr>
              <a:t>ACTIVITY: </a:t>
            </a:r>
            <a:r>
              <a:rPr lang="en-GB" dirty="0">
                <a:solidFill>
                  <a:schemeClr val="bg1"/>
                </a:solidFill>
              </a:rPr>
              <a:t>Circle Time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4CC2AD-8D8C-4B1D-9586-059CD19B34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KS5/ TUTORIAL ACTIVITY 3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CD41F28-E684-456E-9884-0CCC06218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965" y="1725767"/>
            <a:ext cx="11815788" cy="4106862"/>
          </a:xfrm>
        </p:spPr>
        <p:txBody>
          <a:bodyPr>
            <a:no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ich strategy do you feel is the most useful for your peers?</a:t>
            </a: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Take it in turns to share your ideas.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Avatar, Clients, Customers, Icons, Presentations">
            <a:extLst>
              <a:ext uri="{FF2B5EF4-FFF2-40B4-BE49-F238E27FC236}">
                <a16:creationId xmlns:a16="http://schemas.microsoft.com/office/drawing/2014/main" id="{C4261F84-B6ED-4F0E-A5FC-5271199D67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01"/>
          <a:stretch/>
        </p:blipFill>
        <p:spPr bwMode="auto">
          <a:xfrm>
            <a:off x="3471168" y="4499043"/>
            <a:ext cx="7004481" cy="189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D988B332-8E92-400D-AFED-FA43B15E0FEB}"/>
              </a:ext>
            </a:extLst>
          </p:cNvPr>
          <p:cNvSpPr/>
          <p:nvPr/>
        </p:nvSpPr>
        <p:spPr>
          <a:xfrm>
            <a:off x="2459115" y="3551069"/>
            <a:ext cx="1837677" cy="1438182"/>
          </a:xfrm>
          <a:prstGeom prst="wedgeEllipseCallout">
            <a:avLst>
              <a:gd name="adj1" fmla="val 35191"/>
              <a:gd name="adj2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Which strategy is most useful?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B2FE98F8-2FA6-43A5-A3CD-5982D29952D1}"/>
              </a:ext>
            </a:extLst>
          </p:cNvPr>
          <p:cNvSpPr/>
          <p:nvPr/>
        </p:nvSpPr>
        <p:spPr>
          <a:xfrm>
            <a:off x="5238020" y="2645546"/>
            <a:ext cx="2352388" cy="1602689"/>
          </a:xfrm>
          <a:prstGeom prst="wedgeEllipseCallout">
            <a:avLst>
              <a:gd name="adj1" fmla="val 18208"/>
              <a:gd name="adj2" fmla="val 7253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 think that setting a budget is the most useful strategy.</a:t>
            </a: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7B1E2ADA-FDA9-40B5-AF1B-C612F7A72376}"/>
              </a:ext>
            </a:extLst>
          </p:cNvPr>
          <p:cNvSpPr/>
          <p:nvPr/>
        </p:nvSpPr>
        <p:spPr>
          <a:xfrm>
            <a:off x="8917813" y="2787588"/>
            <a:ext cx="2352388" cy="1711456"/>
          </a:xfrm>
          <a:prstGeom prst="wedgeEllipseCallout">
            <a:avLst>
              <a:gd name="adj1" fmla="val -24437"/>
              <a:gd name="adj2" fmla="val 68654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Finding alternate ways to reduce stress is the most important thing.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34913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A43F61-0357-4AC2-A318-C9C016272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If you need help…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C7D641-36E4-416E-A55F-24F6FCF3A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967" y="2187145"/>
            <a:ext cx="11669764" cy="3989817"/>
          </a:xfrm>
        </p:spPr>
        <p:txBody>
          <a:bodyPr>
            <a:noAutofit/>
          </a:bodyPr>
          <a:lstStyle/>
          <a:p>
            <a:pPr lvl="0"/>
            <a:r>
              <a:rPr lang="en-GB" sz="2400" dirty="0"/>
              <a:t>If you are worried about any of the content today you can talk to a teacher or member of staff. For additional support relating to your own or someone else’s relationship with gambling/gaming you can contact Childline or </a:t>
            </a:r>
            <a:r>
              <a:rPr lang="en-GB" sz="2400" dirty="0" err="1"/>
              <a:t>BigDeal</a:t>
            </a:r>
            <a:r>
              <a:rPr lang="en-GB" sz="2400" dirty="0"/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4CC2AD-8D8C-4B1D-9586-059CD19B34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KS5/ TUTORIAL ACTIVITY 3</a:t>
            </a: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50F86C42-6FBD-40EB-A0EF-150DD87F87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988" y="4247086"/>
            <a:ext cx="2567607" cy="784759"/>
          </a:xfrm>
          <a:prstGeom prst="rect">
            <a:avLst/>
          </a:prstGeom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CCC12FBA-A0CC-4E3D-B4B3-0EF718EF56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809" y="4083236"/>
            <a:ext cx="3127966" cy="11290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55862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A43F61-0357-4AC2-A318-C9C016272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LEARNING OUTCOMES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C7D641-36E4-416E-A55F-24F6FCF3A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967" y="2187145"/>
            <a:ext cx="8548804" cy="3989817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can identify several reasons why people may/may not gamble</a:t>
            </a:r>
          </a:p>
          <a:p>
            <a:pPr marL="342900" indent="-342900" fontAlgn="base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can recognise the signs of gambling related harm </a:t>
            </a:r>
          </a:p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can identify explore the consequences of gambling related harm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4CC2AD-8D8C-4B1D-9586-059CD19B34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KS5/ TUTORIAL ACTIVITY 1 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1E49017A-AE11-4158-BEA7-A2A67E4955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796" y="2523596"/>
            <a:ext cx="3612204" cy="33169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5819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A43F61-0357-4AC2-A318-C9C016272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4"/>
                </a:solidFill>
              </a:rPr>
              <a:t>ACTIVITY: </a:t>
            </a:r>
            <a:r>
              <a:rPr lang="en-GB" dirty="0">
                <a:solidFill>
                  <a:schemeClr val="bg1"/>
                </a:solidFill>
              </a:rPr>
              <a:t>Group chat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4CC2AD-8D8C-4B1D-9586-059CD19B34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KS5/ TUTORIAL ACTIVITY 1 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89145BF4-6DF3-419E-944E-F4FF9A65A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402" y="1573783"/>
            <a:ext cx="6941946" cy="2277851"/>
          </a:xfrm>
        </p:spPr>
        <p:txBody>
          <a:bodyPr>
            <a:noAutofit/>
          </a:bodyPr>
          <a:lstStyle/>
          <a:p>
            <a:pPr fontAlgn="base"/>
            <a:r>
              <a:rPr lang="en-GB" sz="2400" dirty="0"/>
              <a:t>Why might young people gamble?</a:t>
            </a:r>
          </a:p>
          <a:p>
            <a:pPr fontAlgn="base"/>
            <a:r>
              <a:rPr lang="en-GB" sz="2400" dirty="0"/>
              <a:t>Why might young people not gamble?</a:t>
            </a:r>
          </a:p>
          <a:p>
            <a:pPr fontAlgn="base"/>
            <a:endParaRPr lang="en-GB" sz="2400" dirty="0"/>
          </a:p>
          <a:p>
            <a:pPr marL="0" indent="0" fontAlgn="base">
              <a:buNone/>
            </a:pP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0B847C-8425-40CF-9986-3840E0871920}"/>
              </a:ext>
            </a:extLst>
          </p:cNvPr>
          <p:cNvSpPr txBox="1"/>
          <p:nvPr/>
        </p:nvSpPr>
        <p:spPr>
          <a:xfrm>
            <a:off x="8469294" y="1710063"/>
            <a:ext cx="295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old pack (FIFA)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B8D551-D2D3-4639-90C9-428C7E7E748C}"/>
              </a:ext>
            </a:extLst>
          </p:cNvPr>
          <p:cNvSpPr txBox="1"/>
          <p:nvPr/>
        </p:nvSpPr>
        <p:spPr>
          <a:xfrm>
            <a:off x="9880846" y="1634161"/>
            <a:ext cx="2037883" cy="249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endParaRPr lang="en-GB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picture containing toy, doll, clock&#10;&#10;Description automatically generated">
            <a:extLst>
              <a:ext uri="{FF2B5EF4-FFF2-40B4-BE49-F238E27FC236}">
                <a16:creationId xmlns:a16="http://schemas.microsoft.com/office/drawing/2014/main" id="{6C18D0C7-6068-4CD2-922A-A1AEF3FB4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228" y="3130579"/>
            <a:ext cx="5079465" cy="3590956"/>
          </a:xfrm>
          <a:prstGeom prst="rect">
            <a:avLst/>
          </a:prstGeom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463B1897-C2B8-4FF8-8463-E5C15F3F51E4}"/>
              </a:ext>
            </a:extLst>
          </p:cNvPr>
          <p:cNvSpPr/>
          <p:nvPr/>
        </p:nvSpPr>
        <p:spPr>
          <a:xfrm>
            <a:off x="3016886" y="4714545"/>
            <a:ext cx="1926453" cy="1479698"/>
          </a:xfrm>
          <a:prstGeom prst="wedgeEllipseCallout">
            <a:avLst>
              <a:gd name="adj1" fmla="val 79206"/>
              <a:gd name="adj2" fmla="val -623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What outside influences are there?</a:t>
            </a: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75370DAB-5D21-42A9-AB9A-C99C97E35073}"/>
              </a:ext>
            </a:extLst>
          </p:cNvPr>
          <p:cNvSpPr/>
          <p:nvPr/>
        </p:nvSpPr>
        <p:spPr>
          <a:xfrm>
            <a:off x="8122544" y="1759003"/>
            <a:ext cx="2228291" cy="1479698"/>
          </a:xfrm>
          <a:prstGeom prst="wedgeEllipseCallout">
            <a:avLst>
              <a:gd name="adj1" fmla="val -46193"/>
              <a:gd name="adj2" fmla="val 6427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How does my culture view gambling? </a:t>
            </a: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FF4BC31F-B901-4B1B-8445-556AC438F4EC}"/>
              </a:ext>
            </a:extLst>
          </p:cNvPr>
          <p:cNvSpPr/>
          <p:nvPr/>
        </p:nvSpPr>
        <p:spPr>
          <a:xfrm>
            <a:off x="9688496" y="4456720"/>
            <a:ext cx="1926453" cy="1479698"/>
          </a:xfrm>
          <a:prstGeom prst="wedgeEllipseCallout">
            <a:avLst>
              <a:gd name="adj1" fmla="val -57200"/>
              <a:gd name="adj2" fmla="val -5811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How does gambling make me feel?</a:t>
            </a: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F6B3E469-3D4B-45E6-9ECA-59FF3CEA7FF2}"/>
              </a:ext>
            </a:extLst>
          </p:cNvPr>
          <p:cNvSpPr/>
          <p:nvPr/>
        </p:nvSpPr>
        <p:spPr>
          <a:xfrm>
            <a:off x="3041997" y="2977022"/>
            <a:ext cx="1926453" cy="1479698"/>
          </a:xfrm>
          <a:prstGeom prst="wedgeEllipseCallout">
            <a:avLst>
              <a:gd name="adj1" fmla="val 71372"/>
              <a:gd name="adj2" fmla="val 188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Do I know people that gamble?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6247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F77C8048-3879-4ED8-8DA3-118F14ED53B1}"/>
              </a:ext>
            </a:extLst>
          </p:cNvPr>
          <p:cNvSpPr/>
          <p:nvPr/>
        </p:nvSpPr>
        <p:spPr>
          <a:xfrm>
            <a:off x="6665805" y="2889115"/>
            <a:ext cx="5252925" cy="18942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AA43F61-0357-4AC2-A318-C9C016272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4"/>
                </a:solidFill>
              </a:rPr>
              <a:t>ACTIVITY: </a:t>
            </a:r>
            <a:r>
              <a:rPr lang="en-GB" dirty="0">
                <a:solidFill>
                  <a:schemeClr val="bg1"/>
                </a:solidFill>
              </a:rPr>
              <a:t>What happens when the fun stops?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4CC2AD-8D8C-4B1D-9586-059CD19B34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KS5/ TUTORIAL ACTIVITY 1 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CD41F28-E684-456E-9884-0CCC06218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920" y="1407665"/>
            <a:ext cx="11907855" cy="2491154"/>
          </a:xfrm>
        </p:spPr>
        <p:txBody>
          <a:bodyPr>
            <a:noAutofit/>
          </a:bodyPr>
          <a:lstStyle/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Gambling is described as betting, gaming or participating in a lottery</a:t>
            </a:r>
          </a:p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Gambling can be an enjoyable for some adults, but what happens when the fun stops?</a:t>
            </a:r>
          </a:p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There are four stages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gambling addiction:</a:t>
            </a:r>
            <a:r>
              <a:rPr lang="en-GB" sz="2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1100" dirty="0"/>
              <a:t>Illinois Institute for Addiction Recovery)</a:t>
            </a:r>
            <a:endParaRPr lang="en-GB" sz="1100" dirty="0"/>
          </a:p>
          <a:p>
            <a:pPr marL="0" lvl="0" indent="0" fontAlgn="base">
              <a:lnSpc>
                <a:spcPct val="107000"/>
              </a:lnSpc>
              <a:spcAft>
                <a:spcPts val="0"/>
              </a:spcAft>
              <a:buNone/>
            </a:pP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7936D8-A8EC-4A86-B2DC-ABB44054B29B}"/>
              </a:ext>
            </a:extLst>
          </p:cNvPr>
          <p:cNvSpPr txBox="1"/>
          <p:nvPr/>
        </p:nvSpPr>
        <p:spPr>
          <a:xfrm>
            <a:off x="6838545" y="2644689"/>
            <a:ext cx="4841621" cy="2255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 the emotions of the person experiencing each stage. What about those around them?</a:t>
            </a:r>
            <a:endParaRPr lang="en-GB" sz="2400" b="1" dirty="0">
              <a:solidFill>
                <a:schemeClr val="accent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8FF827-6B81-4410-9398-9BCCB3B2FB7B}"/>
              </a:ext>
            </a:extLst>
          </p:cNvPr>
          <p:cNvSpPr txBox="1"/>
          <p:nvPr/>
        </p:nvSpPr>
        <p:spPr>
          <a:xfrm>
            <a:off x="710825" y="3318904"/>
            <a:ext cx="4433455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Winning Stage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5734DB-DA1A-4310-89CB-F286F7213F24}"/>
              </a:ext>
            </a:extLst>
          </p:cNvPr>
          <p:cNvSpPr txBox="1"/>
          <p:nvPr/>
        </p:nvSpPr>
        <p:spPr>
          <a:xfrm>
            <a:off x="710825" y="4115396"/>
            <a:ext cx="4433455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Losing Stage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65B0DE-E4D6-4D35-9719-6A83ABADCF39}"/>
              </a:ext>
            </a:extLst>
          </p:cNvPr>
          <p:cNvSpPr txBox="1"/>
          <p:nvPr/>
        </p:nvSpPr>
        <p:spPr>
          <a:xfrm>
            <a:off x="710825" y="4900563"/>
            <a:ext cx="4433455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Desperation Stage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E0E652-2A88-46C9-BA09-A293DC069AC5}"/>
              </a:ext>
            </a:extLst>
          </p:cNvPr>
          <p:cNvSpPr txBox="1"/>
          <p:nvPr/>
        </p:nvSpPr>
        <p:spPr>
          <a:xfrm>
            <a:off x="710825" y="5652810"/>
            <a:ext cx="4433455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Hopeless Stage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5089CE-7E53-4778-A841-B97020ACBD67}"/>
              </a:ext>
            </a:extLst>
          </p:cNvPr>
          <p:cNvSpPr txBox="1"/>
          <p:nvPr/>
        </p:nvSpPr>
        <p:spPr>
          <a:xfrm>
            <a:off x="6665805" y="5006189"/>
            <a:ext cx="5347855" cy="120032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Recovery Stage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</a:rPr>
              <a:t>Through support services, gambling addicts can recover.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006301ED-CF6E-4454-AE06-9F08372E6EAC}"/>
              </a:ext>
            </a:extLst>
          </p:cNvPr>
          <p:cNvSpPr/>
          <p:nvPr/>
        </p:nvSpPr>
        <p:spPr>
          <a:xfrm>
            <a:off x="5357091" y="5172364"/>
            <a:ext cx="1082620" cy="461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0583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A43F61-0357-4AC2-A318-C9C016272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4"/>
                </a:solidFill>
              </a:rPr>
              <a:t>ACTIVITY: </a:t>
            </a:r>
            <a:r>
              <a:rPr lang="en-GB" dirty="0">
                <a:solidFill>
                  <a:schemeClr val="bg1"/>
                </a:solidFill>
              </a:rPr>
              <a:t>What can we do?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4CC2AD-8D8C-4B1D-9586-059CD19B34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KS5/ TUTORIAL ACTIVITY 1 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CD41F28-E684-456E-9884-0CCC06218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569" y="2314872"/>
            <a:ext cx="5957431" cy="3310561"/>
          </a:xfrm>
        </p:spPr>
        <p:txBody>
          <a:bodyPr>
            <a:no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Using post-its, write down one thing we could do as a community to educate our peers and/or signpost support for those experiencing gambling related harm?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fontAlgn="base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08172D-7BF2-41F6-AA19-A2975867E7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4942">
            <a:off x="404959" y="1809921"/>
            <a:ext cx="5519822" cy="43204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2238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A43F61-0357-4AC2-A318-C9C016272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If you need help…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C7D641-36E4-416E-A55F-24F6FCF3A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967" y="2187145"/>
            <a:ext cx="11669764" cy="3989817"/>
          </a:xfrm>
        </p:spPr>
        <p:txBody>
          <a:bodyPr>
            <a:noAutofit/>
          </a:bodyPr>
          <a:lstStyle/>
          <a:p>
            <a:pPr lvl="0"/>
            <a:r>
              <a:rPr lang="en-GB" sz="2400" dirty="0"/>
              <a:t>If you are worried about any of the content today you can talk to a teacher or member of staff. For additional support relating to your own or someone else’s relationship with gambling/gaming you can contact Childline or </a:t>
            </a:r>
            <a:r>
              <a:rPr lang="en-GB" sz="2400" dirty="0" err="1"/>
              <a:t>BigDeal</a:t>
            </a:r>
            <a:r>
              <a:rPr lang="en-GB" sz="2400" dirty="0"/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4CC2AD-8D8C-4B1D-9586-059CD19B34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KS5/ TUTORIAL ACTIVITY 1 </a:t>
            </a: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50F86C42-6FBD-40EB-A0EF-150DD87F87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988" y="4247086"/>
            <a:ext cx="2567607" cy="784759"/>
          </a:xfrm>
          <a:prstGeom prst="rect">
            <a:avLst/>
          </a:prstGeom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CCC12FBA-A0CC-4E3D-B4B3-0EF718EF56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809" y="4083236"/>
            <a:ext cx="3127966" cy="11290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9661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5F6CE81-175E-4411-BEF5-88816EEA75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67365" y="2320956"/>
            <a:ext cx="5139544" cy="23876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5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Gaming and gambling – blurred lines</a:t>
            </a:r>
            <a:endParaRPr lang="en-GB" sz="5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4102432-1E0C-4587-9251-1BF2C7D4EE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7801" y="4889145"/>
            <a:ext cx="6238671" cy="1154788"/>
          </a:xfrm>
        </p:spPr>
        <p:txBody>
          <a:bodyPr/>
          <a:lstStyle/>
          <a:p>
            <a:r>
              <a:rPr lang="en-GB" dirty="0"/>
              <a:t>KS5/ Tutorial Activity 2</a:t>
            </a:r>
          </a:p>
        </p:txBody>
      </p:sp>
      <p:pic>
        <p:nvPicPr>
          <p:cNvPr id="2050" name="Picture 2" descr="A picture containing computer, clock&#10;&#10;Description automatically generated">
            <a:extLst>
              <a:ext uri="{FF2B5EF4-FFF2-40B4-BE49-F238E27FC236}">
                <a16:creationId xmlns:a16="http://schemas.microsoft.com/office/drawing/2014/main" id="{66553330-B255-4592-9C35-AB5205132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" y="1375439"/>
            <a:ext cx="7128990" cy="5482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0327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A43F61-0357-4AC2-A318-C9C016272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LEARNING OBJECTIVES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C7D641-36E4-416E-A55F-24F6FCF3A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075" y="1853356"/>
            <a:ext cx="6444910" cy="3989817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explore the gambling style features within games</a:t>
            </a:r>
          </a:p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discuss the links between gaming and gambling</a:t>
            </a:r>
          </a:p>
          <a:p>
            <a:pPr marL="342900" indent="-342900" fontAlgn="base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identify the risks posed by gambling style features within games</a:t>
            </a:r>
          </a:p>
          <a:p>
            <a:pPr marL="0" lvl="0" indent="0" fontAlgn="base">
              <a:lnSpc>
                <a:spcPct val="107000"/>
              </a:lnSpc>
              <a:spcAft>
                <a:spcPts val="0"/>
              </a:spcAft>
              <a:buNone/>
            </a:pP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4CC2AD-8D8C-4B1D-9586-059CD19B34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KS5/ TUTORIAL ACTIVITY 2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7FB886-9F78-44B9-AC05-A487DCB918A5}"/>
              </a:ext>
            </a:extLst>
          </p:cNvPr>
          <p:cNvSpPr/>
          <p:nvPr/>
        </p:nvSpPr>
        <p:spPr>
          <a:xfrm>
            <a:off x="5606143" y="5351024"/>
            <a:ext cx="6585857" cy="741361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CF0E58-A08E-4529-A7E5-B7A3809C5FAE}"/>
              </a:ext>
            </a:extLst>
          </p:cNvPr>
          <p:cNvSpPr/>
          <p:nvPr/>
        </p:nvSpPr>
        <p:spPr>
          <a:xfrm rot="16200000">
            <a:off x="6100528" y="4807351"/>
            <a:ext cx="815498" cy="1828800"/>
          </a:xfrm>
          <a:prstGeom prst="rect">
            <a:avLst/>
          </a:prstGeom>
          <a:gradFill>
            <a:gsLst>
              <a:gs pos="0">
                <a:schemeClr val="bg1"/>
              </a:gs>
              <a:gs pos="81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picture containing chair&#10;&#10;Description automatically generated">
            <a:extLst>
              <a:ext uri="{FF2B5EF4-FFF2-40B4-BE49-F238E27FC236}">
                <a16:creationId xmlns:a16="http://schemas.microsoft.com/office/drawing/2014/main" id="{FBFCCB78-CC88-4C00-9D25-28A6B9A8D9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86954" y="747227"/>
            <a:ext cx="4956077" cy="52828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14082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DESIGN_ID_OFFICE THEME" val="lx8gQyEB"/>
  <p:tag name="ARTICULATE_SLIDE_COUNT" val="1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25">
      <a:dk1>
        <a:sysClr val="windowText" lastClr="000000"/>
      </a:dk1>
      <a:lt1>
        <a:sysClr val="window" lastClr="FFFFFF"/>
      </a:lt1>
      <a:dk2>
        <a:srgbClr val="44546A"/>
      </a:dk2>
      <a:lt2>
        <a:srgbClr val="E7EEF6"/>
      </a:lt2>
      <a:accent1>
        <a:srgbClr val="115CB2"/>
      </a:accent1>
      <a:accent2>
        <a:srgbClr val="E88C1C"/>
      </a:accent2>
      <a:accent3>
        <a:srgbClr val="828282"/>
      </a:accent3>
      <a:accent4>
        <a:srgbClr val="FFE452"/>
      </a:accent4>
      <a:accent5>
        <a:srgbClr val="E33725"/>
      </a:accent5>
      <a:accent6>
        <a:srgbClr val="00A95E"/>
      </a:accent6>
      <a:hlink>
        <a:srgbClr val="E33725"/>
      </a:hlink>
      <a:folHlink>
        <a:srgbClr val="FFE45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BA56A1B4C88240843CC58ED250C137" ma:contentTypeVersion="12" ma:contentTypeDescription="Create a new document." ma:contentTypeScope="" ma:versionID="e7d255b0bf39fd2d2040883a7d76507d">
  <xsd:schema xmlns:xsd="http://www.w3.org/2001/XMLSchema" xmlns:xs="http://www.w3.org/2001/XMLSchema" xmlns:p="http://schemas.microsoft.com/office/2006/metadata/properties" xmlns:ns2="9ce0375d-48dc-40bd-97cf-84b003935848" xmlns:ns3="3d7c1fe1-4c36-412c-9522-d010c65bdad8" targetNamespace="http://schemas.microsoft.com/office/2006/metadata/properties" ma:root="true" ma:fieldsID="faf27d9db03e16f71e6b84f27c99e440" ns2:_="" ns3:_="">
    <xsd:import namespace="9ce0375d-48dc-40bd-97cf-84b003935848"/>
    <xsd:import namespace="3d7c1fe1-4c36-412c-9522-d010c65bdad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e0375d-48dc-40bd-97cf-84b00393584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7c1fe1-4c36-412c-9522-d010c65bda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13992D7-CABA-4499-A5D9-5A9ECA707EA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9064682-7B60-4B7A-BAD6-EF92E8C258C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8C65A87-F111-49D3-80C1-CD8346A69F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e0375d-48dc-40bd-97cf-84b003935848"/>
    <ds:schemaRef ds:uri="3d7c1fe1-4c36-412c-9522-d010c65bda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836</TotalTime>
  <Words>924</Words>
  <Application>Microsoft Office PowerPoint</Application>
  <PresentationFormat>Widescreen</PresentationFormat>
  <Paragraphs>117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Symbol</vt:lpstr>
      <vt:lpstr>Office Theme</vt:lpstr>
      <vt:lpstr>Why people gamble and gambling related harm</vt:lpstr>
      <vt:lpstr>LEARNING OBJECTIVES</vt:lpstr>
      <vt:lpstr>LEARNING OUTCOMES</vt:lpstr>
      <vt:lpstr>ACTIVITY: Group chat</vt:lpstr>
      <vt:lpstr>ACTIVITY: What happens when the fun stops?</vt:lpstr>
      <vt:lpstr>ACTIVITY: What can we do?</vt:lpstr>
      <vt:lpstr>If you need help…</vt:lpstr>
      <vt:lpstr>Gaming and gambling – blurred lines</vt:lpstr>
      <vt:lpstr>LEARNING OBJECTIVES</vt:lpstr>
      <vt:lpstr>LEARNING OUTCOMES</vt:lpstr>
      <vt:lpstr>ACTIVITY: Post-it</vt:lpstr>
      <vt:lpstr>ACTIVITY: What can we do?</vt:lpstr>
      <vt:lpstr>ACTIVITY: I proudly present…</vt:lpstr>
      <vt:lpstr>If you need help…</vt:lpstr>
      <vt:lpstr>Gaming and Gambling – why now?</vt:lpstr>
      <vt:lpstr>LEARNING OBJECTIVES</vt:lpstr>
      <vt:lpstr>LEARNING OUTCOMES</vt:lpstr>
      <vt:lpstr>ACTIVITY: 60 second scribble</vt:lpstr>
      <vt:lpstr>ACTIVITY: Let’s create!</vt:lpstr>
      <vt:lpstr>ACTIVITY: Circle Time</vt:lpstr>
      <vt:lpstr>If you need help…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Bryan</dc:creator>
  <cp:lastModifiedBy>Claire Patel</cp:lastModifiedBy>
  <cp:revision>123</cp:revision>
  <dcterms:created xsi:type="dcterms:W3CDTF">2020-05-01T13:28:36Z</dcterms:created>
  <dcterms:modified xsi:type="dcterms:W3CDTF">2020-12-15T16:15:23Z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089F9910-8297-4DF4-836B-F21FA2422140</vt:lpwstr>
  </property>
  <property fmtid="{D5CDD505-2E9C-101B-9397-08002B2CF9AE}" pid="3" name="ArticulatePath">
    <vt:lpwstr>YGAM Year_7_Lesson_1_CJB01</vt:lpwstr>
  </property>
  <property fmtid="{D5CDD505-2E9C-101B-9397-08002B2CF9AE}" pid="4" name="ContentTypeId">
    <vt:lpwstr>0x01010077BA56A1B4C88240843CC58ED250C137</vt:lpwstr>
  </property>
</Properties>
</file>